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221.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notesSlides/notesSlide220.xml" ContentType="application/vnd.openxmlformats-officedocument.presentationml.notes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ppt/slideLayouts/slideLayout18.xml" ContentType="application/vnd.openxmlformats-officedocument.presentationml.slideLayout+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111.xml" ContentType="application/vnd.openxmlformats-officedocument.presentationml.slide+xml"/>
  <Override PartName="/ppt/slides/slide209.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notesSlides/notesSlide22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notesSlides/notesSlide195.xml" ContentType="application/vnd.openxmlformats-officedocument.presentationml.notesSlide+xml"/>
  <Override PartName="/ppt/notesSlides/notesSlide200.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2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notesSlides/notesSlide178.xml" ContentType="application/vnd.openxmlformats-officedocument.presentationml.notesSlide+xml"/>
  <Override PartName="/ppt/notesSlides/notesSlide189.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notesSlides/notesSlide181.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notesSlides/notesSlide22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notesSlides/notesSlide218.xml" ContentType="application/vnd.openxmlformats-officedocument.presentationml.notesSlide+xml"/>
  <Override PartName="/ppt/notesSlides/notesSlide22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notesSlides/notesSlide207.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notesSlides/notesSlide221.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notesSlides/notesSlide210.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notesSlides/notesSlide22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206.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notesSlides/notesSlide187.xml" ContentType="application/vnd.openxmlformats-officedocument.presentationml.notes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Default Extension="wmf" ContentType="image/x-wmf"/>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3"/>
  </p:notesMasterIdLst>
  <p:sldIdLst>
    <p:sldId id="395" r:id="rId3"/>
    <p:sldId id="382" r:id="rId4"/>
    <p:sldId id="405" r:id="rId5"/>
    <p:sldId id="315" r:id="rId6"/>
    <p:sldId id="472" r:id="rId7"/>
    <p:sldId id="473" r:id="rId8"/>
    <p:sldId id="471" r:id="rId9"/>
    <p:sldId id="474" r:id="rId10"/>
    <p:sldId id="475" r:id="rId11"/>
    <p:sldId id="476" r:id="rId12"/>
    <p:sldId id="470" r:id="rId13"/>
    <p:sldId id="484" r:id="rId14"/>
    <p:sldId id="485" r:id="rId15"/>
    <p:sldId id="486" r:id="rId16"/>
    <p:sldId id="487" r:id="rId17"/>
    <p:sldId id="488" r:id="rId18"/>
    <p:sldId id="489" r:id="rId19"/>
    <p:sldId id="490" r:id="rId20"/>
    <p:sldId id="491" r:id="rId21"/>
    <p:sldId id="492" r:id="rId22"/>
    <p:sldId id="493" r:id="rId23"/>
    <p:sldId id="494" r:id="rId24"/>
    <p:sldId id="496" r:id="rId25"/>
    <p:sldId id="495" r:id="rId26"/>
    <p:sldId id="497" r:id="rId27"/>
    <p:sldId id="498" r:id="rId28"/>
    <p:sldId id="499" r:id="rId29"/>
    <p:sldId id="500" r:id="rId30"/>
    <p:sldId id="501" r:id="rId31"/>
    <p:sldId id="502" r:id="rId32"/>
    <p:sldId id="503" r:id="rId33"/>
    <p:sldId id="504" r:id="rId34"/>
    <p:sldId id="505" r:id="rId35"/>
    <p:sldId id="507" r:id="rId36"/>
    <p:sldId id="508" r:id="rId37"/>
    <p:sldId id="509" r:id="rId38"/>
    <p:sldId id="510" r:id="rId39"/>
    <p:sldId id="511" r:id="rId40"/>
    <p:sldId id="512" r:id="rId41"/>
    <p:sldId id="513" r:id="rId42"/>
    <p:sldId id="516" r:id="rId43"/>
    <p:sldId id="517" r:id="rId44"/>
    <p:sldId id="518" r:id="rId45"/>
    <p:sldId id="519" r:id="rId46"/>
    <p:sldId id="520" r:id="rId47"/>
    <p:sldId id="581" r:id="rId48"/>
    <p:sldId id="582" r:id="rId49"/>
    <p:sldId id="583" r:id="rId50"/>
    <p:sldId id="584" r:id="rId51"/>
    <p:sldId id="585" r:id="rId52"/>
    <p:sldId id="586" r:id="rId53"/>
    <p:sldId id="587" r:id="rId54"/>
    <p:sldId id="588" r:id="rId55"/>
    <p:sldId id="589" r:id="rId56"/>
    <p:sldId id="590" r:id="rId57"/>
    <p:sldId id="591" r:id="rId58"/>
    <p:sldId id="592" r:id="rId59"/>
    <p:sldId id="593" r:id="rId60"/>
    <p:sldId id="594" r:id="rId61"/>
    <p:sldId id="596" r:id="rId62"/>
    <p:sldId id="597" r:id="rId63"/>
    <p:sldId id="598" r:id="rId64"/>
    <p:sldId id="599" r:id="rId65"/>
    <p:sldId id="600" r:id="rId66"/>
    <p:sldId id="601" r:id="rId67"/>
    <p:sldId id="602" r:id="rId68"/>
    <p:sldId id="603" r:id="rId69"/>
    <p:sldId id="604" r:id="rId70"/>
    <p:sldId id="605" r:id="rId71"/>
    <p:sldId id="606" r:id="rId72"/>
    <p:sldId id="607" r:id="rId73"/>
    <p:sldId id="609" r:id="rId74"/>
    <p:sldId id="608" r:id="rId75"/>
    <p:sldId id="610" r:id="rId76"/>
    <p:sldId id="611" r:id="rId77"/>
    <p:sldId id="612" r:id="rId78"/>
    <p:sldId id="614" r:id="rId79"/>
    <p:sldId id="615" r:id="rId80"/>
    <p:sldId id="616" r:id="rId81"/>
    <p:sldId id="618" r:id="rId82"/>
    <p:sldId id="621" r:id="rId83"/>
    <p:sldId id="622" r:id="rId84"/>
    <p:sldId id="623" r:id="rId85"/>
    <p:sldId id="624" r:id="rId86"/>
    <p:sldId id="625" r:id="rId87"/>
    <p:sldId id="626" r:id="rId88"/>
    <p:sldId id="627" r:id="rId89"/>
    <p:sldId id="628" r:id="rId90"/>
    <p:sldId id="629" r:id="rId91"/>
    <p:sldId id="630" r:id="rId92"/>
    <p:sldId id="631" r:id="rId93"/>
    <p:sldId id="633" r:id="rId94"/>
    <p:sldId id="634" r:id="rId95"/>
    <p:sldId id="635" r:id="rId96"/>
    <p:sldId id="637" r:id="rId97"/>
    <p:sldId id="644" r:id="rId98"/>
    <p:sldId id="645" r:id="rId99"/>
    <p:sldId id="654" r:id="rId100"/>
    <p:sldId id="655" r:id="rId101"/>
    <p:sldId id="656" r:id="rId102"/>
    <p:sldId id="657" r:id="rId103"/>
    <p:sldId id="658" r:id="rId104"/>
    <p:sldId id="659" r:id="rId105"/>
    <p:sldId id="660" r:id="rId106"/>
    <p:sldId id="661" r:id="rId107"/>
    <p:sldId id="662" r:id="rId108"/>
    <p:sldId id="663" r:id="rId109"/>
    <p:sldId id="721" r:id="rId110"/>
    <p:sldId id="722" r:id="rId111"/>
    <p:sldId id="723" r:id="rId112"/>
    <p:sldId id="724" r:id="rId113"/>
    <p:sldId id="725" r:id="rId114"/>
    <p:sldId id="726" r:id="rId115"/>
    <p:sldId id="728" r:id="rId116"/>
    <p:sldId id="729" r:id="rId117"/>
    <p:sldId id="730" r:id="rId118"/>
    <p:sldId id="731" r:id="rId119"/>
    <p:sldId id="732" r:id="rId120"/>
    <p:sldId id="733" r:id="rId121"/>
    <p:sldId id="734" r:id="rId122"/>
    <p:sldId id="735" r:id="rId123"/>
    <p:sldId id="736" r:id="rId124"/>
    <p:sldId id="737" r:id="rId125"/>
    <p:sldId id="738" r:id="rId126"/>
    <p:sldId id="739" r:id="rId127"/>
    <p:sldId id="740" r:id="rId128"/>
    <p:sldId id="741" r:id="rId129"/>
    <p:sldId id="742" r:id="rId130"/>
    <p:sldId id="743" r:id="rId131"/>
    <p:sldId id="744" r:id="rId132"/>
    <p:sldId id="746" r:id="rId133"/>
    <p:sldId id="745" r:id="rId134"/>
    <p:sldId id="747" r:id="rId135"/>
    <p:sldId id="749" r:id="rId136"/>
    <p:sldId id="750" r:id="rId137"/>
    <p:sldId id="751" r:id="rId138"/>
    <p:sldId id="752" r:id="rId139"/>
    <p:sldId id="753" r:id="rId140"/>
    <p:sldId id="754" r:id="rId141"/>
    <p:sldId id="755" r:id="rId142"/>
    <p:sldId id="758" r:id="rId143"/>
    <p:sldId id="756" r:id="rId144"/>
    <p:sldId id="759" r:id="rId145"/>
    <p:sldId id="760" r:id="rId146"/>
    <p:sldId id="761" r:id="rId147"/>
    <p:sldId id="762" r:id="rId148"/>
    <p:sldId id="763" r:id="rId149"/>
    <p:sldId id="767" r:id="rId150"/>
    <p:sldId id="764" r:id="rId151"/>
    <p:sldId id="766" r:id="rId152"/>
    <p:sldId id="768" r:id="rId153"/>
    <p:sldId id="769" r:id="rId154"/>
    <p:sldId id="770" r:id="rId155"/>
    <p:sldId id="771" r:id="rId156"/>
    <p:sldId id="772" r:id="rId157"/>
    <p:sldId id="773" r:id="rId158"/>
    <p:sldId id="774" r:id="rId159"/>
    <p:sldId id="775" r:id="rId160"/>
    <p:sldId id="776" r:id="rId161"/>
    <p:sldId id="777" r:id="rId162"/>
    <p:sldId id="778" r:id="rId163"/>
    <p:sldId id="779" r:id="rId164"/>
    <p:sldId id="780" r:id="rId165"/>
    <p:sldId id="781" r:id="rId166"/>
    <p:sldId id="782" r:id="rId167"/>
    <p:sldId id="783" r:id="rId168"/>
    <p:sldId id="784" r:id="rId169"/>
    <p:sldId id="785" r:id="rId170"/>
    <p:sldId id="788" r:id="rId171"/>
    <p:sldId id="789" r:id="rId172"/>
    <p:sldId id="790" r:id="rId173"/>
    <p:sldId id="792" r:id="rId174"/>
    <p:sldId id="793" r:id="rId175"/>
    <p:sldId id="794" r:id="rId176"/>
    <p:sldId id="795" r:id="rId177"/>
    <p:sldId id="796" r:id="rId178"/>
    <p:sldId id="797" r:id="rId179"/>
    <p:sldId id="798" r:id="rId180"/>
    <p:sldId id="799" r:id="rId181"/>
    <p:sldId id="800" r:id="rId182"/>
    <p:sldId id="801" r:id="rId183"/>
    <p:sldId id="802" r:id="rId184"/>
    <p:sldId id="803" r:id="rId185"/>
    <p:sldId id="804" r:id="rId186"/>
    <p:sldId id="805" r:id="rId187"/>
    <p:sldId id="806" r:id="rId188"/>
    <p:sldId id="807" r:id="rId189"/>
    <p:sldId id="808" r:id="rId190"/>
    <p:sldId id="809" r:id="rId191"/>
    <p:sldId id="810" r:id="rId192"/>
    <p:sldId id="811" r:id="rId193"/>
    <p:sldId id="812" r:id="rId194"/>
    <p:sldId id="813" r:id="rId195"/>
    <p:sldId id="814" r:id="rId196"/>
    <p:sldId id="815" r:id="rId197"/>
    <p:sldId id="818" r:id="rId198"/>
    <p:sldId id="819" r:id="rId199"/>
    <p:sldId id="820" r:id="rId200"/>
    <p:sldId id="821" r:id="rId201"/>
    <p:sldId id="822" r:id="rId202"/>
    <p:sldId id="823" r:id="rId203"/>
    <p:sldId id="824" r:id="rId204"/>
    <p:sldId id="825" r:id="rId205"/>
    <p:sldId id="826" r:id="rId206"/>
    <p:sldId id="827" r:id="rId207"/>
    <p:sldId id="828" r:id="rId208"/>
    <p:sldId id="829" r:id="rId209"/>
    <p:sldId id="830" r:id="rId210"/>
    <p:sldId id="831" r:id="rId211"/>
    <p:sldId id="832" r:id="rId212"/>
    <p:sldId id="833" r:id="rId213"/>
    <p:sldId id="834" r:id="rId214"/>
    <p:sldId id="835" r:id="rId215"/>
    <p:sldId id="836" r:id="rId216"/>
    <p:sldId id="837" r:id="rId217"/>
    <p:sldId id="838" r:id="rId218"/>
    <p:sldId id="839" r:id="rId219"/>
    <p:sldId id="840" r:id="rId220"/>
    <p:sldId id="841" r:id="rId221"/>
    <p:sldId id="842" r:id="rId222"/>
    <p:sldId id="843" r:id="rId223"/>
    <p:sldId id="844" r:id="rId224"/>
    <p:sldId id="845" r:id="rId225"/>
    <p:sldId id="847" r:id="rId226"/>
    <p:sldId id="848" r:id="rId227"/>
    <p:sldId id="849" r:id="rId228"/>
    <p:sldId id="850" r:id="rId229"/>
    <p:sldId id="851" r:id="rId230"/>
    <p:sldId id="852" r:id="rId231"/>
    <p:sldId id="853" r:id="rId232"/>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649B3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08" autoAdjust="0"/>
  </p:normalViewPr>
  <p:slideViewPr>
    <p:cSldViewPr snapToGrid="0">
      <p:cViewPr varScale="1">
        <p:scale>
          <a:sx n="79" d="100"/>
          <a:sy n="79" d="100"/>
        </p:scale>
        <p:origin x="-84" y="-528"/>
      </p:cViewPr>
      <p:guideLst>
        <p:guide orient="horz" pos="2346"/>
        <p:guide pos="3879"/>
      </p:guideLst>
    </p:cSldViewPr>
  </p:slideViewPr>
  <p:outlineViewPr>
    <p:cViewPr>
      <p:scale>
        <a:sx n="33" d="100"/>
        <a:sy n="33" d="100"/>
      </p:scale>
      <p:origin x="0" y="0"/>
    </p:cViewPr>
  </p:outlineViewPr>
  <p:notesTextViewPr>
    <p:cViewPr>
      <p:scale>
        <a:sx n="1" d="1"/>
        <a:sy n="1" d="1"/>
      </p:scale>
      <p:origin x="0" y="0"/>
    </p:cViewPr>
  </p:notesTextViewPr>
  <p:gridSpacing cx="46080363" cy="46080363"/>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tableStyles" Target="tableStyles.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92" Type="http://schemas.openxmlformats.org/officeDocument/2006/relationships/slide" Target="slides/slide190.xml"/><Relationship Id="rId197" Type="http://schemas.openxmlformats.org/officeDocument/2006/relationships/slide" Target="slides/slide195.xml"/><Relationship Id="rId206" Type="http://schemas.openxmlformats.org/officeDocument/2006/relationships/slide" Target="slides/slide204.xml"/><Relationship Id="rId227" Type="http://schemas.openxmlformats.org/officeDocument/2006/relationships/slide" Target="slides/slide225.xml"/><Relationship Id="rId201" Type="http://schemas.openxmlformats.org/officeDocument/2006/relationships/slide" Target="slides/slide199.xml"/><Relationship Id="rId222" Type="http://schemas.openxmlformats.org/officeDocument/2006/relationships/slide" Target="slides/slide220.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217" Type="http://schemas.openxmlformats.org/officeDocument/2006/relationships/slide" Target="slides/slide215.xml"/><Relationship Id="rId1" Type="http://schemas.openxmlformats.org/officeDocument/2006/relationships/slideMaster" Target="slideMasters/slideMaster1.xml"/><Relationship Id="rId6" Type="http://schemas.openxmlformats.org/officeDocument/2006/relationships/slide" Target="slides/slide4.xml"/><Relationship Id="rId212" Type="http://schemas.openxmlformats.org/officeDocument/2006/relationships/slide" Target="slides/slide210.xml"/><Relationship Id="rId233" Type="http://schemas.openxmlformats.org/officeDocument/2006/relationships/notesMaster" Target="notesMasters/notesMaster1.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slide" Target="slides/slide200.xml"/><Relationship Id="rId207" Type="http://schemas.openxmlformats.org/officeDocument/2006/relationships/slide" Target="slides/slide205.xml"/><Relationship Id="rId223" Type="http://schemas.openxmlformats.org/officeDocument/2006/relationships/slide" Target="slides/slide221.xml"/><Relationship Id="rId228" Type="http://schemas.openxmlformats.org/officeDocument/2006/relationships/slide" Target="slides/slide226.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slide" Target="slides/slide216.xml"/><Relationship Id="rId234"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229" Type="http://schemas.openxmlformats.org/officeDocument/2006/relationships/slide" Target="slides/slide227.xml"/><Relationship Id="rId19" Type="http://schemas.openxmlformats.org/officeDocument/2006/relationships/slide" Target="slides/slide17.xml"/><Relationship Id="rId224" Type="http://schemas.openxmlformats.org/officeDocument/2006/relationships/slide" Target="slides/slide222.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slide" Target="slides/slide228.xml"/><Relationship Id="rId235" Type="http://schemas.openxmlformats.org/officeDocument/2006/relationships/viewProps" Target="viewProps.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theme" Target="theme/theme1.xml"/><Relationship Id="rId26" Type="http://schemas.openxmlformats.org/officeDocument/2006/relationships/slide" Target="slides/slide24.xml"/><Relationship Id="rId231" Type="http://schemas.openxmlformats.org/officeDocument/2006/relationships/slide" Target="slides/slide229.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ea typeface="宋体" panose="02010600030101010101" pitchFamily="2" charset="-122"/>
              </a:defRPr>
            </a:lvl1pPr>
          </a:lstStyle>
          <a:p>
            <a:pPr>
              <a:defRPr/>
            </a:pPr>
            <a:fld id="{4F1F259C-281F-4D2F-A737-787E820DE3A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等线"/>
      </a:defRPr>
    </a:lvl1pPr>
    <a:lvl2pPr marL="457200" algn="l" rtl="0" eaLnBrk="0" fontAlgn="base" hangingPunct="0">
      <a:spcBef>
        <a:spcPct val="30000"/>
      </a:spcBef>
      <a:spcAft>
        <a:spcPct val="0"/>
      </a:spcAft>
      <a:defRPr sz="1200" kern="1200">
        <a:solidFill>
          <a:schemeClr val="tx1"/>
        </a:solidFill>
        <a:latin typeface="+mn-lt"/>
        <a:ea typeface="+mn-ea"/>
        <a:cs typeface="等线"/>
      </a:defRPr>
    </a:lvl2pPr>
    <a:lvl3pPr marL="914400" algn="l" rtl="0" eaLnBrk="0" fontAlgn="base" hangingPunct="0">
      <a:spcBef>
        <a:spcPct val="30000"/>
      </a:spcBef>
      <a:spcAft>
        <a:spcPct val="0"/>
      </a:spcAft>
      <a:defRPr sz="1200" kern="1200">
        <a:solidFill>
          <a:schemeClr val="tx1"/>
        </a:solidFill>
        <a:latin typeface="+mn-lt"/>
        <a:ea typeface="+mn-ea"/>
        <a:cs typeface="等线"/>
      </a:defRPr>
    </a:lvl3pPr>
    <a:lvl4pPr marL="1371600" algn="l" rtl="0" eaLnBrk="0" fontAlgn="base" hangingPunct="0">
      <a:spcBef>
        <a:spcPct val="30000"/>
      </a:spcBef>
      <a:spcAft>
        <a:spcPct val="0"/>
      </a:spcAft>
      <a:defRPr sz="1200" kern="1200">
        <a:solidFill>
          <a:schemeClr val="tx1"/>
        </a:solidFill>
        <a:latin typeface="+mn-lt"/>
        <a:ea typeface="+mn-ea"/>
        <a:cs typeface="等线"/>
      </a:defRPr>
    </a:lvl4pPr>
    <a:lvl5pPr marL="1828800" algn="l" rtl="0" eaLnBrk="0" fontAlgn="base" hangingPunct="0">
      <a:spcBef>
        <a:spcPct val="30000"/>
      </a:spcBef>
      <a:spcAft>
        <a:spcPct val="0"/>
      </a:spcAft>
      <a:defRPr sz="1200" kern="1200">
        <a:solidFill>
          <a:schemeClr val="tx1"/>
        </a:solidFill>
        <a:latin typeface="+mn-lt"/>
        <a:ea typeface="+mn-ea"/>
        <a:cs typeface="等线"/>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24D2B6F-1915-46A7-903F-7BFD392B2474}" type="slidenum">
              <a:rPr lang="zh-CN" altLang="en-US" smtClean="0">
                <a:latin typeface="Arial" charset="0"/>
                <a:ea typeface="宋体" charset="-122"/>
              </a:rPr>
              <a:pPr/>
              <a:t>1</a:t>
            </a:fld>
            <a:endParaRPr lang="en-US" altLang="zh-CN" smtClean="0">
              <a:latin typeface="Arial" charset="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bwMode="auto">
          <a:noFill/>
          <a:ln>
            <a:solidFill>
              <a:srgbClr val="000000"/>
            </a:solidFill>
            <a:miter lim="800000"/>
            <a:headEnd/>
            <a:tailEnd/>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0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99EBED0-C56D-48BB-9909-2DF31C44B3C2}" type="slidenum">
              <a:rPr lang="zh-CN" altLang="en-US" smtClean="0">
                <a:latin typeface="Arial" charset="0"/>
                <a:ea typeface="宋体" charset="-122"/>
              </a:rPr>
              <a:pPr/>
              <a:t>10</a:t>
            </a:fld>
            <a:endParaRPr lang="en-US" altLang="zh-CN" smtClean="0">
              <a:latin typeface="Arial" charset="0"/>
              <a:ea typeface="宋体" charset="-122"/>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幻灯片图像占位符 1"/>
          <p:cNvSpPr>
            <a:spLocks noGrp="1" noRot="1" noChangeAspect="1"/>
          </p:cNvSpPr>
          <p:nvPr>
            <p:ph type="sldImg"/>
          </p:nvPr>
        </p:nvSpPr>
        <p:spPr bwMode="auto">
          <a:noFill/>
          <a:ln>
            <a:solidFill>
              <a:srgbClr val="000000"/>
            </a:solidFill>
            <a:miter lim="800000"/>
            <a:headEnd/>
            <a:tailEnd/>
          </a:ln>
        </p:spPr>
      </p:sp>
      <p:sp>
        <p:nvSpPr>
          <p:cNvPr id="2324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24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5919D2F-B25E-4257-BC40-21E8D341B3EC}" type="slidenum">
              <a:rPr lang="zh-CN" altLang="en-US" smtClean="0">
                <a:latin typeface="Arial" charset="0"/>
                <a:ea typeface="宋体" charset="-122"/>
              </a:rPr>
              <a:pPr/>
              <a:t>100</a:t>
            </a:fld>
            <a:endParaRPr lang="en-US" altLang="zh-CN" smtClean="0">
              <a:latin typeface="Arial" charset="0"/>
              <a:ea typeface="宋体" charset="-122"/>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幻灯片图像占位符 1"/>
          <p:cNvSpPr>
            <a:spLocks noGrp="1" noRot="1" noChangeAspect="1"/>
          </p:cNvSpPr>
          <p:nvPr>
            <p:ph type="sldImg"/>
          </p:nvPr>
        </p:nvSpPr>
        <p:spPr bwMode="auto">
          <a:noFill/>
          <a:ln>
            <a:solidFill>
              <a:srgbClr val="000000"/>
            </a:solidFill>
            <a:miter lim="800000"/>
            <a:headEnd/>
            <a:tailEnd/>
          </a:ln>
        </p:spPr>
      </p:sp>
      <p:sp>
        <p:nvSpPr>
          <p:cNvPr id="2344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44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A373769-F0DA-4604-9D60-8A06DCF56D59}" type="slidenum">
              <a:rPr lang="zh-CN" altLang="en-US" smtClean="0">
                <a:latin typeface="Arial" charset="0"/>
                <a:ea typeface="宋体" charset="-122"/>
              </a:rPr>
              <a:pPr/>
              <a:t>101</a:t>
            </a:fld>
            <a:endParaRPr lang="en-US" altLang="zh-CN" smtClean="0">
              <a:latin typeface="Arial" charset="0"/>
              <a:ea typeface="宋体" charset="-122"/>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幻灯片图像占位符 1"/>
          <p:cNvSpPr>
            <a:spLocks noGrp="1" noRot="1" noChangeAspect="1"/>
          </p:cNvSpPr>
          <p:nvPr>
            <p:ph type="sldImg"/>
          </p:nvPr>
        </p:nvSpPr>
        <p:spPr bwMode="auto">
          <a:noFill/>
          <a:ln>
            <a:solidFill>
              <a:srgbClr val="000000"/>
            </a:solidFill>
            <a:miter lim="800000"/>
            <a:headEnd/>
            <a:tailEnd/>
          </a:ln>
        </p:spPr>
      </p:sp>
      <p:sp>
        <p:nvSpPr>
          <p:cNvPr id="2365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65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2A6D8B7-2F88-49DB-BE51-EA070E34F024}" type="slidenum">
              <a:rPr lang="zh-CN" altLang="en-US" smtClean="0">
                <a:latin typeface="Arial" charset="0"/>
                <a:ea typeface="宋体" charset="-122"/>
              </a:rPr>
              <a:pPr/>
              <a:t>102</a:t>
            </a:fld>
            <a:endParaRPr lang="en-US" altLang="zh-CN" smtClean="0">
              <a:latin typeface="Arial" charset="0"/>
              <a:ea typeface="宋体" charset="-122"/>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幻灯片图像占位符 1"/>
          <p:cNvSpPr>
            <a:spLocks noGrp="1" noRot="1" noChangeAspect="1"/>
          </p:cNvSpPr>
          <p:nvPr>
            <p:ph type="sldImg"/>
          </p:nvPr>
        </p:nvSpPr>
        <p:spPr bwMode="auto">
          <a:noFill/>
          <a:ln>
            <a:solidFill>
              <a:srgbClr val="000000"/>
            </a:solidFill>
            <a:miter lim="800000"/>
            <a:headEnd/>
            <a:tailEnd/>
          </a:ln>
        </p:spPr>
      </p:sp>
      <p:sp>
        <p:nvSpPr>
          <p:cNvPr id="2385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85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78ECEA-B298-4926-86C4-89289E7C24A4}" type="slidenum">
              <a:rPr lang="zh-CN" altLang="en-US" smtClean="0">
                <a:latin typeface="Arial" charset="0"/>
                <a:ea typeface="宋体" charset="-122"/>
              </a:rPr>
              <a:pPr/>
              <a:t>103</a:t>
            </a:fld>
            <a:endParaRPr lang="en-US" altLang="zh-CN" smtClean="0">
              <a:latin typeface="Arial" charset="0"/>
              <a:ea typeface="宋体" charset="-122"/>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幻灯片图像占位符 1"/>
          <p:cNvSpPr>
            <a:spLocks noGrp="1" noRot="1" noChangeAspect="1"/>
          </p:cNvSpPr>
          <p:nvPr>
            <p:ph type="sldImg"/>
          </p:nvPr>
        </p:nvSpPr>
        <p:spPr bwMode="auto">
          <a:noFill/>
          <a:ln>
            <a:solidFill>
              <a:srgbClr val="000000"/>
            </a:solidFill>
            <a:miter lim="800000"/>
            <a:headEnd/>
            <a:tailEnd/>
          </a:ln>
        </p:spPr>
      </p:sp>
      <p:sp>
        <p:nvSpPr>
          <p:cNvPr id="2406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406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C25ECF7-34E4-4C37-B324-CED11802120A}" type="slidenum">
              <a:rPr lang="zh-CN" altLang="en-US" smtClean="0">
                <a:latin typeface="Arial" charset="0"/>
                <a:ea typeface="宋体" charset="-122"/>
              </a:rPr>
              <a:pPr/>
              <a:t>104</a:t>
            </a:fld>
            <a:endParaRPr lang="en-US" altLang="zh-CN" smtClean="0">
              <a:latin typeface="Arial" charset="0"/>
              <a:ea typeface="宋体" charset="-122"/>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幻灯片图像占位符 1"/>
          <p:cNvSpPr>
            <a:spLocks noGrp="1" noRot="1" noChangeAspect="1"/>
          </p:cNvSpPr>
          <p:nvPr>
            <p:ph type="sldImg"/>
          </p:nvPr>
        </p:nvSpPr>
        <p:spPr bwMode="auto">
          <a:noFill/>
          <a:ln>
            <a:solidFill>
              <a:srgbClr val="000000"/>
            </a:solidFill>
            <a:miter lim="800000"/>
            <a:headEnd/>
            <a:tailEnd/>
          </a:ln>
        </p:spPr>
      </p:sp>
      <p:sp>
        <p:nvSpPr>
          <p:cNvPr id="2426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426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BE2DDC3-6D8C-45C8-86CF-426A04663384}" type="slidenum">
              <a:rPr lang="zh-CN" altLang="en-US" smtClean="0">
                <a:latin typeface="Arial" charset="0"/>
                <a:ea typeface="宋体" charset="-122"/>
              </a:rPr>
              <a:pPr/>
              <a:t>105</a:t>
            </a:fld>
            <a:endParaRPr lang="en-US" altLang="zh-CN" smtClean="0">
              <a:latin typeface="Arial" charset="0"/>
              <a:ea typeface="宋体" charset="-122"/>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幻灯片图像占位符 1"/>
          <p:cNvSpPr>
            <a:spLocks noGrp="1" noRot="1" noChangeAspect="1"/>
          </p:cNvSpPr>
          <p:nvPr>
            <p:ph type="sldImg"/>
          </p:nvPr>
        </p:nvSpPr>
        <p:spPr bwMode="auto">
          <a:noFill/>
          <a:ln>
            <a:solidFill>
              <a:srgbClr val="000000"/>
            </a:solidFill>
            <a:miter lim="800000"/>
            <a:headEnd/>
            <a:tailEnd/>
          </a:ln>
        </p:spPr>
      </p:sp>
      <p:sp>
        <p:nvSpPr>
          <p:cNvPr id="2447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447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356EC0-1D91-4A29-B072-C19AE244910E}" type="slidenum">
              <a:rPr lang="zh-CN" altLang="en-US" smtClean="0">
                <a:latin typeface="Arial" charset="0"/>
                <a:ea typeface="宋体" charset="-122"/>
              </a:rPr>
              <a:pPr/>
              <a:t>106</a:t>
            </a:fld>
            <a:endParaRPr lang="en-US" altLang="zh-CN" smtClean="0">
              <a:latin typeface="Arial" charset="0"/>
              <a:ea typeface="宋体" charset="-122"/>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幻灯片图像占位符 1"/>
          <p:cNvSpPr>
            <a:spLocks noGrp="1" noRot="1" noChangeAspect="1"/>
          </p:cNvSpPr>
          <p:nvPr>
            <p:ph type="sldImg"/>
          </p:nvPr>
        </p:nvSpPr>
        <p:spPr bwMode="auto">
          <a:noFill/>
          <a:ln>
            <a:solidFill>
              <a:srgbClr val="000000"/>
            </a:solidFill>
            <a:miter lim="800000"/>
            <a:headEnd/>
            <a:tailEnd/>
          </a:ln>
        </p:spPr>
      </p:sp>
      <p:sp>
        <p:nvSpPr>
          <p:cNvPr id="2467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467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D15AB7F-3DBD-44FB-BAC2-19AE1C9DCC45}" type="slidenum">
              <a:rPr lang="zh-CN" altLang="en-US" smtClean="0">
                <a:latin typeface="Arial" charset="0"/>
                <a:ea typeface="宋体" charset="-122"/>
              </a:rPr>
              <a:pPr/>
              <a:t>107</a:t>
            </a:fld>
            <a:endParaRPr lang="en-US" altLang="zh-CN" smtClean="0">
              <a:latin typeface="Arial" charset="0"/>
              <a:ea typeface="宋体" charset="-122"/>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幻灯片图像占位符 1"/>
          <p:cNvSpPr>
            <a:spLocks noGrp="1" noRot="1" noChangeAspect="1"/>
          </p:cNvSpPr>
          <p:nvPr>
            <p:ph type="sldImg"/>
          </p:nvPr>
        </p:nvSpPr>
        <p:spPr bwMode="auto">
          <a:noFill/>
          <a:ln>
            <a:solidFill>
              <a:srgbClr val="000000"/>
            </a:solidFill>
            <a:miter lim="800000"/>
            <a:headEnd/>
            <a:tailEnd/>
          </a:ln>
        </p:spPr>
      </p:sp>
      <p:sp>
        <p:nvSpPr>
          <p:cNvPr id="2488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488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DCC6840-3EE8-4B3C-871D-3397D9EBBD87}" type="slidenum">
              <a:rPr lang="zh-CN" altLang="en-US" smtClean="0">
                <a:latin typeface="Arial" charset="0"/>
                <a:ea typeface="宋体" charset="-122"/>
              </a:rPr>
              <a:pPr/>
              <a:t>108</a:t>
            </a:fld>
            <a:endParaRPr lang="en-US" altLang="zh-CN" smtClean="0">
              <a:latin typeface="Arial" charset="0"/>
              <a:ea typeface="宋体" charset="-122"/>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幻灯片图像占位符 1"/>
          <p:cNvSpPr>
            <a:spLocks noGrp="1" noRot="1" noChangeAspect="1"/>
          </p:cNvSpPr>
          <p:nvPr>
            <p:ph type="sldImg"/>
          </p:nvPr>
        </p:nvSpPr>
        <p:spPr bwMode="auto">
          <a:noFill/>
          <a:ln>
            <a:solidFill>
              <a:srgbClr val="000000"/>
            </a:solidFill>
            <a:miter lim="800000"/>
            <a:headEnd/>
            <a:tailEnd/>
          </a:ln>
        </p:spPr>
      </p:sp>
      <p:sp>
        <p:nvSpPr>
          <p:cNvPr id="2508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08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8DE2595-0CAD-4643-A935-74AA8BE9559D}" type="slidenum">
              <a:rPr lang="zh-CN" altLang="en-US" smtClean="0">
                <a:latin typeface="Arial" charset="0"/>
                <a:ea typeface="宋体" charset="-122"/>
              </a:rPr>
              <a:pPr/>
              <a:t>109</a:t>
            </a:fld>
            <a:endParaRPr lang="en-US" altLang="zh-CN" smtClean="0">
              <a:latin typeface="Arial" charset="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bwMode="auto">
          <a:noFill/>
          <a:ln>
            <a:solidFill>
              <a:srgbClr val="000000"/>
            </a:solidFill>
            <a:miter lim="800000"/>
            <a:headEnd/>
            <a:tailEnd/>
          </a:ln>
        </p:spPr>
      </p:sp>
      <p:sp>
        <p:nvSpPr>
          <p:cNvPr id="481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1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31740C0-0B3F-48BF-BA05-3FE1E5DD9393}" type="slidenum">
              <a:rPr lang="zh-CN" altLang="en-US" smtClean="0">
                <a:latin typeface="Arial" charset="0"/>
                <a:ea typeface="宋体" charset="-122"/>
              </a:rPr>
              <a:pPr/>
              <a:t>11</a:t>
            </a:fld>
            <a:endParaRPr lang="en-US" altLang="zh-CN" smtClean="0">
              <a:latin typeface="Arial" charset="0"/>
              <a:ea typeface="宋体" charset="-122"/>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幻灯片图像占位符 1"/>
          <p:cNvSpPr>
            <a:spLocks noGrp="1" noRot="1" noChangeAspect="1"/>
          </p:cNvSpPr>
          <p:nvPr>
            <p:ph type="sldImg"/>
          </p:nvPr>
        </p:nvSpPr>
        <p:spPr bwMode="auto">
          <a:noFill/>
          <a:ln>
            <a:solidFill>
              <a:srgbClr val="000000"/>
            </a:solidFill>
            <a:miter lim="800000"/>
            <a:headEnd/>
            <a:tailEnd/>
          </a:ln>
        </p:spPr>
      </p:sp>
      <p:sp>
        <p:nvSpPr>
          <p:cNvPr id="2529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29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2797C4-5D04-48D1-925A-605EABDD7ABF}" type="slidenum">
              <a:rPr lang="zh-CN" altLang="en-US" smtClean="0">
                <a:latin typeface="Arial" charset="0"/>
                <a:ea typeface="宋体" charset="-122"/>
              </a:rPr>
              <a:pPr/>
              <a:t>110</a:t>
            </a:fld>
            <a:endParaRPr lang="en-US" altLang="zh-CN" smtClean="0">
              <a:latin typeface="Arial" charset="0"/>
              <a:ea typeface="宋体" charset="-122"/>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幻灯片图像占位符 1"/>
          <p:cNvSpPr>
            <a:spLocks noGrp="1" noRot="1" noChangeAspect="1"/>
          </p:cNvSpPr>
          <p:nvPr>
            <p:ph type="sldImg"/>
          </p:nvPr>
        </p:nvSpPr>
        <p:spPr bwMode="auto">
          <a:noFill/>
          <a:ln>
            <a:solidFill>
              <a:srgbClr val="000000"/>
            </a:solidFill>
            <a:miter lim="800000"/>
            <a:headEnd/>
            <a:tailEnd/>
          </a:ln>
        </p:spPr>
      </p:sp>
      <p:sp>
        <p:nvSpPr>
          <p:cNvPr id="2549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49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9E4DA47-E575-418C-8AE2-DC0BA701DA1E}" type="slidenum">
              <a:rPr lang="zh-CN" altLang="en-US" smtClean="0">
                <a:latin typeface="Arial" charset="0"/>
                <a:ea typeface="宋体" charset="-122"/>
              </a:rPr>
              <a:pPr/>
              <a:t>111</a:t>
            </a:fld>
            <a:endParaRPr lang="en-US" altLang="zh-CN" smtClean="0">
              <a:latin typeface="Arial" charset="0"/>
              <a:ea typeface="宋体" charset="-122"/>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幻灯片图像占位符 1"/>
          <p:cNvSpPr>
            <a:spLocks noGrp="1" noRot="1" noChangeAspect="1"/>
          </p:cNvSpPr>
          <p:nvPr>
            <p:ph type="sldImg"/>
          </p:nvPr>
        </p:nvSpPr>
        <p:spPr bwMode="auto">
          <a:noFill/>
          <a:ln>
            <a:solidFill>
              <a:srgbClr val="000000"/>
            </a:solidFill>
            <a:miter lim="800000"/>
            <a:headEnd/>
            <a:tailEnd/>
          </a:ln>
        </p:spPr>
      </p:sp>
      <p:sp>
        <p:nvSpPr>
          <p:cNvPr id="2570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70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7F2AAB1-1139-43CB-825A-B2F12CD66833}" type="slidenum">
              <a:rPr lang="zh-CN" altLang="en-US" smtClean="0">
                <a:latin typeface="Arial" charset="0"/>
                <a:ea typeface="宋体" charset="-122"/>
              </a:rPr>
              <a:pPr/>
              <a:t>112</a:t>
            </a:fld>
            <a:endParaRPr lang="en-US" altLang="zh-CN" smtClean="0">
              <a:latin typeface="Arial" charset="0"/>
              <a:ea typeface="宋体" charset="-122"/>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幻灯片图像占位符 1"/>
          <p:cNvSpPr>
            <a:spLocks noGrp="1" noRot="1" noChangeAspect="1"/>
          </p:cNvSpPr>
          <p:nvPr>
            <p:ph type="sldImg"/>
          </p:nvPr>
        </p:nvSpPr>
        <p:spPr bwMode="auto">
          <a:noFill/>
          <a:ln>
            <a:solidFill>
              <a:srgbClr val="000000"/>
            </a:solidFill>
            <a:miter lim="800000"/>
            <a:headEnd/>
            <a:tailEnd/>
          </a:ln>
        </p:spPr>
      </p:sp>
      <p:sp>
        <p:nvSpPr>
          <p:cNvPr id="2590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90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57061DA-99C0-416B-B1A4-BC4A119AF9B6}" type="slidenum">
              <a:rPr lang="zh-CN" altLang="en-US" smtClean="0">
                <a:latin typeface="Arial" charset="0"/>
                <a:ea typeface="宋体" charset="-122"/>
              </a:rPr>
              <a:pPr/>
              <a:t>113</a:t>
            </a:fld>
            <a:endParaRPr lang="en-US" altLang="zh-CN" smtClean="0">
              <a:latin typeface="Arial" charset="0"/>
              <a:ea typeface="宋体" charset="-122"/>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幻灯片图像占位符 1"/>
          <p:cNvSpPr>
            <a:spLocks noGrp="1" noRot="1" noChangeAspect="1"/>
          </p:cNvSpPr>
          <p:nvPr>
            <p:ph type="sldImg"/>
          </p:nvPr>
        </p:nvSpPr>
        <p:spPr bwMode="auto">
          <a:noFill/>
          <a:ln>
            <a:solidFill>
              <a:srgbClr val="000000"/>
            </a:solidFill>
            <a:miter lim="800000"/>
            <a:headEnd/>
            <a:tailEnd/>
          </a:ln>
        </p:spPr>
      </p:sp>
      <p:sp>
        <p:nvSpPr>
          <p:cNvPr id="2611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11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A001BE7-836E-4F82-A4D5-C51675A5CFC4}" type="slidenum">
              <a:rPr lang="zh-CN" altLang="en-US" smtClean="0">
                <a:latin typeface="Arial" charset="0"/>
                <a:ea typeface="宋体" charset="-122"/>
              </a:rPr>
              <a:pPr/>
              <a:t>114</a:t>
            </a:fld>
            <a:endParaRPr lang="en-US" altLang="zh-CN" smtClean="0">
              <a:latin typeface="Arial" charset="0"/>
              <a:ea typeface="宋体" charset="-122"/>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幻灯片图像占位符 1"/>
          <p:cNvSpPr>
            <a:spLocks noGrp="1" noRot="1" noChangeAspect="1"/>
          </p:cNvSpPr>
          <p:nvPr>
            <p:ph type="sldImg"/>
          </p:nvPr>
        </p:nvSpPr>
        <p:spPr bwMode="auto">
          <a:noFill/>
          <a:ln>
            <a:solidFill>
              <a:srgbClr val="000000"/>
            </a:solidFill>
            <a:miter lim="800000"/>
            <a:headEnd/>
            <a:tailEnd/>
          </a:ln>
        </p:spPr>
      </p:sp>
      <p:sp>
        <p:nvSpPr>
          <p:cNvPr id="2631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31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EABF36A-DC75-4ED8-A2B8-6DFB25795413}" type="slidenum">
              <a:rPr lang="zh-CN" altLang="en-US" smtClean="0">
                <a:latin typeface="Arial" charset="0"/>
                <a:ea typeface="宋体" charset="-122"/>
              </a:rPr>
              <a:pPr/>
              <a:t>115</a:t>
            </a:fld>
            <a:endParaRPr lang="en-US" altLang="zh-CN" smtClean="0">
              <a:latin typeface="Arial" charset="0"/>
              <a:ea typeface="宋体" charset="-122"/>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幻灯片图像占位符 1"/>
          <p:cNvSpPr>
            <a:spLocks noGrp="1" noRot="1" noChangeAspect="1"/>
          </p:cNvSpPr>
          <p:nvPr>
            <p:ph type="sldImg"/>
          </p:nvPr>
        </p:nvSpPr>
        <p:spPr bwMode="auto">
          <a:noFill/>
          <a:ln>
            <a:solidFill>
              <a:srgbClr val="000000"/>
            </a:solidFill>
            <a:miter lim="800000"/>
            <a:headEnd/>
            <a:tailEnd/>
          </a:ln>
        </p:spPr>
      </p:sp>
      <p:sp>
        <p:nvSpPr>
          <p:cNvPr id="2652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52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9C2FA00-3016-4874-B5BF-06F6591BEF40}" type="slidenum">
              <a:rPr lang="zh-CN" altLang="en-US" smtClean="0">
                <a:latin typeface="Arial" charset="0"/>
                <a:ea typeface="宋体" charset="-122"/>
              </a:rPr>
              <a:pPr/>
              <a:t>116</a:t>
            </a:fld>
            <a:endParaRPr lang="en-US" altLang="zh-CN" smtClean="0">
              <a:latin typeface="Arial" charset="0"/>
              <a:ea typeface="宋体" charset="-122"/>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幻灯片图像占位符 1"/>
          <p:cNvSpPr>
            <a:spLocks noGrp="1" noRot="1" noChangeAspect="1"/>
          </p:cNvSpPr>
          <p:nvPr>
            <p:ph type="sldImg"/>
          </p:nvPr>
        </p:nvSpPr>
        <p:spPr bwMode="auto">
          <a:noFill/>
          <a:ln>
            <a:solidFill>
              <a:srgbClr val="000000"/>
            </a:solidFill>
            <a:miter lim="800000"/>
            <a:headEnd/>
            <a:tailEnd/>
          </a:ln>
        </p:spPr>
      </p:sp>
      <p:sp>
        <p:nvSpPr>
          <p:cNvPr id="2672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72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4D5DAE-F1DD-4354-A96F-89CF2C020E02}" type="slidenum">
              <a:rPr lang="zh-CN" altLang="en-US" smtClean="0">
                <a:latin typeface="Arial" charset="0"/>
                <a:ea typeface="宋体" charset="-122"/>
              </a:rPr>
              <a:pPr/>
              <a:t>117</a:t>
            </a:fld>
            <a:endParaRPr lang="en-US" altLang="zh-CN" smtClean="0">
              <a:latin typeface="Arial" charset="0"/>
              <a:ea typeface="宋体" charset="-122"/>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幻灯片图像占位符 1"/>
          <p:cNvSpPr>
            <a:spLocks noGrp="1" noRot="1" noChangeAspect="1"/>
          </p:cNvSpPr>
          <p:nvPr>
            <p:ph type="sldImg"/>
          </p:nvPr>
        </p:nvSpPr>
        <p:spPr bwMode="auto">
          <a:noFill/>
          <a:ln>
            <a:solidFill>
              <a:srgbClr val="000000"/>
            </a:solidFill>
            <a:miter lim="800000"/>
            <a:headEnd/>
            <a:tailEnd/>
          </a:ln>
        </p:spPr>
      </p:sp>
      <p:sp>
        <p:nvSpPr>
          <p:cNvPr id="2693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93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BDC132B-8813-48FB-B2BF-323AA25F6C0B}" type="slidenum">
              <a:rPr lang="zh-CN" altLang="en-US" smtClean="0">
                <a:latin typeface="Arial" charset="0"/>
                <a:ea typeface="宋体" charset="-122"/>
              </a:rPr>
              <a:pPr/>
              <a:t>118</a:t>
            </a:fld>
            <a:endParaRPr lang="en-US" altLang="zh-CN" smtClean="0">
              <a:latin typeface="Arial" charset="0"/>
              <a:ea typeface="宋体" charset="-122"/>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幻灯片图像占位符 1"/>
          <p:cNvSpPr>
            <a:spLocks noGrp="1" noRot="1" noChangeAspect="1"/>
          </p:cNvSpPr>
          <p:nvPr>
            <p:ph type="sldImg"/>
          </p:nvPr>
        </p:nvSpPr>
        <p:spPr bwMode="auto">
          <a:noFill/>
          <a:ln>
            <a:solidFill>
              <a:srgbClr val="000000"/>
            </a:solidFill>
            <a:miter lim="800000"/>
            <a:headEnd/>
            <a:tailEnd/>
          </a:ln>
        </p:spPr>
      </p:sp>
      <p:sp>
        <p:nvSpPr>
          <p:cNvPr id="2713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13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B832C09-413B-4D1F-AE43-D33BE9C38AB9}" type="slidenum">
              <a:rPr lang="zh-CN" altLang="en-US" smtClean="0">
                <a:latin typeface="Arial" charset="0"/>
                <a:ea typeface="宋体" charset="-122"/>
              </a:rPr>
              <a:pPr/>
              <a:t>119</a:t>
            </a:fld>
            <a:endParaRPr lang="en-US" altLang="zh-CN" smtClean="0">
              <a:latin typeface="Arial" charset="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bwMode="auto">
          <a:noFill/>
          <a:ln>
            <a:solidFill>
              <a:srgbClr val="000000"/>
            </a:solidFill>
            <a:miter lim="800000"/>
            <a:headEnd/>
            <a:tailEnd/>
          </a:ln>
        </p:spPr>
      </p:sp>
      <p:sp>
        <p:nvSpPr>
          <p:cNvPr id="501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01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6F01B0D-A58B-4DD0-907F-BE50A704785D}" type="slidenum">
              <a:rPr lang="zh-CN" altLang="en-US" smtClean="0">
                <a:latin typeface="Arial" charset="0"/>
                <a:ea typeface="宋体" charset="-122"/>
              </a:rPr>
              <a:pPr/>
              <a:t>12</a:t>
            </a:fld>
            <a:endParaRPr lang="en-US" altLang="zh-CN" smtClean="0">
              <a:latin typeface="Arial" charset="0"/>
              <a:ea typeface="宋体" charset="-122"/>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幻灯片图像占位符 1"/>
          <p:cNvSpPr>
            <a:spLocks noGrp="1" noRot="1" noChangeAspect="1"/>
          </p:cNvSpPr>
          <p:nvPr>
            <p:ph type="sldImg"/>
          </p:nvPr>
        </p:nvSpPr>
        <p:spPr bwMode="auto">
          <a:noFill/>
          <a:ln>
            <a:solidFill>
              <a:srgbClr val="000000"/>
            </a:solidFill>
            <a:miter lim="800000"/>
            <a:headEnd/>
            <a:tailEnd/>
          </a:ln>
        </p:spPr>
      </p:sp>
      <p:sp>
        <p:nvSpPr>
          <p:cNvPr id="2734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34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AF51ECF-CE40-4811-AA3C-EBA55BBF5AEB}" type="slidenum">
              <a:rPr lang="zh-CN" altLang="en-US" smtClean="0">
                <a:latin typeface="Arial" charset="0"/>
                <a:ea typeface="宋体" charset="-122"/>
              </a:rPr>
              <a:pPr/>
              <a:t>120</a:t>
            </a:fld>
            <a:endParaRPr lang="en-US" altLang="zh-CN" smtClean="0">
              <a:latin typeface="Arial" charset="0"/>
              <a:ea typeface="宋体" charset="-122"/>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幻灯片图像占位符 1"/>
          <p:cNvSpPr>
            <a:spLocks noGrp="1" noRot="1" noChangeAspect="1"/>
          </p:cNvSpPr>
          <p:nvPr>
            <p:ph type="sldImg"/>
          </p:nvPr>
        </p:nvSpPr>
        <p:spPr bwMode="auto">
          <a:noFill/>
          <a:ln>
            <a:solidFill>
              <a:srgbClr val="000000"/>
            </a:solidFill>
            <a:miter lim="800000"/>
            <a:headEnd/>
            <a:tailEnd/>
          </a:ln>
        </p:spPr>
      </p:sp>
      <p:sp>
        <p:nvSpPr>
          <p:cNvPr id="2754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54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A9CECF3-6AD0-4307-BEEE-5541135B8DE1}" type="slidenum">
              <a:rPr lang="zh-CN" altLang="en-US" smtClean="0">
                <a:latin typeface="Arial" charset="0"/>
                <a:ea typeface="宋体" charset="-122"/>
              </a:rPr>
              <a:pPr/>
              <a:t>121</a:t>
            </a:fld>
            <a:endParaRPr lang="en-US" altLang="zh-CN" smtClean="0">
              <a:latin typeface="Arial" charset="0"/>
              <a:ea typeface="宋体" charset="-122"/>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幻灯片图像占位符 1"/>
          <p:cNvSpPr>
            <a:spLocks noGrp="1" noRot="1" noChangeAspect="1"/>
          </p:cNvSpPr>
          <p:nvPr>
            <p:ph type="sldImg"/>
          </p:nvPr>
        </p:nvSpPr>
        <p:spPr bwMode="auto">
          <a:noFill/>
          <a:ln>
            <a:solidFill>
              <a:srgbClr val="000000"/>
            </a:solidFill>
            <a:miter lim="800000"/>
            <a:headEnd/>
            <a:tailEnd/>
          </a:ln>
        </p:spPr>
      </p:sp>
      <p:sp>
        <p:nvSpPr>
          <p:cNvPr id="2775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75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638EB4E-7464-4748-992D-50C539692293}" type="slidenum">
              <a:rPr lang="zh-CN" altLang="en-US" smtClean="0">
                <a:latin typeface="Arial" charset="0"/>
                <a:ea typeface="宋体" charset="-122"/>
              </a:rPr>
              <a:pPr/>
              <a:t>122</a:t>
            </a:fld>
            <a:endParaRPr lang="en-US" altLang="zh-CN" smtClean="0">
              <a:latin typeface="Arial" charset="0"/>
              <a:ea typeface="宋体" charset="-122"/>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幻灯片图像占位符 1"/>
          <p:cNvSpPr>
            <a:spLocks noGrp="1" noRot="1" noChangeAspect="1"/>
          </p:cNvSpPr>
          <p:nvPr>
            <p:ph type="sldImg"/>
          </p:nvPr>
        </p:nvSpPr>
        <p:spPr bwMode="auto">
          <a:noFill/>
          <a:ln>
            <a:solidFill>
              <a:srgbClr val="000000"/>
            </a:solidFill>
            <a:miter lim="800000"/>
            <a:headEnd/>
            <a:tailEnd/>
          </a:ln>
        </p:spPr>
      </p:sp>
      <p:sp>
        <p:nvSpPr>
          <p:cNvPr id="2795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95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5E61CE9-705A-49E0-85D1-8FFB3E6FC8CD}" type="slidenum">
              <a:rPr lang="zh-CN" altLang="en-US" smtClean="0">
                <a:latin typeface="Arial" charset="0"/>
                <a:ea typeface="宋体" charset="-122"/>
              </a:rPr>
              <a:pPr/>
              <a:t>123</a:t>
            </a:fld>
            <a:endParaRPr lang="en-US" altLang="zh-CN" smtClean="0">
              <a:latin typeface="Arial" charset="0"/>
              <a:ea typeface="宋体" charset="-122"/>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幻灯片图像占位符 1"/>
          <p:cNvSpPr>
            <a:spLocks noGrp="1" noRot="1" noChangeAspect="1"/>
          </p:cNvSpPr>
          <p:nvPr>
            <p:ph type="sldImg"/>
          </p:nvPr>
        </p:nvSpPr>
        <p:spPr bwMode="auto">
          <a:noFill/>
          <a:ln>
            <a:solidFill>
              <a:srgbClr val="000000"/>
            </a:solidFill>
            <a:miter lim="800000"/>
            <a:headEnd/>
            <a:tailEnd/>
          </a:ln>
        </p:spPr>
      </p:sp>
      <p:sp>
        <p:nvSpPr>
          <p:cNvPr id="2816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1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138BDB-D9B0-4929-9993-345F57642395}" type="slidenum">
              <a:rPr lang="zh-CN" altLang="en-US" smtClean="0">
                <a:latin typeface="Arial" charset="0"/>
                <a:ea typeface="宋体" charset="-122"/>
              </a:rPr>
              <a:pPr/>
              <a:t>124</a:t>
            </a:fld>
            <a:endParaRPr lang="en-US" altLang="zh-CN" smtClean="0">
              <a:latin typeface="Arial" charset="0"/>
              <a:ea typeface="宋体" charset="-122"/>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幻灯片图像占位符 1"/>
          <p:cNvSpPr>
            <a:spLocks noGrp="1" noRot="1" noChangeAspect="1"/>
          </p:cNvSpPr>
          <p:nvPr>
            <p:ph type="sldImg"/>
          </p:nvPr>
        </p:nvSpPr>
        <p:spPr bwMode="auto">
          <a:noFill/>
          <a:ln>
            <a:solidFill>
              <a:srgbClr val="000000"/>
            </a:solidFill>
            <a:miter lim="800000"/>
            <a:headEnd/>
            <a:tailEnd/>
          </a:ln>
        </p:spPr>
      </p:sp>
      <p:sp>
        <p:nvSpPr>
          <p:cNvPr id="283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3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B303E3-BB58-4D19-B612-208D084F4719}" type="slidenum">
              <a:rPr lang="zh-CN" altLang="en-US" smtClean="0">
                <a:latin typeface="Arial" charset="0"/>
                <a:ea typeface="宋体" charset="-122"/>
              </a:rPr>
              <a:pPr/>
              <a:t>125</a:t>
            </a:fld>
            <a:endParaRPr lang="en-US" altLang="zh-CN" smtClean="0">
              <a:latin typeface="Arial" charset="0"/>
              <a:ea typeface="宋体" charset="-122"/>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幻灯片图像占位符 1"/>
          <p:cNvSpPr>
            <a:spLocks noGrp="1" noRot="1" noChangeAspect="1"/>
          </p:cNvSpPr>
          <p:nvPr>
            <p:ph type="sldImg"/>
          </p:nvPr>
        </p:nvSpPr>
        <p:spPr bwMode="auto">
          <a:noFill/>
          <a:ln>
            <a:solidFill>
              <a:srgbClr val="000000"/>
            </a:solidFill>
            <a:miter lim="800000"/>
            <a:headEnd/>
            <a:tailEnd/>
          </a:ln>
        </p:spPr>
      </p:sp>
      <p:sp>
        <p:nvSpPr>
          <p:cNvPr id="2856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56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C8FB65B-7595-4548-A6A4-8B5AEF00DCDF}" type="slidenum">
              <a:rPr lang="zh-CN" altLang="en-US" smtClean="0">
                <a:latin typeface="Arial" charset="0"/>
                <a:ea typeface="宋体" charset="-122"/>
              </a:rPr>
              <a:pPr/>
              <a:t>126</a:t>
            </a:fld>
            <a:endParaRPr lang="en-US" altLang="zh-CN" smtClean="0">
              <a:latin typeface="Arial" charset="0"/>
              <a:ea typeface="宋体" charset="-122"/>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幻灯片图像占位符 1"/>
          <p:cNvSpPr>
            <a:spLocks noGrp="1" noRot="1" noChangeAspect="1"/>
          </p:cNvSpPr>
          <p:nvPr>
            <p:ph type="sldImg"/>
          </p:nvPr>
        </p:nvSpPr>
        <p:spPr bwMode="auto">
          <a:noFill/>
          <a:ln>
            <a:solidFill>
              <a:srgbClr val="000000"/>
            </a:solidFill>
            <a:miter lim="800000"/>
            <a:headEnd/>
            <a:tailEnd/>
          </a:ln>
        </p:spPr>
      </p:sp>
      <p:sp>
        <p:nvSpPr>
          <p:cNvPr id="2877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77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8CC7BE-F9C5-4655-96C0-14866FB70181}" type="slidenum">
              <a:rPr lang="zh-CN" altLang="en-US" smtClean="0">
                <a:latin typeface="Arial" charset="0"/>
                <a:ea typeface="宋体" charset="-122"/>
              </a:rPr>
              <a:pPr/>
              <a:t>127</a:t>
            </a:fld>
            <a:endParaRPr lang="en-US" altLang="zh-CN" smtClean="0">
              <a:latin typeface="Arial" charset="0"/>
              <a:ea typeface="宋体" charset="-122"/>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幻灯片图像占位符 1"/>
          <p:cNvSpPr>
            <a:spLocks noGrp="1" noRot="1" noChangeAspect="1"/>
          </p:cNvSpPr>
          <p:nvPr>
            <p:ph type="sldImg"/>
          </p:nvPr>
        </p:nvSpPr>
        <p:spPr bwMode="auto">
          <a:noFill/>
          <a:ln>
            <a:solidFill>
              <a:srgbClr val="000000"/>
            </a:solidFill>
            <a:miter lim="800000"/>
            <a:headEnd/>
            <a:tailEnd/>
          </a:ln>
        </p:spPr>
      </p:sp>
      <p:sp>
        <p:nvSpPr>
          <p:cNvPr id="2897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97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02FEAA-1775-4BEB-BA47-7544EE1C9443}" type="slidenum">
              <a:rPr lang="zh-CN" altLang="en-US" smtClean="0">
                <a:latin typeface="Arial" charset="0"/>
                <a:ea typeface="宋体" charset="-122"/>
              </a:rPr>
              <a:pPr/>
              <a:t>128</a:t>
            </a:fld>
            <a:endParaRPr lang="en-US" altLang="zh-CN" smtClean="0">
              <a:latin typeface="Arial" charset="0"/>
              <a:ea typeface="宋体" charset="-122"/>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幻灯片图像占位符 1"/>
          <p:cNvSpPr>
            <a:spLocks noGrp="1" noRot="1" noChangeAspect="1"/>
          </p:cNvSpPr>
          <p:nvPr>
            <p:ph type="sldImg"/>
          </p:nvPr>
        </p:nvSpPr>
        <p:spPr bwMode="auto">
          <a:noFill/>
          <a:ln>
            <a:solidFill>
              <a:srgbClr val="000000"/>
            </a:solidFill>
            <a:miter lim="800000"/>
            <a:headEnd/>
            <a:tailEnd/>
          </a:ln>
        </p:spPr>
      </p:sp>
      <p:sp>
        <p:nvSpPr>
          <p:cNvPr id="2918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18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3429D3-47FD-4893-89BF-7A96EAF1CC05}" type="slidenum">
              <a:rPr lang="zh-CN" altLang="en-US" smtClean="0">
                <a:latin typeface="Arial" charset="0"/>
                <a:ea typeface="宋体" charset="-122"/>
              </a:rPr>
              <a:pPr/>
              <a:t>129</a:t>
            </a:fld>
            <a:endParaRPr lang="en-US" altLang="zh-CN" smtClean="0">
              <a:latin typeface="Arial" charset="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bwMode="auto">
          <a:noFill/>
          <a:ln>
            <a:solidFill>
              <a:srgbClr val="000000"/>
            </a:solidFill>
            <a:miter lim="800000"/>
            <a:headEnd/>
            <a:tailEnd/>
          </a:ln>
        </p:spPr>
      </p:sp>
      <p:sp>
        <p:nvSpPr>
          <p:cNvPr id="522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22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AE9EA9D-CF56-45FF-A51C-DD8BC116283E}" type="slidenum">
              <a:rPr lang="zh-CN" altLang="en-US" smtClean="0">
                <a:latin typeface="Arial" charset="0"/>
                <a:ea typeface="宋体" charset="-122"/>
              </a:rPr>
              <a:pPr/>
              <a:t>13</a:t>
            </a:fld>
            <a:endParaRPr lang="en-US" altLang="zh-CN" smtClean="0">
              <a:latin typeface="Arial" charset="0"/>
              <a:ea typeface="宋体" charset="-122"/>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幻灯片图像占位符 1"/>
          <p:cNvSpPr>
            <a:spLocks noGrp="1" noRot="1" noChangeAspect="1"/>
          </p:cNvSpPr>
          <p:nvPr>
            <p:ph type="sldImg"/>
          </p:nvPr>
        </p:nvSpPr>
        <p:spPr bwMode="auto">
          <a:noFill/>
          <a:ln>
            <a:solidFill>
              <a:srgbClr val="000000"/>
            </a:solidFill>
            <a:miter lim="800000"/>
            <a:headEnd/>
            <a:tailEnd/>
          </a:ln>
        </p:spPr>
      </p:sp>
      <p:sp>
        <p:nvSpPr>
          <p:cNvPr id="2938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38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B1FDA05-A3C6-4DBE-82CB-587C4BB1DC96}" type="slidenum">
              <a:rPr lang="zh-CN" altLang="en-US" smtClean="0">
                <a:latin typeface="Arial" charset="0"/>
                <a:ea typeface="宋体" charset="-122"/>
              </a:rPr>
              <a:pPr/>
              <a:t>130</a:t>
            </a:fld>
            <a:endParaRPr lang="en-US" altLang="zh-CN" smtClean="0">
              <a:latin typeface="Arial" charset="0"/>
              <a:ea typeface="宋体" charset="-122"/>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幻灯片图像占位符 1"/>
          <p:cNvSpPr>
            <a:spLocks noGrp="1" noRot="1" noChangeAspect="1"/>
          </p:cNvSpPr>
          <p:nvPr>
            <p:ph type="sldImg"/>
          </p:nvPr>
        </p:nvSpPr>
        <p:spPr bwMode="auto">
          <a:noFill/>
          <a:ln>
            <a:solidFill>
              <a:srgbClr val="000000"/>
            </a:solidFill>
            <a:miter lim="800000"/>
            <a:headEnd/>
            <a:tailEnd/>
          </a:ln>
        </p:spPr>
      </p:sp>
      <p:sp>
        <p:nvSpPr>
          <p:cNvPr id="2959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59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058A60E-0B71-48AF-8F6A-31FCF56695E3}" type="slidenum">
              <a:rPr lang="zh-CN" altLang="en-US" smtClean="0">
                <a:latin typeface="Arial" charset="0"/>
                <a:ea typeface="宋体" charset="-122"/>
              </a:rPr>
              <a:pPr/>
              <a:t>131</a:t>
            </a:fld>
            <a:endParaRPr lang="en-US" altLang="zh-CN" smtClean="0">
              <a:latin typeface="Arial" charset="0"/>
              <a:ea typeface="宋体" charset="-122"/>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幻灯片图像占位符 1"/>
          <p:cNvSpPr>
            <a:spLocks noGrp="1" noRot="1" noChangeAspect="1"/>
          </p:cNvSpPr>
          <p:nvPr>
            <p:ph type="sldImg"/>
          </p:nvPr>
        </p:nvSpPr>
        <p:spPr bwMode="auto">
          <a:noFill/>
          <a:ln>
            <a:solidFill>
              <a:srgbClr val="000000"/>
            </a:solidFill>
            <a:miter lim="800000"/>
            <a:headEnd/>
            <a:tailEnd/>
          </a:ln>
        </p:spPr>
      </p:sp>
      <p:sp>
        <p:nvSpPr>
          <p:cNvPr id="2979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79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6B0056F-9BE7-4360-AAEA-F3D6F056182C}" type="slidenum">
              <a:rPr lang="zh-CN" altLang="en-US" smtClean="0">
                <a:latin typeface="Arial" charset="0"/>
                <a:ea typeface="宋体" charset="-122"/>
              </a:rPr>
              <a:pPr/>
              <a:t>132</a:t>
            </a:fld>
            <a:endParaRPr lang="en-US" altLang="zh-CN" smtClean="0">
              <a:latin typeface="Arial" charset="0"/>
              <a:ea typeface="宋体" charset="-122"/>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幻灯片图像占位符 1"/>
          <p:cNvSpPr>
            <a:spLocks noGrp="1" noRot="1" noChangeAspect="1"/>
          </p:cNvSpPr>
          <p:nvPr>
            <p:ph type="sldImg"/>
          </p:nvPr>
        </p:nvSpPr>
        <p:spPr bwMode="auto">
          <a:noFill/>
          <a:ln>
            <a:solidFill>
              <a:srgbClr val="000000"/>
            </a:solidFill>
            <a:miter lim="800000"/>
            <a:headEnd/>
            <a:tailEnd/>
          </a:ln>
        </p:spPr>
      </p:sp>
      <p:sp>
        <p:nvSpPr>
          <p:cNvPr id="3000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00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AA77CCD-0571-46A8-935B-16CFA1CE0BB2}" type="slidenum">
              <a:rPr lang="zh-CN" altLang="en-US" smtClean="0">
                <a:latin typeface="Arial" charset="0"/>
                <a:ea typeface="宋体" charset="-122"/>
              </a:rPr>
              <a:pPr/>
              <a:t>133</a:t>
            </a:fld>
            <a:endParaRPr lang="en-US" altLang="zh-CN" smtClean="0">
              <a:latin typeface="Arial" charset="0"/>
              <a:ea typeface="宋体" charset="-122"/>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幻灯片图像占位符 1"/>
          <p:cNvSpPr>
            <a:spLocks noGrp="1" noRot="1" noChangeAspect="1"/>
          </p:cNvSpPr>
          <p:nvPr>
            <p:ph type="sldImg"/>
          </p:nvPr>
        </p:nvSpPr>
        <p:spPr bwMode="auto">
          <a:noFill/>
          <a:ln>
            <a:solidFill>
              <a:srgbClr val="000000"/>
            </a:solidFill>
            <a:miter lim="800000"/>
            <a:headEnd/>
            <a:tailEnd/>
          </a:ln>
        </p:spPr>
      </p:sp>
      <p:sp>
        <p:nvSpPr>
          <p:cNvPr id="3020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20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2B998B3-2C78-47AA-BF63-B612A89D518D}" type="slidenum">
              <a:rPr lang="zh-CN" altLang="en-US" smtClean="0">
                <a:latin typeface="Arial" charset="0"/>
                <a:ea typeface="宋体" charset="-122"/>
              </a:rPr>
              <a:pPr/>
              <a:t>134</a:t>
            </a:fld>
            <a:endParaRPr lang="en-US" altLang="zh-CN" smtClean="0">
              <a:latin typeface="Arial" charset="0"/>
              <a:ea typeface="宋体" charset="-122"/>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幻灯片图像占位符 1"/>
          <p:cNvSpPr>
            <a:spLocks noGrp="1" noRot="1" noChangeAspect="1"/>
          </p:cNvSpPr>
          <p:nvPr>
            <p:ph type="sldImg"/>
          </p:nvPr>
        </p:nvSpPr>
        <p:spPr bwMode="auto">
          <a:noFill/>
          <a:ln>
            <a:solidFill>
              <a:srgbClr val="000000"/>
            </a:solidFill>
            <a:miter lim="800000"/>
            <a:headEnd/>
            <a:tailEnd/>
          </a:ln>
        </p:spPr>
      </p:sp>
      <p:sp>
        <p:nvSpPr>
          <p:cNvPr id="3041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41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FA39DDF-DE2C-42CC-A999-52FBC9C0AD9A}" type="slidenum">
              <a:rPr lang="zh-CN" altLang="en-US" smtClean="0">
                <a:latin typeface="Arial" charset="0"/>
                <a:ea typeface="宋体" charset="-122"/>
              </a:rPr>
              <a:pPr/>
              <a:t>135</a:t>
            </a:fld>
            <a:endParaRPr lang="en-US" altLang="zh-CN" smtClean="0">
              <a:latin typeface="Arial" charset="0"/>
              <a:ea typeface="宋体" charset="-122"/>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幻灯片图像占位符 1"/>
          <p:cNvSpPr>
            <a:spLocks noGrp="1" noRot="1" noChangeAspect="1"/>
          </p:cNvSpPr>
          <p:nvPr>
            <p:ph type="sldImg"/>
          </p:nvPr>
        </p:nvSpPr>
        <p:spPr bwMode="auto">
          <a:noFill/>
          <a:ln>
            <a:solidFill>
              <a:srgbClr val="000000"/>
            </a:solidFill>
            <a:miter lim="800000"/>
            <a:headEnd/>
            <a:tailEnd/>
          </a:ln>
        </p:spPr>
      </p:sp>
      <p:sp>
        <p:nvSpPr>
          <p:cNvPr id="3061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61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26DE565-B403-406E-BD06-3E6ACD1F67B0}" type="slidenum">
              <a:rPr lang="zh-CN" altLang="en-US" smtClean="0">
                <a:latin typeface="Arial" charset="0"/>
                <a:ea typeface="宋体" charset="-122"/>
              </a:rPr>
              <a:pPr/>
              <a:t>136</a:t>
            </a:fld>
            <a:endParaRPr lang="en-US" altLang="zh-CN" smtClean="0">
              <a:latin typeface="Arial" charset="0"/>
              <a:ea typeface="宋体" charset="-122"/>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幻灯片图像占位符 1"/>
          <p:cNvSpPr>
            <a:spLocks noGrp="1" noRot="1" noChangeAspect="1"/>
          </p:cNvSpPr>
          <p:nvPr>
            <p:ph type="sldImg"/>
          </p:nvPr>
        </p:nvSpPr>
        <p:spPr bwMode="auto">
          <a:noFill/>
          <a:ln>
            <a:solidFill>
              <a:srgbClr val="000000"/>
            </a:solidFill>
            <a:miter lim="800000"/>
            <a:headEnd/>
            <a:tailEnd/>
          </a:ln>
        </p:spPr>
      </p:sp>
      <p:sp>
        <p:nvSpPr>
          <p:cNvPr id="3082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82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85E610-EBC4-45ED-B075-7AFD318F8966}" type="slidenum">
              <a:rPr lang="zh-CN" altLang="en-US" smtClean="0">
                <a:latin typeface="Arial" charset="0"/>
                <a:ea typeface="宋体" charset="-122"/>
              </a:rPr>
              <a:pPr/>
              <a:t>137</a:t>
            </a:fld>
            <a:endParaRPr lang="en-US" altLang="zh-CN" smtClean="0">
              <a:latin typeface="Arial" charset="0"/>
              <a:ea typeface="宋体" charset="-122"/>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幻灯片图像占位符 1"/>
          <p:cNvSpPr>
            <a:spLocks noGrp="1" noRot="1" noChangeAspect="1"/>
          </p:cNvSpPr>
          <p:nvPr>
            <p:ph type="sldImg"/>
          </p:nvPr>
        </p:nvSpPr>
        <p:spPr bwMode="auto">
          <a:noFill/>
          <a:ln>
            <a:solidFill>
              <a:srgbClr val="000000"/>
            </a:solidFill>
            <a:miter lim="800000"/>
            <a:headEnd/>
            <a:tailEnd/>
          </a:ln>
        </p:spPr>
      </p:sp>
      <p:sp>
        <p:nvSpPr>
          <p:cNvPr id="3102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02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307EEBB-4B34-40B9-8C43-E6A0FA51C558}" type="slidenum">
              <a:rPr lang="zh-CN" altLang="en-US" smtClean="0">
                <a:latin typeface="Arial" charset="0"/>
                <a:ea typeface="宋体" charset="-122"/>
              </a:rPr>
              <a:pPr/>
              <a:t>138</a:t>
            </a:fld>
            <a:endParaRPr lang="en-US" altLang="zh-CN" smtClean="0">
              <a:latin typeface="Arial" charset="0"/>
              <a:ea typeface="宋体" charset="-122"/>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幻灯片图像占位符 1"/>
          <p:cNvSpPr>
            <a:spLocks noGrp="1" noRot="1" noChangeAspect="1"/>
          </p:cNvSpPr>
          <p:nvPr>
            <p:ph type="sldImg"/>
          </p:nvPr>
        </p:nvSpPr>
        <p:spPr bwMode="auto">
          <a:noFill/>
          <a:ln>
            <a:solidFill>
              <a:srgbClr val="000000"/>
            </a:solidFill>
            <a:miter lim="800000"/>
            <a:headEnd/>
            <a:tailEnd/>
          </a:ln>
        </p:spPr>
      </p:sp>
      <p:sp>
        <p:nvSpPr>
          <p:cNvPr id="3123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23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CF1C686-1301-425C-8202-22DD014D0440}" type="slidenum">
              <a:rPr lang="zh-CN" altLang="en-US" smtClean="0">
                <a:latin typeface="Arial" charset="0"/>
                <a:ea typeface="宋体" charset="-122"/>
              </a:rPr>
              <a:pPr/>
              <a:t>139</a:t>
            </a:fld>
            <a:endParaRPr lang="en-US" altLang="zh-CN" smtClean="0">
              <a:latin typeface="Arial" charset="0"/>
              <a:ea typeface="宋体"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p:cNvSpPr>
          <p:nvPr>
            <p:ph type="sldImg"/>
          </p:nvPr>
        </p:nvSpPr>
        <p:spPr bwMode="auto">
          <a:noFill/>
          <a:ln>
            <a:solidFill>
              <a:srgbClr val="000000"/>
            </a:solidFill>
            <a:miter lim="800000"/>
            <a:headEnd/>
            <a:tailEnd/>
          </a:ln>
        </p:spPr>
      </p:sp>
      <p:sp>
        <p:nvSpPr>
          <p:cNvPr id="542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6D83E3A-E45F-409E-B44B-2D24214418CE}" type="slidenum">
              <a:rPr lang="zh-CN" altLang="en-US" smtClean="0">
                <a:latin typeface="Arial" charset="0"/>
                <a:ea typeface="宋体" charset="-122"/>
              </a:rPr>
              <a:pPr/>
              <a:t>14</a:t>
            </a:fld>
            <a:endParaRPr lang="en-US" altLang="zh-CN" smtClean="0">
              <a:latin typeface="Arial" charset="0"/>
              <a:ea typeface="宋体" charset="-122"/>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幻灯片图像占位符 1"/>
          <p:cNvSpPr>
            <a:spLocks noGrp="1" noRot="1" noChangeAspect="1"/>
          </p:cNvSpPr>
          <p:nvPr>
            <p:ph type="sldImg"/>
          </p:nvPr>
        </p:nvSpPr>
        <p:spPr bwMode="auto">
          <a:noFill/>
          <a:ln>
            <a:solidFill>
              <a:srgbClr val="000000"/>
            </a:solidFill>
            <a:miter lim="800000"/>
            <a:headEnd/>
            <a:tailEnd/>
          </a:ln>
        </p:spPr>
      </p:sp>
      <p:sp>
        <p:nvSpPr>
          <p:cNvPr id="3143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43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4273A2E-BE13-497B-A0CA-FF693AE3BFC5}" type="slidenum">
              <a:rPr lang="zh-CN" altLang="en-US" smtClean="0">
                <a:latin typeface="Arial" charset="0"/>
                <a:ea typeface="宋体" charset="-122"/>
              </a:rPr>
              <a:pPr/>
              <a:t>140</a:t>
            </a:fld>
            <a:endParaRPr lang="en-US" altLang="zh-CN" smtClean="0">
              <a:latin typeface="Arial" charset="0"/>
              <a:ea typeface="宋体" charset="-122"/>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幻灯片图像占位符 1"/>
          <p:cNvSpPr>
            <a:spLocks noGrp="1" noRot="1" noChangeAspect="1"/>
          </p:cNvSpPr>
          <p:nvPr>
            <p:ph type="sldImg"/>
          </p:nvPr>
        </p:nvSpPr>
        <p:spPr bwMode="auto">
          <a:noFill/>
          <a:ln>
            <a:solidFill>
              <a:srgbClr val="000000"/>
            </a:solidFill>
            <a:miter lim="800000"/>
            <a:headEnd/>
            <a:tailEnd/>
          </a:ln>
        </p:spPr>
      </p:sp>
      <p:sp>
        <p:nvSpPr>
          <p:cNvPr id="3164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64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3BA13D7-705D-4BF3-9C50-E52E60266B47}" type="slidenum">
              <a:rPr lang="zh-CN" altLang="en-US" smtClean="0">
                <a:latin typeface="Arial" charset="0"/>
                <a:ea typeface="宋体" charset="-122"/>
              </a:rPr>
              <a:pPr/>
              <a:t>141</a:t>
            </a:fld>
            <a:endParaRPr lang="en-US" altLang="zh-CN" smtClean="0">
              <a:latin typeface="Arial" charset="0"/>
              <a:ea typeface="宋体" charset="-122"/>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幻灯片图像占位符 1"/>
          <p:cNvSpPr>
            <a:spLocks noGrp="1" noRot="1" noChangeAspect="1"/>
          </p:cNvSpPr>
          <p:nvPr>
            <p:ph type="sldImg"/>
          </p:nvPr>
        </p:nvSpPr>
        <p:spPr bwMode="auto">
          <a:noFill/>
          <a:ln>
            <a:solidFill>
              <a:srgbClr val="000000"/>
            </a:solidFill>
            <a:miter lim="800000"/>
            <a:headEnd/>
            <a:tailEnd/>
          </a:ln>
        </p:spPr>
      </p:sp>
      <p:sp>
        <p:nvSpPr>
          <p:cNvPr id="3184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84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9863F73-7525-47A7-816A-80CF80CBB95B}" type="slidenum">
              <a:rPr lang="zh-CN" altLang="en-US" smtClean="0">
                <a:latin typeface="Arial" charset="0"/>
                <a:ea typeface="宋体" charset="-122"/>
              </a:rPr>
              <a:pPr/>
              <a:t>142</a:t>
            </a:fld>
            <a:endParaRPr lang="en-US" altLang="zh-CN" smtClean="0">
              <a:latin typeface="Arial" charset="0"/>
              <a:ea typeface="宋体" charset="-122"/>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幻灯片图像占位符 1"/>
          <p:cNvSpPr>
            <a:spLocks noGrp="1" noRot="1" noChangeAspect="1"/>
          </p:cNvSpPr>
          <p:nvPr>
            <p:ph type="sldImg"/>
          </p:nvPr>
        </p:nvSpPr>
        <p:spPr bwMode="auto">
          <a:noFill/>
          <a:ln>
            <a:solidFill>
              <a:srgbClr val="000000"/>
            </a:solidFill>
            <a:miter lim="800000"/>
            <a:headEnd/>
            <a:tailEnd/>
          </a:ln>
        </p:spPr>
      </p:sp>
      <p:sp>
        <p:nvSpPr>
          <p:cNvPr id="3205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05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2AD19E3-83DC-4370-ABEE-F85029FE5E8F}" type="slidenum">
              <a:rPr lang="zh-CN" altLang="en-US" smtClean="0">
                <a:latin typeface="Arial" charset="0"/>
                <a:ea typeface="宋体" charset="-122"/>
              </a:rPr>
              <a:pPr/>
              <a:t>143</a:t>
            </a:fld>
            <a:endParaRPr lang="en-US" altLang="zh-CN" smtClean="0">
              <a:latin typeface="Arial" charset="0"/>
              <a:ea typeface="宋体" charset="-122"/>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幻灯片图像占位符 1"/>
          <p:cNvSpPr>
            <a:spLocks noGrp="1" noRot="1" noChangeAspect="1"/>
          </p:cNvSpPr>
          <p:nvPr>
            <p:ph type="sldImg"/>
          </p:nvPr>
        </p:nvSpPr>
        <p:spPr bwMode="auto">
          <a:noFill/>
          <a:ln>
            <a:solidFill>
              <a:srgbClr val="000000"/>
            </a:solidFill>
            <a:miter lim="800000"/>
            <a:headEnd/>
            <a:tailEnd/>
          </a:ln>
        </p:spPr>
      </p:sp>
      <p:sp>
        <p:nvSpPr>
          <p:cNvPr id="3225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25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821A0B9-AFE2-4617-A432-D1AA11620DD6}" type="slidenum">
              <a:rPr lang="zh-CN" altLang="en-US" smtClean="0">
                <a:latin typeface="Arial" charset="0"/>
                <a:ea typeface="宋体" charset="-122"/>
              </a:rPr>
              <a:pPr/>
              <a:t>144</a:t>
            </a:fld>
            <a:endParaRPr lang="en-US" altLang="zh-CN" smtClean="0">
              <a:latin typeface="Arial" charset="0"/>
              <a:ea typeface="宋体" charset="-122"/>
            </a:endParaRPr>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幻灯片图像占位符 1"/>
          <p:cNvSpPr>
            <a:spLocks noGrp="1" noRot="1" noChangeAspect="1"/>
          </p:cNvSpPr>
          <p:nvPr>
            <p:ph type="sldImg"/>
          </p:nvPr>
        </p:nvSpPr>
        <p:spPr bwMode="auto">
          <a:noFill/>
          <a:ln>
            <a:solidFill>
              <a:srgbClr val="000000"/>
            </a:solidFill>
            <a:miter lim="800000"/>
            <a:headEnd/>
            <a:tailEnd/>
          </a:ln>
        </p:spPr>
      </p:sp>
      <p:sp>
        <p:nvSpPr>
          <p:cNvPr id="3246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46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DE21A2F-601A-471A-A030-5B14FEDAEFB0}" type="slidenum">
              <a:rPr lang="zh-CN" altLang="en-US" smtClean="0">
                <a:latin typeface="Arial" charset="0"/>
                <a:ea typeface="宋体" charset="-122"/>
              </a:rPr>
              <a:pPr/>
              <a:t>145</a:t>
            </a:fld>
            <a:endParaRPr lang="en-US" altLang="zh-CN" smtClean="0">
              <a:latin typeface="Arial" charset="0"/>
              <a:ea typeface="宋体" charset="-122"/>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幻灯片图像占位符 1"/>
          <p:cNvSpPr>
            <a:spLocks noGrp="1" noRot="1" noChangeAspect="1"/>
          </p:cNvSpPr>
          <p:nvPr>
            <p:ph type="sldImg"/>
          </p:nvPr>
        </p:nvSpPr>
        <p:spPr bwMode="auto">
          <a:noFill/>
          <a:ln>
            <a:solidFill>
              <a:srgbClr val="000000"/>
            </a:solidFill>
            <a:miter lim="800000"/>
            <a:headEnd/>
            <a:tailEnd/>
          </a:ln>
        </p:spPr>
      </p:sp>
      <p:sp>
        <p:nvSpPr>
          <p:cNvPr id="3266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66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9C1C09C-461D-4D6C-B694-00EC2108AFA9}" type="slidenum">
              <a:rPr lang="zh-CN" altLang="en-US" smtClean="0">
                <a:latin typeface="Arial" charset="0"/>
                <a:ea typeface="宋体" charset="-122"/>
              </a:rPr>
              <a:pPr/>
              <a:t>146</a:t>
            </a:fld>
            <a:endParaRPr lang="en-US" altLang="zh-CN" smtClean="0">
              <a:latin typeface="Arial" charset="0"/>
              <a:ea typeface="宋体" charset="-122"/>
            </a:endParaRPr>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幻灯片图像占位符 1"/>
          <p:cNvSpPr>
            <a:spLocks noGrp="1" noRot="1" noChangeAspect="1"/>
          </p:cNvSpPr>
          <p:nvPr>
            <p:ph type="sldImg"/>
          </p:nvPr>
        </p:nvSpPr>
        <p:spPr bwMode="auto">
          <a:noFill/>
          <a:ln>
            <a:solidFill>
              <a:srgbClr val="000000"/>
            </a:solidFill>
            <a:miter lim="800000"/>
            <a:headEnd/>
            <a:tailEnd/>
          </a:ln>
        </p:spPr>
      </p:sp>
      <p:sp>
        <p:nvSpPr>
          <p:cNvPr id="3287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87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4D5535A-0FA1-4D08-ABBB-6C40109E25B2}" type="slidenum">
              <a:rPr lang="zh-CN" altLang="en-US" smtClean="0">
                <a:latin typeface="Arial" charset="0"/>
                <a:ea typeface="宋体" charset="-122"/>
              </a:rPr>
              <a:pPr/>
              <a:t>147</a:t>
            </a:fld>
            <a:endParaRPr lang="en-US" altLang="zh-CN" smtClean="0">
              <a:latin typeface="Arial" charset="0"/>
              <a:ea typeface="宋体" charset="-122"/>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幻灯片图像占位符 1"/>
          <p:cNvSpPr>
            <a:spLocks noGrp="1" noRot="1" noChangeAspect="1"/>
          </p:cNvSpPr>
          <p:nvPr>
            <p:ph type="sldImg"/>
          </p:nvPr>
        </p:nvSpPr>
        <p:spPr bwMode="auto">
          <a:noFill/>
          <a:ln>
            <a:solidFill>
              <a:srgbClr val="000000"/>
            </a:solidFill>
            <a:miter lim="800000"/>
            <a:headEnd/>
            <a:tailEnd/>
          </a:ln>
        </p:spPr>
      </p:sp>
      <p:sp>
        <p:nvSpPr>
          <p:cNvPr id="3307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07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B6210A-0E9A-46E4-915B-A1FD3EE16571}" type="slidenum">
              <a:rPr lang="zh-CN" altLang="en-US" smtClean="0">
                <a:latin typeface="Arial" charset="0"/>
                <a:ea typeface="宋体" charset="-122"/>
              </a:rPr>
              <a:pPr/>
              <a:t>148</a:t>
            </a:fld>
            <a:endParaRPr lang="en-US" altLang="zh-CN" smtClean="0">
              <a:latin typeface="Arial" charset="0"/>
              <a:ea typeface="宋体" charset="-122"/>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幻灯片图像占位符 1"/>
          <p:cNvSpPr>
            <a:spLocks noGrp="1" noRot="1" noChangeAspect="1"/>
          </p:cNvSpPr>
          <p:nvPr>
            <p:ph type="sldImg"/>
          </p:nvPr>
        </p:nvSpPr>
        <p:spPr bwMode="auto">
          <a:noFill/>
          <a:ln>
            <a:solidFill>
              <a:srgbClr val="000000"/>
            </a:solidFill>
            <a:miter lim="800000"/>
            <a:headEnd/>
            <a:tailEnd/>
          </a:ln>
        </p:spPr>
      </p:sp>
      <p:sp>
        <p:nvSpPr>
          <p:cNvPr id="3328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28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CFD9B13-505E-40B2-8DDA-8034BECB15FD}" type="slidenum">
              <a:rPr lang="zh-CN" altLang="en-US" smtClean="0">
                <a:latin typeface="Arial" charset="0"/>
                <a:ea typeface="宋体" charset="-122"/>
              </a:rPr>
              <a:pPr/>
              <a:t>149</a:t>
            </a:fld>
            <a:endParaRPr lang="en-US" altLang="zh-CN" smtClean="0">
              <a:latin typeface="Arial" charset="0"/>
              <a:ea typeface="宋体"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p:cNvSpPr>
          <p:nvPr>
            <p:ph type="sldImg"/>
          </p:nvPr>
        </p:nvSpPr>
        <p:spPr bwMode="auto">
          <a:noFill/>
          <a:ln>
            <a:solidFill>
              <a:srgbClr val="000000"/>
            </a:solidFill>
            <a:miter lim="800000"/>
            <a:headEnd/>
            <a:tailEnd/>
          </a:ln>
        </p:spPr>
      </p:sp>
      <p:sp>
        <p:nvSpPr>
          <p:cNvPr id="563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CB1B3E2-74DC-4B09-859A-C502D46C7796}" type="slidenum">
              <a:rPr lang="zh-CN" altLang="en-US" smtClean="0">
                <a:latin typeface="Arial" charset="0"/>
                <a:ea typeface="宋体" charset="-122"/>
              </a:rPr>
              <a:pPr/>
              <a:t>15</a:t>
            </a:fld>
            <a:endParaRPr lang="en-US" altLang="zh-CN" smtClean="0">
              <a:latin typeface="Arial" charset="0"/>
              <a:ea typeface="宋体" charset="-122"/>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幻灯片图像占位符 1"/>
          <p:cNvSpPr>
            <a:spLocks noGrp="1" noRot="1" noChangeAspect="1"/>
          </p:cNvSpPr>
          <p:nvPr>
            <p:ph type="sldImg"/>
          </p:nvPr>
        </p:nvSpPr>
        <p:spPr bwMode="auto">
          <a:noFill/>
          <a:ln>
            <a:solidFill>
              <a:srgbClr val="000000"/>
            </a:solidFill>
            <a:miter lim="800000"/>
            <a:headEnd/>
            <a:tailEnd/>
          </a:ln>
        </p:spPr>
      </p:sp>
      <p:sp>
        <p:nvSpPr>
          <p:cNvPr id="3348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48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335A70B-0693-4F35-A69F-AE30DB5CA619}" type="slidenum">
              <a:rPr lang="zh-CN" altLang="en-US" smtClean="0">
                <a:latin typeface="Arial" charset="0"/>
                <a:ea typeface="宋体" charset="-122"/>
              </a:rPr>
              <a:pPr/>
              <a:t>150</a:t>
            </a:fld>
            <a:endParaRPr lang="en-US" altLang="zh-CN" smtClean="0">
              <a:latin typeface="Arial" charset="0"/>
              <a:ea typeface="宋体" charset="-122"/>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幻灯片图像占位符 1"/>
          <p:cNvSpPr>
            <a:spLocks noGrp="1" noRot="1" noChangeAspect="1"/>
          </p:cNvSpPr>
          <p:nvPr>
            <p:ph type="sldImg"/>
          </p:nvPr>
        </p:nvSpPr>
        <p:spPr bwMode="auto">
          <a:noFill/>
          <a:ln>
            <a:solidFill>
              <a:srgbClr val="000000"/>
            </a:solidFill>
            <a:miter lim="800000"/>
            <a:headEnd/>
            <a:tailEnd/>
          </a:ln>
        </p:spPr>
      </p:sp>
      <p:sp>
        <p:nvSpPr>
          <p:cNvPr id="3368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68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050797D-ADDB-4A64-BA0F-3D7E2C6751B8}" type="slidenum">
              <a:rPr lang="zh-CN" altLang="en-US" smtClean="0">
                <a:latin typeface="Arial" charset="0"/>
                <a:ea typeface="宋体" charset="-122"/>
              </a:rPr>
              <a:pPr/>
              <a:t>151</a:t>
            </a:fld>
            <a:endParaRPr lang="en-US" altLang="zh-CN" smtClean="0">
              <a:latin typeface="Arial" charset="0"/>
              <a:ea typeface="宋体" charset="-122"/>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幻灯片图像占位符 1"/>
          <p:cNvSpPr>
            <a:spLocks noGrp="1" noRot="1" noChangeAspect="1"/>
          </p:cNvSpPr>
          <p:nvPr>
            <p:ph type="sldImg"/>
          </p:nvPr>
        </p:nvSpPr>
        <p:spPr bwMode="auto">
          <a:noFill/>
          <a:ln>
            <a:solidFill>
              <a:srgbClr val="000000"/>
            </a:solidFill>
            <a:miter lim="800000"/>
            <a:headEnd/>
            <a:tailEnd/>
          </a:ln>
        </p:spPr>
      </p:sp>
      <p:sp>
        <p:nvSpPr>
          <p:cNvPr id="3389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89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7391C91-DB8E-40A5-9427-5B3DC74A2C3D}" type="slidenum">
              <a:rPr lang="zh-CN" altLang="en-US" smtClean="0">
                <a:latin typeface="Arial" charset="0"/>
                <a:ea typeface="宋体" charset="-122"/>
              </a:rPr>
              <a:pPr/>
              <a:t>152</a:t>
            </a:fld>
            <a:endParaRPr lang="en-US" altLang="zh-CN" smtClean="0">
              <a:latin typeface="Arial" charset="0"/>
              <a:ea typeface="宋体" charset="-122"/>
            </a:endParaRPr>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幻灯片图像占位符 1"/>
          <p:cNvSpPr>
            <a:spLocks noGrp="1" noRot="1" noChangeAspect="1"/>
          </p:cNvSpPr>
          <p:nvPr>
            <p:ph type="sldImg"/>
          </p:nvPr>
        </p:nvSpPr>
        <p:spPr bwMode="auto">
          <a:noFill/>
          <a:ln>
            <a:solidFill>
              <a:srgbClr val="000000"/>
            </a:solidFill>
            <a:miter lim="800000"/>
            <a:headEnd/>
            <a:tailEnd/>
          </a:ln>
        </p:spPr>
      </p:sp>
      <p:sp>
        <p:nvSpPr>
          <p:cNvPr id="3409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409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158E0D9-97CB-4331-8068-FCF017FC021C}" type="slidenum">
              <a:rPr lang="zh-CN" altLang="en-US" smtClean="0">
                <a:latin typeface="Arial" charset="0"/>
                <a:ea typeface="宋体" charset="-122"/>
              </a:rPr>
              <a:pPr/>
              <a:t>153</a:t>
            </a:fld>
            <a:endParaRPr lang="en-US" altLang="zh-CN" smtClean="0">
              <a:latin typeface="Arial" charset="0"/>
              <a:ea typeface="宋体" charset="-122"/>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幻灯片图像占位符 1"/>
          <p:cNvSpPr>
            <a:spLocks noGrp="1" noRot="1" noChangeAspect="1"/>
          </p:cNvSpPr>
          <p:nvPr>
            <p:ph type="sldImg"/>
          </p:nvPr>
        </p:nvSpPr>
        <p:spPr bwMode="auto">
          <a:noFill/>
          <a:ln>
            <a:solidFill>
              <a:srgbClr val="000000"/>
            </a:solidFill>
            <a:miter lim="800000"/>
            <a:headEnd/>
            <a:tailEnd/>
          </a:ln>
        </p:spPr>
      </p:sp>
      <p:sp>
        <p:nvSpPr>
          <p:cNvPr id="3430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430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831E85-ADE0-4F54-8574-A8C6BCD1416C}" type="slidenum">
              <a:rPr lang="zh-CN" altLang="en-US" smtClean="0">
                <a:latin typeface="Arial" charset="0"/>
                <a:ea typeface="宋体" charset="-122"/>
              </a:rPr>
              <a:pPr/>
              <a:t>154</a:t>
            </a:fld>
            <a:endParaRPr lang="en-US" altLang="zh-CN" smtClean="0">
              <a:latin typeface="Arial" charset="0"/>
              <a:ea typeface="宋体" charset="-122"/>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幻灯片图像占位符 1"/>
          <p:cNvSpPr>
            <a:spLocks noGrp="1" noRot="1" noChangeAspect="1"/>
          </p:cNvSpPr>
          <p:nvPr>
            <p:ph type="sldImg"/>
          </p:nvPr>
        </p:nvSpPr>
        <p:spPr bwMode="auto">
          <a:noFill/>
          <a:ln>
            <a:solidFill>
              <a:srgbClr val="000000"/>
            </a:solidFill>
            <a:miter lim="800000"/>
            <a:headEnd/>
            <a:tailEnd/>
          </a:ln>
        </p:spPr>
      </p:sp>
      <p:sp>
        <p:nvSpPr>
          <p:cNvPr id="3450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450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0BDA43-5EA9-4B3B-B243-590A116E67B2}" type="slidenum">
              <a:rPr lang="zh-CN" altLang="en-US" smtClean="0">
                <a:latin typeface="Arial" charset="0"/>
                <a:ea typeface="宋体" charset="-122"/>
              </a:rPr>
              <a:pPr/>
              <a:t>155</a:t>
            </a:fld>
            <a:endParaRPr lang="en-US" altLang="zh-CN" smtClean="0">
              <a:latin typeface="Arial" charset="0"/>
              <a:ea typeface="宋体" charset="-122"/>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幻灯片图像占位符 1"/>
          <p:cNvSpPr>
            <a:spLocks noGrp="1" noRot="1" noChangeAspect="1"/>
          </p:cNvSpPr>
          <p:nvPr>
            <p:ph type="sldImg"/>
          </p:nvPr>
        </p:nvSpPr>
        <p:spPr bwMode="auto">
          <a:noFill/>
          <a:ln>
            <a:solidFill>
              <a:srgbClr val="000000"/>
            </a:solidFill>
            <a:miter lim="800000"/>
            <a:headEnd/>
            <a:tailEnd/>
          </a:ln>
        </p:spPr>
      </p:sp>
      <p:sp>
        <p:nvSpPr>
          <p:cNvPr id="3471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471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D1E3230-AE5C-40AF-9451-E1B696885AA4}" type="slidenum">
              <a:rPr lang="zh-CN" altLang="en-US" smtClean="0">
                <a:latin typeface="Arial" charset="0"/>
                <a:ea typeface="宋体" charset="-122"/>
              </a:rPr>
              <a:pPr/>
              <a:t>156</a:t>
            </a:fld>
            <a:endParaRPr lang="en-US" altLang="zh-CN" smtClean="0">
              <a:latin typeface="Arial" charset="0"/>
              <a:ea typeface="宋体" charset="-122"/>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幻灯片图像占位符 1"/>
          <p:cNvSpPr>
            <a:spLocks noGrp="1" noRot="1" noChangeAspect="1"/>
          </p:cNvSpPr>
          <p:nvPr>
            <p:ph type="sldImg"/>
          </p:nvPr>
        </p:nvSpPr>
        <p:spPr bwMode="auto">
          <a:noFill/>
          <a:ln>
            <a:solidFill>
              <a:srgbClr val="000000"/>
            </a:solidFill>
            <a:miter lim="800000"/>
            <a:headEnd/>
            <a:tailEnd/>
          </a:ln>
        </p:spPr>
      </p:sp>
      <p:sp>
        <p:nvSpPr>
          <p:cNvPr id="3491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491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80F6431-0D19-46C2-824F-A7FBF623CB9B}" type="slidenum">
              <a:rPr lang="zh-CN" altLang="en-US" smtClean="0">
                <a:latin typeface="Arial" charset="0"/>
                <a:ea typeface="宋体" charset="-122"/>
              </a:rPr>
              <a:pPr/>
              <a:t>157</a:t>
            </a:fld>
            <a:endParaRPr lang="en-US" altLang="zh-CN" smtClean="0">
              <a:latin typeface="Arial" charset="0"/>
              <a:ea typeface="宋体" charset="-122"/>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幻灯片图像占位符 1"/>
          <p:cNvSpPr>
            <a:spLocks noGrp="1" noRot="1" noChangeAspect="1"/>
          </p:cNvSpPr>
          <p:nvPr>
            <p:ph type="sldImg"/>
          </p:nvPr>
        </p:nvSpPr>
        <p:spPr bwMode="auto">
          <a:noFill/>
          <a:ln>
            <a:solidFill>
              <a:srgbClr val="000000"/>
            </a:solidFill>
            <a:miter lim="800000"/>
            <a:headEnd/>
            <a:tailEnd/>
          </a:ln>
        </p:spPr>
      </p:sp>
      <p:sp>
        <p:nvSpPr>
          <p:cNvPr id="3512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12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9337E0D-C519-4E0C-984C-DB82BCB6C330}" type="slidenum">
              <a:rPr lang="zh-CN" altLang="en-US" smtClean="0">
                <a:latin typeface="Arial" charset="0"/>
                <a:ea typeface="宋体" charset="-122"/>
              </a:rPr>
              <a:pPr/>
              <a:t>158</a:t>
            </a:fld>
            <a:endParaRPr lang="en-US" altLang="zh-CN" smtClean="0">
              <a:latin typeface="Arial" charset="0"/>
              <a:ea typeface="宋体" charset="-122"/>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幻灯片图像占位符 1"/>
          <p:cNvSpPr>
            <a:spLocks noGrp="1" noRot="1" noChangeAspect="1"/>
          </p:cNvSpPr>
          <p:nvPr>
            <p:ph type="sldImg"/>
          </p:nvPr>
        </p:nvSpPr>
        <p:spPr bwMode="auto">
          <a:noFill/>
          <a:ln>
            <a:solidFill>
              <a:srgbClr val="000000"/>
            </a:solidFill>
            <a:miter lim="800000"/>
            <a:headEnd/>
            <a:tailEnd/>
          </a:ln>
        </p:spPr>
      </p:sp>
      <p:sp>
        <p:nvSpPr>
          <p:cNvPr id="3532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32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6D9257-99B8-4A72-9600-106C245B7F4C}" type="slidenum">
              <a:rPr lang="zh-CN" altLang="en-US" smtClean="0">
                <a:latin typeface="Arial" charset="0"/>
                <a:ea typeface="宋体" charset="-122"/>
              </a:rPr>
              <a:pPr/>
              <a:t>159</a:t>
            </a:fld>
            <a:endParaRPr lang="en-US" altLang="zh-CN" smtClean="0">
              <a:latin typeface="Arial" charset="0"/>
              <a:ea typeface="宋体"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p:cNvSpPr>
          <p:nvPr>
            <p:ph type="sldImg"/>
          </p:nvPr>
        </p:nvSpPr>
        <p:spPr bwMode="auto">
          <a:noFill/>
          <a:ln>
            <a:solidFill>
              <a:srgbClr val="000000"/>
            </a:solidFill>
            <a:miter lim="800000"/>
            <a:headEnd/>
            <a:tailEnd/>
          </a:ln>
        </p:spPr>
      </p:sp>
      <p:sp>
        <p:nvSpPr>
          <p:cNvPr id="583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83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8BCF74-AC29-42C0-BB2F-BB40EE60B0D0}" type="slidenum">
              <a:rPr lang="zh-CN" altLang="en-US" smtClean="0">
                <a:latin typeface="Arial" charset="0"/>
                <a:ea typeface="宋体" charset="-122"/>
              </a:rPr>
              <a:pPr/>
              <a:t>16</a:t>
            </a:fld>
            <a:endParaRPr lang="en-US" altLang="zh-CN" smtClean="0">
              <a:latin typeface="Arial" charset="0"/>
              <a:ea typeface="宋体" charset="-122"/>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幻灯片图像占位符 1"/>
          <p:cNvSpPr>
            <a:spLocks noGrp="1" noRot="1" noChangeAspect="1"/>
          </p:cNvSpPr>
          <p:nvPr>
            <p:ph type="sldImg"/>
          </p:nvPr>
        </p:nvSpPr>
        <p:spPr bwMode="auto">
          <a:noFill/>
          <a:ln>
            <a:solidFill>
              <a:srgbClr val="000000"/>
            </a:solidFill>
            <a:miter lim="800000"/>
            <a:headEnd/>
            <a:tailEnd/>
          </a:ln>
        </p:spPr>
      </p:sp>
      <p:sp>
        <p:nvSpPr>
          <p:cNvPr id="3553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53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2393F19-4610-4433-8CDC-BD5801936A54}" type="slidenum">
              <a:rPr lang="zh-CN" altLang="en-US" smtClean="0">
                <a:latin typeface="Arial" charset="0"/>
                <a:ea typeface="宋体" charset="-122"/>
              </a:rPr>
              <a:pPr/>
              <a:t>160</a:t>
            </a:fld>
            <a:endParaRPr lang="en-US" altLang="zh-CN" smtClean="0">
              <a:latin typeface="Arial" charset="0"/>
              <a:ea typeface="宋体" charset="-122"/>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幻灯片图像占位符 1"/>
          <p:cNvSpPr>
            <a:spLocks noGrp="1" noRot="1" noChangeAspect="1"/>
          </p:cNvSpPr>
          <p:nvPr>
            <p:ph type="sldImg"/>
          </p:nvPr>
        </p:nvSpPr>
        <p:spPr bwMode="auto">
          <a:noFill/>
          <a:ln>
            <a:solidFill>
              <a:srgbClr val="000000"/>
            </a:solidFill>
            <a:miter lim="800000"/>
            <a:headEnd/>
            <a:tailEnd/>
          </a:ln>
        </p:spPr>
      </p:sp>
      <p:sp>
        <p:nvSpPr>
          <p:cNvPr id="3573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73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C8BCFAA-EB45-4D93-AC8E-313E0F44059E}" type="slidenum">
              <a:rPr lang="zh-CN" altLang="en-US" smtClean="0">
                <a:latin typeface="Arial" charset="0"/>
                <a:ea typeface="宋体" charset="-122"/>
              </a:rPr>
              <a:pPr/>
              <a:t>161</a:t>
            </a:fld>
            <a:endParaRPr lang="en-US" altLang="zh-CN" smtClean="0">
              <a:latin typeface="Arial" charset="0"/>
              <a:ea typeface="宋体" charset="-122"/>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幻灯片图像占位符 1"/>
          <p:cNvSpPr>
            <a:spLocks noGrp="1" noRot="1" noChangeAspect="1"/>
          </p:cNvSpPr>
          <p:nvPr>
            <p:ph type="sldImg"/>
          </p:nvPr>
        </p:nvSpPr>
        <p:spPr bwMode="auto">
          <a:noFill/>
          <a:ln>
            <a:solidFill>
              <a:srgbClr val="000000"/>
            </a:solidFill>
            <a:miter lim="800000"/>
            <a:headEnd/>
            <a:tailEnd/>
          </a:ln>
        </p:spPr>
      </p:sp>
      <p:sp>
        <p:nvSpPr>
          <p:cNvPr id="3594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94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40D9743-BBEC-46CF-8A51-840BA897C2F4}" type="slidenum">
              <a:rPr lang="zh-CN" altLang="en-US" smtClean="0">
                <a:latin typeface="Arial" charset="0"/>
                <a:ea typeface="宋体" charset="-122"/>
              </a:rPr>
              <a:pPr/>
              <a:t>162</a:t>
            </a:fld>
            <a:endParaRPr lang="en-US" altLang="zh-CN" smtClean="0">
              <a:latin typeface="Arial" charset="0"/>
              <a:ea typeface="宋体" charset="-122"/>
            </a:endParaRPr>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幻灯片图像占位符 1"/>
          <p:cNvSpPr>
            <a:spLocks noGrp="1" noRot="1" noChangeAspect="1"/>
          </p:cNvSpPr>
          <p:nvPr>
            <p:ph type="sldImg"/>
          </p:nvPr>
        </p:nvSpPr>
        <p:spPr bwMode="auto">
          <a:noFill/>
          <a:ln>
            <a:solidFill>
              <a:srgbClr val="000000"/>
            </a:solidFill>
            <a:miter lim="800000"/>
            <a:headEnd/>
            <a:tailEnd/>
          </a:ln>
        </p:spPr>
      </p:sp>
      <p:sp>
        <p:nvSpPr>
          <p:cNvPr id="3614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614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4E9D67E-4521-4EDD-9821-52CA50B11A87}" type="slidenum">
              <a:rPr lang="zh-CN" altLang="en-US" smtClean="0">
                <a:latin typeface="Arial" charset="0"/>
                <a:ea typeface="宋体" charset="-122"/>
              </a:rPr>
              <a:pPr/>
              <a:t>163</a:t>
            </a:fld>
            <a:endParaRPr lang="en-US" altLang="zh-CN" smtClean="0">
              <a:latin typeface="Arial" charset="0"/>
              <a:ea typeface="宋体" charset="-122"/>
            </a:endParaRPr>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幻灯片图像占位符 1"/>
          <p:cNvSpPr>
            <a:spLocks noGrp="1" noRot="1" noChangeAspect="1"/>
          </p:cNvSpPr>
          <p:nvPr>
            <p:ph type="sldImg"/>
          </p:nvPr>
        </p:nvSpPr>
        <p:spPr bwMode="auto">
          <a:noFill/>
          <a:ln>
            <a:solidFill>
              <a:srgbClr val="000000"/>
            </a:solidFill>
            <a:miter lim="800000"/>
            <a:headEnd/>
            <a:tailEnd/>
          </a:ln>
        </p:spPr>
      </p:sp>
      <p:sp>
        <p:nvSpPr>
          <p:cNvPr id="3635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635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E3FCA93-F6E5-4197-9175-ABEC6BB25F0B}" type="slidenum">
              <a:rPr lang="zh-CN" altLang="en-US" smtClean="0">
                <a:latin typeface="Arial" charset="0"/>
                <a:ea typeface="宋体" charset="-122"/>
              </a:rPr>
              <a:pPr/>
              <a:t>164</a:t>
            </a:fld>
            <a:endParaRPr lang="en-US" altLang="zh-CN" smtClean="0">
              <a:latin typeface="Arial" charset="0"/>
              <a:ea typeface="宋体" charset="-122"/>
            </a:endParaRPr>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幻灯片图像占位符 1"/>
          <p:cNvSpPr>
            <a:spLocks noGrp="1" noRot="1" noChangeAspect="1"/>
          </p:cNvSpPr>
          <p:nvPr>
            <p:ph type="sldImg"/>
          </p:nvPr>
        </p:nvSpPr>
        <p:spPr bwMode="auto">
          <a:noFill/>
          <a:ln>
            <a:solidFill>
              <a:srgbClr val="000000"/>
            </a:solidFill>
            <a:miter lim="800000"/>
            <a:headEnd/>
            <a:tailEnd/>
          </a:ln>
        </p:spPr>
      </p:sp>
      <p:sp>
        <p:nvSpPr>
          <p:cNvPr id="3655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655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5BF3630-1AB5-461D-AE8E-9F98D6602531}" type="slidenum">
              <a:rPr lang="zh-CN" altLang="en-US" smtClean="0">
                <a:latin typeface="Arial" charset="0"/>
                <a:ea typeface="宋体" charset="-122"/>
              </a:rPr>
              <a:pPr/>
              <a:t>165</a:t>
            </a:fld>
            <a:endParaRPr lang="en-US" altLang="zh-CN" smtClean="0">
              <a:latin typeface="Arial" charset="0"/>
              <a:ea typeface="宋体" charset="-122"/>
            </a:endParaRPr>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幻灯片图像占位符 1"/>
          <p:cNvSpPr>
            <a:spLocks noGrp="1" noRot="1" noChangeAspect="1"/>
          </p:cNvSpPr>
          <p:nvPr>
            <p:ph type="sldImg"/>
          </p:nvPr>
        </p:nvSpPr>
        <p:spPr bwMode="auto">
          <a:noFill/>
          <a:ln>
            <a:solidFill>
              <a:srgbClr val="000000"/>
            </a:solidFill>
            <a:miter lim="800000"/>
            <a:headEnd/>
            <a:tailEnd/>
          </a:ln>
        </p:spPr>
      </p:sp>
      <p:sp>
        <p:nvSpPr>
          <p:cNvPr id="3676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676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9DDDBCE-0743-4135-A468-2FFB64AD22EB}" type="slidenum">
              <a:rPr lang="zh-CN" altLang="en-US" smtClean="0">
                <a:latin typeface="Arial" charset="0"/>
                <a:ea typeface="宋体" charset="-122"/>
              </a:rPr>
              <a:pPr/>
              <a:t>166</a:t>
            </a:fld>
            <a:endParaRPr lang="en-US" altLang="zh-CN" smtClean="0">
              <a:latin typeface="Arial" charset="0"/>
              <a:ea typeface="宋体" charset="-122"/>
            </a:endParaRPr>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5" name="幻灯片图像占位符 1"/>
          <p:cNvSpPr>
            <a:spLocks noGrp="1" noRot="1" noChangeAspect="1"/>
          </p:cNvSpPr>
          <p:nvPr>
            <p:ph type="sldImg"/>
          </p:nvPr>
        </p:nvSpPr>
        <p:spPr bwMode="auto">
          <a:noFill/>
          <a:ln>
            <a:solidFill>
              <a:srgbClr val="000000"/>
            </a:solidFill>
            <a:miter lim="800000"/>
            <a:headEnd/>
            <a:tailEnd/>
          </a:ln>
        </p:spPr>
      </p:sp>
      <p:sp>
        <p:nvSpPr>
          <p:cNvPr id="3696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696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C8CF40E-EA9C-4B90-ACC7-902E5257635C}" type="slidenum">
              <a:rPr lang="zh-CN" altLang="en-US" smtClean="0">
                <a:latin typeface="Arial" charset="0"/>
                <a:ea typeface="宋体" charset="-122"/>
              </a:rPr>
              <a:pPr/>
              <a:t>167</a:t>
            </a:fld>
            <a:endParaRPr lang="en-US" altLang="zh-CN" smtClean="0">
              <a:latin typeface="Arial" charset="0"/>
              <a:ea typeface="宋体" charset="-122"/>
            </a:endParaRPr>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幻灯片图像占位符 1"/>
          <p:cNvSpPr>
            <a:spLocks noGrp="1" noRot="1" noChangeAspect="1"/>
          </p:cNvSpPr>
          <p:nvPr>
            <p:ph type="sldImg"/>
          </p:nvPr>
        </p:nvSpPr>
        <p:spPr bwMode="auto">
          <a:noFill/>
          <a:ln>
            <a:solidFill>
              <a:srgbClr val="000000"/>
            </a:solidFill>
            <a:miter lim="800000"/>
            <a:headEnd/>
            <a:tailEnd/>
          </a:ln>
        </p:spPr>
      </p:sp>
      <p:sp>
        <p:nvSpPr>
          <p:cNvPr id="3717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17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F3C8CB-A13E-42A7-9F89-95FF6A76FA79}" type="slidenum">
              <a:rPr lang="zh-CN" altLang="en-US" smtClean="0">
                <a:latin typeface="Arial" charset="0"/>
                <a:ea typeface="宋体" charset="-122"/>
              </a:rPr>
              <a:pPr/>
              <a:t>168</a:t>
            </a:fld>
            <a:endParaRPr lang="en-US" altLang="zh-CN" smtClean="0">
              <a:latin typeface="Arial" charset="0"/>
              <a:ea typeface="宋体" charset="-122"/>
            </a:endParaRPr>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1" name="幻灯片图像占位符 1"/>
          <p:cNvSpPr>
            <a:spLocks noGrp="1" noRot="1" noChangeAspect="1"/>
          </p:cNvSpPr>
          <p:nvPr>
            <p:ph type="sldImg"/>
          </p:nvPr>
        </p:nvSpPr>
        <p:spPr bwMode="auto">
          <a:noFill/>
          <a:ln>
            <a:solidFill>
              <a:srgbClr val="000000"/>
            </a:solidFill>
            <a:miter lim="800000"/>
            <a:headEnd/>
            <a:tailEnd/>
          </a:ln>
        </p:spPr>
      </p:sp>
      <p:sp>
        <p:nvSpPr>
          <p:cNvPr id="3737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37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0C1A591-66A9-4A78-BAF1-F62E32E4AE11}" type="slidenum">
              <a:rPr lang="zh-CN" altLang="en-US" smtClean="0">
                <a:latin typeface="Arial" charset="0"/>
                <a:ea typeface="宋体" charset="-122"/>
              </a:rPr>
              <a:pPr/>
              <a:t>169</a:t>
            </a:fld>
            <a:endParaRPr lang="en-US" altLang="zh-CN" smtClean="0">
              <a:latin typeface="Arial" charset="0"/>
              <a:ea typeface="宋体"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p:cNvSpPr>
            <a:spLocks noGrp="1" noRot="1" noChangeAspect="1"/>
          </p:cNvSpPr>
          <p:nvPr>
            <p:ph type="sldImg"/>
          </p:nvPr>
        </p:nvSpPr>
        <p:spPr bwMode="auto">
          <a:noFill/>
          <a:ln>
            <a:solidFill>
              <a:srgbClr val="000000"/>
            </a:solidFill>
            <a:miter lim="800000"/>
            <a:headEnd/>
            <a:tailEnd/>
          </a:ln>
        </p:spPr>
      </p:sp>
      <p:sp>
        <p:nvSpPr>
          <p:cNvPr id="604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04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FB9E921-BD80-46E5-963B-6510DA184E07}" type="slidenum">
              <a:rPr lang="zh-CN" altLang="en-US" smtClean="0">
                <a:latin typeface="Arial" charset="0"/>
                <a:ea typeface="宋体" charset="-122"/>
              </a:rPr>
              <a:pPr/>
              <a:t>17</a:t>
            </a:fld>
            <a:endParaRPr lang="en-US" altLang="zh-CN" smtClean="0">
              <a:latin typeface="Arial" charset="0"/>
              <a:ea typeface="宋体" charset="-122"/>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09" name="幻灯片图像占位符 1"/>
          <p:cNvSpPr>
            <a:spLocks noGrp="1" noRot="1" noChangeAspect="1"/>
          </p:cNvSpPr>
          <p:nvPr>
            <p:ph type="sldImg"/>
          </p:nvPr>
        </p:nvSpPr>
        <p:spPr bwMode="auto">
          <a:noFill/>
          <a:ln>
            <a:solidFill>
              <a:srgbClr val="000000"/>
            </a:solidFill>
            <a:miter lim="800000"/>
            <a:headEnd/>
            <a:tailEnd/>
          </a:ln>
        </p:spPr>
      </p:sp>
      <p:sp>
        <p:nvSpPr>
          <p:cNvPr id="3758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58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9B1E93-A5C9-4B2B-B05B-D27E42BF3CEC}" type="slidenum">
              <a:rPr lang="zh-CN" altLang="en-US" smtClean="0">
                <a:latin typeface="Arial" charset="0"/>
                <a:ea typeface="宋体" charset="-122"/>
              </a:rPr>
              <a:pPr/>
              <a:t>170</a:t>
            </a:fld>
            <a:endParaRPr lang="en-US" altLang="zh-CN" smtClean="0">
              <a:latin typeface="Arial" charset="0"/>
              <a:ea typeface="宋体" charset="-122"/>
            </a:endParaRPr>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幻灯片图像占位符 1"/>
          <p:cNvSpPr>
            <a:spLocks noGrp="1" noRot="1" noChangeAspect="1"/>
          </p:cNvSpPr>
          <p:nvPr>
            <p:ph type="sldImg"/>
          </p:nvPr>
        </p:nvSpPr>
        <p:spPr bwMode="auto">
          <a:noFill/>
          <a:ln>
            <a:solidFill>
              <a:srgbClr val="000000"/>
            </a:solidFill>
            <a:miter lim="800000"/>
            <a:headEnd/>
            <a:tailEnd/>
          </a:ln>
        </p:spPr>
      </p:sp>
      <p:sp>
        <p:nvSpPr>
          <p:cNvPr id="3778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78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6093268-306E-4606-AE99-93277D4B9540}" type="slidenum">
              <a:rPr lang="zh-CN" altLang="en-US" smtClean="0">
                <a:latin typeface="Arial" charset="0"/>
                <a:ea typeface="宋体" charset="-122"/>
              </a:rPr>
              <a:pPr/>
              <a:t>171</a:t>
            </a:fld>
            <a:endParaRPr lang="en-US" altLang="zh-CN" smtClean="0">
              <a:latin typeface="Arial" charset="0"/>
              <a:ea typeface="宋体" charset="-122"/>
            </a:endParaRPr>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幻灯片图像占位符 1"/>
          <p:cNvSpPr>
            <a:spLocks noGrp="1" noRot="1" noChangeAspect="1"/>
          </p:cNvSpPr>
          <p:nvPr>
            <p:ph type="sldImg"/>
          </p:nvPr>
        </p:nvSpPr>
        <p:spPr bwMode="auto">
          <a:noFill/>
          <a:ln>
            <a:solidFill>
              <a:srgbClr val="000000"/>
            </a:solidFill>
            <a:miter lim="800000"/>
            <a:headEnd/>
            <a:tailEnd/>
          </a:ln>
        </p:spPr>
      </p:sp>
      <p:sp>
        <p:nvSpPr>
          <p:cNvPr id="3799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99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8E437CA-200F-41CF-ACA9-5A47174E50D2}" type="slidenum">
              <a:rPr lang="zh-CN" altLang="en-US" smtClean="0">
                <a:latin typeface="Arial" charset="0"/>
                <a:ea typeface="宋体" charset="-122"/>
              </a:rPr>
              <a:pPr/>
              <a:t>172</a:t>
            </a:fld>
            <a:endParaRPr lang="en-US" altLang="zh-CN" smtClean="0">
              <a:latin typeface="Arial" charset="0"/>
              <a:ea typeface="宋体" charset="-122"/>
            </a:endParaRPr>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幻灯片图像占位符 1"/>
          <p:cNvSpPr>
            <a:spLocks noGrp="1" noRot="1" noChangeAspect="1"/>
          </p:cNvSpPr>
          <p:nvPr>
            <p:ph type="sldImg"/>
          </p:nvPr>
        </p:nvSpPr>
        <p:spPr bwMode="auto">
          <a:noFill/>
          <a:ln>
            <a:solidFill>
              <a:srgbClr val="000000"/>
            </a:solidFill>
            <a:miter lim="800000"/>
            <a:headEnd/>
            <a:tailEnd/>
          </a:ln>
        </p:spPr>
      </p:sp>
      <p:sp>
        <p:nvSpPr>
          <p:cNvPr id="3819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19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86CEAAD-4F0D-4E99-B596-BA6E4A336C0B}" type="slidenum">
              <a:rPr lang="zh-CN" altLang="en-US" smtClean="0">
                <a:latin typeface="Arial" charset="0"/>
                <a:ea typeface="宋体" charset="-122"/>
              </a:rPr>
              <a:pPr/>
              <a:t>173</a:t>
            </a:fld>
            <a:endParaRPr lang="en-US" altLang="zh-CN" smtClean="0">
              <a:latin typeface="Arial" charset="0"/>
              <a:ea typeface="宋体" charset="-122"/>
            </a:endParaRPr>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幻灯片图像占位符 1"/>
          <p:cNvSpPr>
            <a:spLocks noGrp="1" noRot="1" noChangeAspect="1"/>
          </p:cNvSpPr>
          <p:nvPr>
            <p:ph type="sldImg"/>
          </p:nvPr>
        </p:nvSpPr>
        <p:spPr bwMode="auto">
          <a:noFill/>
          <a:ln>
            <a:solidFill>
              <a:srgbClr val="000000"/>
            </a:solidFill>
            <a:miter lim="800000"/>
            <a:headEnd/>
            <a:tailEnd/>
          </a:ln>
        </p:spPr>
      </p:sp>
      <p:sp>
        <p:nvSpPr>
          <p:cNvPr id="3840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40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FD0E906-85AC-4E75-A313-D4FD53C84BD8}" type="slidenum">
              <a:rPr lang="zh-CN" altLang="en-US" smtClean="0">
                <a:latin typeface="Arial" charset="0"/>
                <a:ea typeface="宋体" charset="-122"/>
              </a:rPr>
              <a:pPr/>
              <a:t>174</a:t>
            </a:fld>
            <a:endParaRPr lang="en-US" altLang="zh-CN" smtClean="0">
              <a:latin typeface="Arial" charset="0"/>
              <a:ea typeface="宋体" charset="-122"/>
            </a:endParaRPr>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幻灯片图像占位符 1"/>
          <p:cNvSpPr>
            <a:spLocks noGrp="1" noRot="1" noChangeAspect="1"/>
          </p:cNvSpPr>
          <p:nvPr>
            <p:ph type="sldImg"/>
          </p:nvPr>
        </p:nvSpPr>
        <p:spPr bwMode="auto">
          <a:noFill/>
          <a:ln>
            <a:solidFill>
              <a:srgbClr val="000000"/>
            </a:solidFill>
            <a:miter lim="800000"/>
            <a:headEnd/>
            <a:tailEnd/>
          </a:ln>
        </p:spPr>
      </p:sp>
      <p:sp>
        <p:nvSpPr>
          <p:cNvPr id="3860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60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DC1EFE-1A75-4FBA-B9B0-60F86CDC3815}" type="slidenum">
              <a:rPr lang="zh-CN" altLang="en-US" smtClean="0">
                <a:latin typeface="Arial" charset="0"/>
                <a:ea typeface="宋体" charset="-122"/>
              </a:rPr>
              <a:pPr/>
              <a:t>175</a:t>
            </a:fld>
            <a:endParaRPr lang="en-US" altLang="zh-CN" smtClean="0">
              <a:latin typeface="Arial" charset="0"/>
              <a:ea typeface="宋体" charset="-122"/>
            </a:endParaRPr>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幻灯片图像占位符 1"/>
          <p:cNvSpPr>
            <a:spLocks noGrp="1" noRot="1" noChangeAspect="1"/>
          </p:cNvSpPr>
          <p:nvPr>
            <p:ph type="sldImg"/>
          </p:nvPr>
        </p:nvSpPr>
        <p:spPr bwMode="auto">
          <a:noFill/>
          <a:ln>
            <a:solidFill>
              <a:srgbClr val="000000"/>
            </a:solidFill>
            <a:miter lim="800000"/>
            <a:headEnd/>
            <a:tailEnd/>
          </a:ln>
        </p:spPr>
      </p:sp>
      <p:sp>
        <p:nvSpPr>
          <p:cNvPr id="3880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80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3796306-BC1F-4074-99C1-2A5F6958BC59}" type="slidenum">
              <a:rPr lang="zh-CN" altLang="en-US" smtClean="0">
                <a:latin typeface="Arial" charset="0"/>
                <a:ea typeface="宋体" charset="-122"/>
              </a:rPr>
              <a:pPr/>
              <a:t>176</a:t>
            </a:fld>
            <a:endParaRPr lang="en-US" altLang="zh-CN" smtClean="0">
              <a:latin typeface="Arial" charset="0"/>
              <a:ea typeface="宋体" charset="-122"/>
            </a:endParaRPr>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幻灯片图像占位符 1"/>
          <p:cNvSpPr>
            <a:spLocks noGrp="1" noRot="1" noChangeAspect="1"/>
          </p:cNvSpPr>
          <p:nvPr>
            <p:ph type="sldImg"/>
          </p:nvPr>
        </p:nvSpPr>
        <p:spPr bwMode="auto">
          <a:noFill/>
          <a:ln>
            <a:solidFill>
              <a:srgbClr val="000000"/>
            </a:solidFill>
            <a:miter lim="800000"/>
            <a:headEnd/>
            <a:tailEnd/>
          </a:ln>
        </p:spPr>
      </p:sp>
      <p:sp>
        <p:nvSpPr>
          <p:cNvPr id="3901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01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F95D968-E6D8-4F11-8C9E-6BA2B5847092}" type="slidenum">
              <a:rPr lang="zh-CN" altLang="en-US" smtClean="0">
                <a:latin typeface="Arial" charset="0"/>
                <a:ea typeface="宋体" charset="-122"/>
              </a:rPr>
              <a:pPr/>
              <a:t>177</a:t>
            </a:fld>
            <a:endParaRPr lang="en-US" altLang="zh-CN" smtClean="0">
              <a:latin typeface="Arial" charset="0"/>
              <a:ea typeface="宋体" charset="-122"/>
            </a:endParaRPr>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3" name="幻灯片图像占位符 1"/>
          <p:cNvSpPr>
            <a:spLocks noGrp="1" noRot="1" noChangeAspect="1"/>
          </p:cNvSpPr>
          <p:nvPr>
            <p:ph type="sldImg"/>
          </p:nvPr>
        </p:nvSpPr>
        <p:spPr bwMode="auto">
          <a:noFill/>
          <a:ln>
            <a:solidFill>
              <a:srgbClr val="000000"/>
            </a:solidFill>
            <a:miter lim="800000"/>
            <a:headEnd/>
            <a:tailEnd/>
          </a:ln>
        </p:spPr>
      </p:sp>
      <p:sp>
        <p:nvSpPr>
          <p:cNvPr id="3921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21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4453037-2481-4D7E-B54B-DC43A9C000C0}" type="slidenum">
              <a:rPr lang="zh-CN" altLang="en-US" smtClean="0">
                <a:latin typeface="Arial" charset="0"/>
                <a:ea typeface="宋体" charset="-122"/>
              </a:rPr>
              <a:pPr/>
              <a:t>178</a:t>
            </a:fld>
            <a:endParaRPr lang="en-US" altLang="zh-CN" smtClean="0">
              <a:latin typeface="Arial" charset="0"/>
              <a:ea typeface="宋体" charset="-122"/>
            </a:endParaRPr>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1" name="幻灯片图像占位符 1"/>
          <p:cNvSpPr>
            <a:spLocks noGrp="1" noRot="1" noChangeAspect="1"/>
          </p:cNvSpPr>
          <p:nvPr>
            <p:ph type="sldImg"/>
          </p:nvPr>
        </p:nvSpPr>
        <p:spPr bwMode="auto">
          <a:noFill/>
          <a:ln>
            <a:solidFill>
              <a:srgbClr val="000000"/>
            </a:solidFill>
            <a:miter lim="800000"/>
            <a:headEnd/>
            <a:tailEnd/>
          </a:ln>
        </p:spPr>
      </p:sp>
      <p:sp>
        <p:nvSpPr>
          <p:cNvPr id="3942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42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B8A6E3B-3D01-4F27-90D1-87E5ADC57757}" type="slidenum">
              <a:rPr lang="zh-CN" altLang="en-US" smtClean="0">
                <a:latin typeface="Arial" charset="0"/>
                <a:ea typeface="宋体" charset="-122"/>
              </a:rPr>
              <a:pPr/>
              <a:t>179</a:t>
            </a:fld>
            <a:endParaRPr lang="en-US" altLang="zh-CN" smtClean="0">
              <a:latin typeface="Arial" charset="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p:cNvSpPr>
          <p:nvPr>
            <p:ph type="sldImg"/>
          </p:nvPr>
        </p:nvSpPr>
        <p:spPr bwMode="auto">
          <a:noFill/>
          <a:ln>
            <a:solidFill>
              <a:srgbClr val="000000"/>
            </a:solidFill>
            <a:miter lim="800000"/>
            <a:headEnd/>
            <a:tailEnd/>
          </a:ln>
        </p:spPr>
      </p:sp>
      <p:sp>
        <p:nvSpPr>
          <p:cNvPr id="624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24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5A2C631-F96F-42FD-8245-61A8CA3BDC21}" type="slidenum">
              <a:rPr lang="zh-CN" altLang="en-US" smtClean="0">
                <a:latin typeface="Arial" charset="0"/>
                <a:ea typeface="宋体" charset="-122"/>
              </a:rPr>
              <a:pPr/>
              <a:t>18</a:t>
            </a:fld>
            <a:endParaRPr lang="en-US" altLang="zh-CN" smtClean="0">
              <a:latin typeface="Arial" charset="0"/>
              <a:ea typeface="宋体" charset="-122"/>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幻灯片图像占位符 1"/>
          <p:cNvSpPr>
            <a:spLocks noGrp="1" noRot="1" noChangeAspect="1"/>
          </p:cNvSpPr>
          <p:nvPr>
            <p:ph type="sldImg"/>
          </p:nvPr>
        </p:nvSpPr>
        <p:spPr bwMode="auto">
          <a:noFill/>
          <a:ln>
            <a:solidFill>
              <a:srgbClr val="000000"/>
            </a:solidFill>
            <a:miter lim="800000"/>
            <a:headEnd/>
            <a:tailEnd/>
          </a:ln>
        </p:spPr>
      </p:sp>
      <p:sp>
        <p:nvSpPr>
          <p:cNvPr id="3962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62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A6080E0-F379-4B25-907E-87AAC699447F}" type="slidenum">
              <a:rPr lang="zh-CN" altLang="en-US" smtClean="0">
                <a:latin typeface="Arial" charset="0"/>
                <a:ea typeface="宋体" charset="-122"/>
              </a:rPr>
              <a:pPr/>
              <a:t>180</a:t>
            </a:fld>
            <a:endParaRPr lang="en-US" altLang="zh-CN" smtClean="0">
              <a:latin typeface="Arial" charset="0"/>
              <a:ea typeface="宋体" charset="-122"/>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7" name="幻灯片图像占位符 1"/>
          <p:cNvSpPr>
            <a:spLocks noGrp="1" noRot="1" noChangeAspect="1"/>
          </p:cNvSpPr>
          <p:nvPr>
            <p:ph type="sldImg"/>
          </p:nvPr>
        </p:nvSpPr>
        <p:spPr bwMode="auto">
          <a:noFill/>
          <a:ln>
            <a:solidFill>
              <a:srgbClr val="000000"/>
            </a:solidFill>
            <a:miter lim="800000"/>
            <a:headEnd/>
            <a:tailEnd/>
          </a:ln>
        </p:spPr>
      </p:sp>
      <p:sp>
        <p:nvSpPr>
          <p:cNvPr id="3983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83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F8BC07-DF11-4900-8ADA-24AC82E401E4}" type="slidenum">
              <a:rPr lang="zh-CN" altLang="en-US" smtClean="0">
                <a:latin typeface="Arial" charset="0"/>
                <a:ea typeface="宋体" charset="-122"/>
              </a:rPr>
              <a:pPr/>
              <a:t>181</a:t>
            </a:fld>
            <a:endParaRPr lang="en-US" altLang="zh-CN" smtClean="0">
              <a:latin typeface="Arial" charset="0"/>
              <a:ea typeface="宋体" charset="-122"/>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幻灯片图像占位符 1"/>
          <p:cNvSpPr>
            <a:spLocks noGrp="1" noRot="1" noChangeAspect="1"/>
          </p:cNvSpPr>
          <p:nvPr>
            <p:ph type="sldImg"/>
          </p:nvPr>
        </p:nvSpPr>
        <p:spPr bwMode="auto">
          <a:noFill/>
          <a:ln>
            <a:solidFill>
              <a:srgbClr val="000000"/>
            </a:solidFill>
            <a:miter lim="800000"/>
            <a:headEnd/>
            <a:tailEnd/>
          </a:ln>
        </p:spPr>
      </p:sp>
      <p:sp>
        <p:nvSpPr>
          <p:cNvPr id="4003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03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6D9A018-D71B-4EA2-A1C9-11361DFB7AF1}" type="slidenum">
              <a:rPr lang="zh-CN" altLang="en-US" smtClean="0">
                <a:latin typeface="Arial" charset="0"/>
                <a:ea typeface="宋体" charset="-122"/>
              </a:rPr>
              <a:pPr/>
              <a:t>182</a:t>
            </a:fld>
            <a:endParaRPr lang="en-US" altLang="zh-CN" smtClean="0">
              <a:latin typeface="Arial" charset="0"/>
              <a:ea typeface="宋体" charset="-122"/>
            </a:endParaRPr>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3" name="幻灯片图像占位符 1"/>
          <p:cNvSpPr>
            <a:spLocks noGrp="1" noRot="1" noChangeAspect="1"/>
          </p:cNvSpPr>
          <p:nvPr>
            <p:ph type="sldImg"/>
          </p:nvPr>
        </p:nvSpPr>
        <p:spPr bwMode="auto">
          <a:noFill/>
          <a:ln>
            <a:solidFill>
              <a:srgbClr val="000000"/>
            </a:solidFill>
            <a:miter lim="800000"/>
            <a:headEnd/>
            <a:tailEnd/>
          </a:ln>
        </p:spPr>
      </p:sp>
      <p:sp>
        <p:nvSpPr>
          <p:cNvPr id="4024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24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9579523-A89F-4CCB-A505-E65BDB2BDADF}" type="slidenum">
              <a:rPr lang="zh-CN" altLang="en-US" smtClean="0">
                <a:latin typeface="Arial" charset="0"/>
                <a:ea typeface="宋体" charset="-122"/>
              </a:rPr>
              <a:pPr/>
              <a:t>183</a:t>
            </a:fld>
            <a:endParaRPr lang="en-US" altLang="zh-CN" smtClean="0">
              <a:latin typeface="Arial" charset="0"/>
              <a:ea typeface="宋体" charset="-122"/>
            </a:endParaRPr>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1" name="幻灯片图像占位符 1"/>
          <p:cNvSpPr>
            <a:spLocks noGrp="1" noRot="1" noChangeAspect="1"/>
          </p:cNvSpPr>
          <p:nvPr>
            <p:ph type="sldImg"/>
          </p:nvPr>
        </p:nvSpPr>
        <p:spPr bwMode="auto">
          <a:noFill/>
          <a:ln>
            <a:solidFill>
              <a:srgbClr val="000000"/>
            </a:solidFill>
            <a:miter lim="800000"/>
            <a:headEnd/>
            <a:tailEnd/>
          </a:ln>
        </p:spPr>
      </p:sp>
      <p:sp>
        <p:nvSpPr>
          <p:cNvPr id="4044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44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EE9D82F-07DE-459F-99A7-FF4452A8CBC2}" type="slidenum">
              <a:rPr lang="zh-CN" altLang="en-US" smtClean="0">
                <a:latin typeface="Arial" charset="0"/>
                <a:ea typeface="宋体" charset="-122"/>
              </a:rPr>
              <a:pPr/>
              <a:t>184</a:t>
            </a:fld>
            <a:endParaRPr lang="en-US" altLang="zh-CN" smtClean="0">
              <a:latin typeface="Arial" charset="0"/>
              <a:ea typeface="宋体" charset="-122"/>
            </a:endParaRPr>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幻灯片图像占位符 1"/>
          <p:cNvSpPr>
            <a:spLocks noGrp="1" noRot="1" noChangeAspect="1"/>
          </p:cNvSpPr>
          <p:nvPr>
            <p:ph type="sldImg"/>
          </p:nvPr>
        </p:nvSpPr>
        <p:spPr bwMode="auto">
          <a:noFill/>
          <a:ln>
            <a:solidFill>
              <a:srgbClr val="000000"/>
            </a:solidFill>
            <a:miter lim="800000"/>
            <a:headEnd/>
            <a:tailEnd/>
          </a:ln>
        </p:spPr>
      </p:sp>
      <p:sp>
        <p:nvSpPr>
          <p:cNvPr id="4065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65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3CB7AF6-8EF7-44FA-B682-EECD38347CA8}" type="slidenum">
              <a:rPr lang="zh-CN" altLang="en-US" smtClean="0">
                <a:latin typeface="Arial" charset="0"/>
                <a:ea typeface="宋体" charset="-122"/>
              </a:rPr>
              <a:pPr/>
              <a:t>185</a:t>
            </a:fld>
            <a:endParaRPr lang="en-US" altLang="zh-CN" smtClean="0">
              <a:latin typeface="Arial" charset="0"/>
              <a:ea typeface="宋体" charset="-122"/>
            </a:endParaRPr>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7" name="幻灯片图像占位符 1"/>
          <p:cNvSpPr>
            <a:spLocks noGrp="1" noRot="1" noChangeAspect="1"/>
          </p:cNvSpPr>
          <p:nvPr>
            <p:ph type="sldImg"/>
          </p:nvPr>
        </p:nvSpPr>
        <p:spPr bwMode="auto">
          <a:noFill/>
          <a:ln>
            <a:solidFill>
              <a:srgbClr val="000000"/>
            </a:solidFill>
            <a:miter lim="800000"/>
            <a:headEnd/>
            <a:tailEnd/>
          </a:ln>
        </p:spPr>
      </p:sp>
      <p:sp>
        <p:nvSpPr>
          <p:cNvPr id="4085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85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25B02F6-6FB4-4CC1-9EAC-754536648D9E}" type="slidenum">
              <a:rPr lang="zh-CN" altLang="en-US" smtClean="0">
                <a:latin typeface="Arial" charset="0"/>
                <a:ea typeface="宋体" charset="-122"/>
              </a:rPr>
              <a:pPr/>
              <a:t>186</a:t>
            </a:fld>
            <a:endParaRPr lang="en-US" altLang="zh-CN" smtClean="0">
              <a:latin typeface="Arial" charset="0"/>
              <a:ea typeface="宋体" charset="-122"/>
            </a:endParaRPr>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5" name="幻灯片图像占位符 1"/>
          <p:cNvSpPr>
            <a:spLocks noGrp="1" noRot="1" noChangeAspect="1"/>
          </p:cNvSpPr>
          <p:nvPr>
            <p:ph type="sldImg"/>
          </p:nvPr>
        </p:nvSpPr>
        <p:spPr bwMode="auto">
          <a:noFill/>
          <a:ln>
            <a:solidFill>
              <a:srgbClr val="000000"/>
            </a:solidFill>
            <a:miter lim="800000"/>
            <a:headEnd/>
            <a:tailEnd/>
          </a:ln>
        </p:spPr>
      </p:sp>
      <p:sp>
        <p:nvSpPr>
          <p:cNvPr id="4106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06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7839D0-3686-4F1D-BF66-1E037F050903}" type="slidenum">
              <a:rPr lang="zh-CN" altLang="en-US" smtClean="0">
                <a:latin typeface="Arial" charset="0"/>
                <a:ea typeface="宋体" charset="-122"/>
              </a:rPr>
              <a:pPr/>
              <a:t>187</a:t>
            </a:fld>
            <a:endParaRPr lang="en-US" altLang="zh-CN" smtClean="0">
              <a:latin typeface="Arial" charset="0"/>
              <a:ea typeface="宋体" charset="-122"/>
            </a:endParaRPr>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3" name="幻灯片图像占位符 1"/>
          <p:cNvSpPr>
            <a:spLocks noGrp="1" noRot="1" noChangeAspect="1"/>
          </p:cNvSpPr>
          <p:nvPr>
            <p:ph type="sldImg"/>
          </p:nvPr>
        </p:nvSpPr>
        <p:spPr bwMode="auto">
          <a:noFill/>
          <a:ln>
            <a:solidFill>
              <a:srgbClr val="000000"/>
            </a:solidFill>
            <a:miter lim="800000"/>
            <a:headEnd/>
            <a:tailEnd/>
          </a:ln>
        </p:spPr>
      </p:sp>
      <p:sp>
        <p:nvSpPr>
          <p:cNvPr id="4126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26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FD25314-0A62-41AA-A2EC-43DFBEAA1DF1}" type="slidenum">
              <a:rPr lang="zh-CN" altLang="en-US" smtClean="0">
                <a:latin typeface="Arial" charset="0"/>
                <a:ea typeface="宋体" charset="-122"/>
              </a:rPr>
              <a:pPr/>
              <a:t>188</a:t>
            </a:fld>
            <a:endParaRPr lang="en-US" altLang="zh-CN" smtClean="0">
              <a:latin typeface="Arial" charset="0"/>
              <a:ea typeface="宋体" charset="-122"/>
            </a:endParaRPr>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1" name="幻灯片图像占位符 1"/>
          <p:cNvSpPr>
            <a:spLocks noGrp="1" noRot="1" noChangeAspect="1"/>
          </p:cNvSpPr>
          <p:nvPr>
            <p:ph type="sldImg"/>
          </p:nvPr>
        </p:nvSpPr>
        <p:spPr bwMode="auto">
          <a:noFill/>
          <a:ln>
            <a:solidFill>
              <a:srgbClr val="000000"/>
            </a:solidFill>
            <a:miter lim="800000"/>
            <a:headEnd/>
            <a:tailEnd/>
          </a:ln>
        </p:spPr>
      </p:sp>
      <p:sp>
        <p:nvSpPr>
          <p:cNvPr id="4147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47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0B76EB2-9E16-4171-920F-3E8F67B2DCA9}" type="slidenum">
              <a:rPr lang="zh-CN" altLang="en-US" smtClean="0">
                <a:latin typeface="Arial" charset="0"/>
                <a:ea typeface="宋体" charset="-122"/>
              </a:rPr>
              <a:pPr/>
              <a:t>189</a:t>
            </a:fld>
            <a:endParaRPr lang="en-US" altLang="zh-CN" smtClean="0">
              <a:latin typeface="Arial" charset="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p:cNvSpPr>
          <p:nvPr>
            <p:ph type="sldImg"/>
          </p:nvPr>
        </p:nvSpPr>
        <p:spPr bwMode="auto">
          <a:noFill/>
          <a:ln>
            <a:solidFill>
              <a:srgbClr val="000000"/>
            </a:solidFill>
            <a:miter lim="800000"/>
            <a:headEnd/>
            <a:tailEnd/>
          </a:ln>
        </p:spPr>
      </p:sp>
      <p:sp>
        <p:nvSpPr>
          <p:cNvPr id="645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45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3ACA48D-D1FD-491F-ADE0-FAB6CD68BA1D}" type="slidenum">
              <a:rPr lang="zh-CN" altLang="en-US" smtClean="0">
                <a:latin typeface="Arial" charset="0"/>
                <a:ea typeface="宋体" charset="-122"/>
              </a:rPr>
              <a:pPr/>
              <a:t>19</a:t>
            </a:fld>
            <a:endParaRPr lang="en-US" altLang="zh-CN" smtClean="0">
              <a:latin typeface="Arial" charset="0"/>
              <a:ea typeface="宋体" charset="-122"/>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幻灯片图像占位符 1"/>
          <p:cNvSpPr>
            <a:spLocks noGrp="1" noRot="1" noChangeAspect="1"/>
          </p:cNvSpPr>
          <p:nvPr>
            <p:ph type="sldImg"/>
          </p:nvPr>
        </p:nvSpPr>
        <p:spPr bwMode="auto">
          <a:noFill/>
          <a:ln>
            <a:solidFill>
              <a:srgbClr val="000000"/>
            </a:solidFill>
            <a:miter lim="800000"/>
            <a:headEnd/>
            <a:tailEnd/>
          </a:ln>
        </p:spPr>
      </p:sp>
      <p:sp>
        <p:nvSpPr>
          <p:cNvPr id="4167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67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24E07FB-E14D-46D0-84C3-6E850DF00EAE}" type="slidenum">
              <a:rPr lang="zh-CN" altLang="en-US" smtClean="0">
                <a:latin typeface="Arial" charset="0"/>
                <a:ea typeface="宋体" charset="-122"/>
              </a:rPr>
              <a:pPr/>
              <a:t>190</a:t>
            </a:fld>
            <a:endParaRPr lang="en-US" altLang="zh-CN" smtClean="0">
              <a:latin typeface="Arial" charset="0"/>
              <a:ea typeface="宋体" charset="-122"/>
            </a:endParaRPr>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7" name="幻灯片图像占位符 1"/>
          <p:cNvSpPr>
            <a:spLocks noGrp="1" noRot="1" noChangeAspect="1"/>
          </p:cNvSpPr>
          <p:nvPr>
            <p:ph type="sldImg"/>
          </p:nvPr>
        </p:nvSpPr>
        <p:spPr bwMode="auto">
          <a:noFill/>
          <a:ln>
            <a:solidFill>
              <a:srgbClr val="000000"/>
            </a:solidFill>
            <a:miter lim="800000"/>
            <a:headEnd/>
            <a:tailEnd/>
          </a:ln>
        </p:spPr>
      </p:sp>
      <p:sp>
        <p:nvSpPr>
          <p:cNvPr id="4188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88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99F575D-D07A-4087-86C3-C3EA4B4566B6}" type="slidenum">
              <a:rPr lang="zh-CN" altLang="en-US" smtClean="0">
                <a:latin typeface="Arial" charset="0"/>
                <a:ea typeface="宋体" charset="-122"/>
              </a:rPr>
              <a:pPr/>
              <a:t>191</a:t>
            </a:fld>
            <a:endParaRPr lang="en-US" altLang="zh-CN" smtClean="0">
              <a:latin typeface="Arial" charset="0"/>
              <a:ea typeface="宋体" charset="-122"/>
            </a:endParaRPr>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5" name="幻灯片图像占位符 1"/>
          <p:cNvSpPr>
            <a:spLocks noGrp="1" noRot="1" noChangeAspect="1"/>
          </p:cNvSpPr>
          <p:nvPr>
            <p:ph type="sldImg"/>
          </p:nvPr>
        </p:nvSpPr>
        <p:spPr bwMode="auto">
          <a:noFill/>
          <a:ln>
            <a:solidFill>
              <a:srgbClr val="000000"/>
            </a:solidFill>
            <a:miter lim="800000"/>
            <a:headEnd/>
            <a:tailEnd/>
          </a:ln>
        </p:spPr>
      </p:sp>
      <p:sp>
        <p:nvSpPr>
          <p:cNvPr id="4208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208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A14AC0E-490E-457F-9693-BA0D4AC370C4}" type="slidenum">
              <a:rPr lang="zh-CN" altLang="en-US" smtClean="0">
                <a:latin typeface="Arial" charset="0"/>
                <a:ea typeface="宋体" charset="-122"/>
              </a:rPr>
              <a:pPr/>
              <a:t>192</a:t>
            </a:fld>
            <a:endParaRPr lang="en-US" altLang="zh-CN" smtClean="0">
              <a:latin typeface="Arial" charset="0"/>
              <a:ea typeface="宋体" charset="-122"/>
            </a:endParaRPr>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3" name="幻灯片图像占位符 1"/>
          <p:cNvSpPr>
            <a:spLocks noGrp="1" noRot="1" noChangeAspect="1"/>
          </p:cNvSpPr>
          <p:nvPr>
            <p:ph type="sldImg"/>
          </p:nvPr>
        </p:nvSpPr>
        <p:spPr bwMode="auto">
          <a:noFill/>
          <a:ln>
            <a:solidFill>
              <a:srgbClr val="000000"/>
            </a:solidFill>
            <a:miter lim="800000"/>
            <a:headEnd/>
            <a:tailEnd/>
          </a:ln>
        </p:spPr>
      </p:sp>
      <p:sp>
        <p:nvSpPr>
          <p:cNvPr id="4229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229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421864A-A922-4535-86E6-0B61BD6913D9}" type="slidenum">
              <a:rPr lang="zh-CN" altLang="en-US" smtClean="0">
                <a:latin typeface="Arial" charset="0"/>
                <a:ea typeface="宋体" charset="-122"/>
              </a:rPr>
              <a:pPr/>
              <a:t>193</a:t>
            </a:fld>
            <a:endParaRPr lang="en-US" altLang="zh-CN" smtClean="0">
              <a:latin typeface="Arial" charset="0"/>
              <a:ea typeface="宋体" charset="-122"/>
            </a:endParaRPr>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1" name="幻灯片图像占位符 1"/>
          <p:cNvSpPr>
            <a:spLocks noGrp="1" noRot="1" noChangeAspect="1"/>
          </p:cNvSpPr>
          <p:nvPr>
            <p:ph type="sldImg"/>
          </p:nvPr>
        </p:nvSpPr>
        <p:spPr bwMode="auto">
          <a:noFill/>
          <a:ln>
            <a:solidFill>
              <a:srgbClr val="000000"/>
            </a:solidFill>
            <a:miter lim="800000"/>
            <a:headEnd/>
            <a:tailEnd/>
          </a:ln>
        </p:spPr>
      </p:sp>
      <p:sp>
        <p:nvSpPr>
          <p:cNvPr id="4249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249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BC50A8D-683C-4F66-9B63-B4D8BC078796}" type="slidenum">
              <a:rPr lang="zh-CN" altLang="en-US" smtClean="0">
                <a:latin typeface="Arial" charset="0"/>
                <a:ea typeface="宋体" charset="-122"/>
              </a:rPr>
              <a:pPr/>
              <a:t>194</a:t>
            </a:fld>
            <a:endParaRPr lang="en-US" altLang="zh-CN" smtClean="0">
              <a:latin typeface="Arial" charset="0"/>
              <a:ea typeface="宋体" charset="-122"/>
            </a:endParaRPr>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09" name="幻灯片图像占位符 1"/>
          <p:cNvSpPr>
            <a:spLocks noGrp="1" noRot="1" noChangeAspect="1"/>
          </p:cNvSpPr>
          <p:nvPr>
            <p:ph type="sldImg"/>
          </p:nvPr>
        </p:nvSpPr>
        <p:spPr bwMode="auto">
          <a:noFill/>
          <a:ln>
            <a:solidFill>
              <a:srgbClr val="000000"/>
            </a:solidFill>
            <a:miter lim="800000"/>
            <a:headEnd/>
            <a:tailEnd/>
          </a:ln>
        </p:spPr>
      </p:sp>
      <p:sp>
        <p:nvSpPr>
          <p:cNvPr id="4270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270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C6F8382-6301-49DD-84D1-A90CB8A04F8F}" type="slidenum">
              <a:rPr lang="zh-CN" altLang="en-US" smtClean="0">
                <a:latin typeface="Arial" charset="0"/>
                <a:ea typeface="宋体" charset="-122"/>
              </a:rPr>
              <a:pPr/>
              <a:t>195</a:t>
            </a:fld>
            <a:endParaRPr lang="en-US" altLang="zh-CN" smtClean="0">
              <a:latin typeface="Arial" charset="0"/>
              <a:ea typeface="宋体" charset="-122"/>
            </a:endParaRPr>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7" name="幻灯片图像占位符 1"/>
          <p:cNvSpPr>
            <a:spLocks noGrp="1" noRot="1" noChangeAspect="1"/>
          </p:cNvSpPr>
          <p:nvPr>
            <p:ph type="sldImg"/>
          </p:nvPr>
        </p:nvSpPr>
        <p:spPr bwMode="auto">
          <a:noFill/>
          <a:ln>
            <a:solidFill>
              <a:srgbClr val="000000"/>
            </a:solidFill>
            <a:miter lim="800000"/>
            <a:headEnd/>
            <a:tailEnd/>
          </a:ln>
        </p:spPr>
      </p:sp>
      <p:sp>
        <p:nvSpPr>
          <p:cNvPr id="4290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290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9CD11E2-67EA-4D6B-8D66-77062944AA6D}" type="slidenum">
              <a:rPr lang="zh-CN" altLang="en-US" smtClean="0">
                <a:latin typeface="Arial" charset="0"/>
                <a:ea typeface="宋体" charset="-122"/>
              </a:rPr>
              <a:pPr/>
              <a:t>196</a:t>
            </a:fld>
            <a:endParaRPr lang="en-US" altLang="zh-CN" smtClean="0">
              <a:latin typeface="Arial" charset="0"/>
              <a:ea typeface="宋体" charset="-122"/>
            </a:endParaRPr>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5" name="幻灯片图像占位符 1"/>
          <p:cNvSpPr>
            <a:spLocks noGrp="1" noRot="1" noChangeAspect="1"/>
          </p:cNvSpPr>
          <p:nvPr>
            <p:ph type="sldImg"/>
          </p:nvPr>
        </p:nvSpPr>
        <p:spPr bwMode="auto">
          <a:noFill/>
          <a:ln>
            <a:solidFill>
              <a:srgbClr val="000000"/>
            </a:solidFill>
            <a:miter lim="800000"/>
            <a:headEnd/>
            <a:tailEnd/>
          </a:ln>
        </p:spPr>
      </p:sp>
      <p:sp>
        <p:nvSpPr>
          <p:cNvPr id="4311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11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2696F6-0E68-40CC-B304-B568F8D7FBC0}" type="slidenum">
              <a:rPr lang="zh-CN" altLang="en-US" smtClean="0">
                <a:latin typeface="Arial" charset="0"/>
                <a:ea typeface="宋体" charset="-122"/>
              </a:rPr>
              <a:pPr/>
              <a:t>197</a:t>
            </a:fld>
            <a:endParaRPr lang="en-US" altLang="zh-CN" smtClean="0">
              <a:latin typeface="Arial" charset="0"/>
              <a:ea typeface="宋体" charset="-122"/>
            </a:endParaRPr>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3" name="幻灯片图像占位符 1"/>
          <p:cNvSpPr>
            <a:spLocks noGrp="1" noRot="1" noChangeAspect="1"/>
          </p:cNvSpPr>
          <p:nvPr>
            <p:ph type="sldImg"/>
          </p:nvPr>
        </p:nvSpPr>
        <p:spPr bwMode="auto">
          <a:noFill/>
          <a:ln>
            <a:solidFill>
              <a:srgbClr val="000000"/>
            </a:solidFill>
            <a:miter lim="800000"/>
            <a:headEnd/>
            <a:tailEnd/>
          </a:ln>
        </p:spPr>
      </p:sp>
      <p:sp>
        <p:nvSpPr>
          <p:cNvPr id="4331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31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9D788FC-9ADF-4E61-8F0E-5B595A086229}" type="slidenum">
              <a:rPr lang="zh-CN" altLang="en-US" smtClean="0">
                <a:latin typeface="Arial" charset="0"/>
                <a:ea typeface="宋体" charset="-122"/>
              </a:rPr>
              <a:pPr/>
              <a:t>198</a:t>
            </a:fld>
            <a:endParaRPr lang="en-US" altLang="zh-CN" smtClean="0">
              <a:latin typeface="Arial" charset="0"/>
              <a:ea typeface="宋体" charset="-122"/>
            </a:endParaRPr>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1" name="幻灯片图像占位符 1"/>
          <p:cNvSpPr>
            <a:spLocks noGrp="1" noRot="1" noChangeAspect="1"/>
          </p:cNvSpPr>
          <p:nvPr>
            <p:ph type="sldImg"/>
          </p:nvPr>
        </p:nvSpPr>
        <p:spPr bwMode="auto">
          <a:noFill/>
          <a:ln>
            <a:solidFill>
              <a:srgbClr val="000000"/>
            </a:solidFill>
            <a:miter lim="800000"/>
            <a:headEnd/>
            <a:tailEnd/>
          </a:ln>
        </p:spPr>
      </p:sp>
      <p:sp>
        <p:nvSpPr>
          <p:cNvPr id="4352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52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0C2C46F-3895-402D-9942-BE739C8C7302}" type="slidenum">
              <a:rPr lang="zh-CN" altLang="en-US" smtClean="0">
                <a:latin typeface="Arial" charset="0"/>
                <a:ea typeface="宋体" charset="-122"/>
              </a:rPr>
              <a:pPr/>
              <a:t>199</a:t>
            </a:fld>
            <a:endParaRPr lang="en-US" altLang="zh-CN" smtClean="0">
              <a:latin typeface="Arial" charset="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6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FD8C39A-A843-497E-8659-9B3C59048212}" type="slidenum">
              <a:rPr lang="zh-CN" altLang="en-US" smtClean="0">
                <a:latin typeface="Arial" charset="0"/>
                <a:ea typeface="宋体" charset="-122"/>
              </a:rPr>
              <a:pPr/>
              <a:t>2</a:t>
            </a:fld>
            <a:endParaRPr lang="en-US" altLang="zh-CN" smtClean="0">
              <a:latin typeface="Arial" charset="0"/>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bwMode="auto">
          <a:noFill/>
          <a:ln>
            <a:solidFill>
              <a:srgbClr val="000000"/>
            </a:solidFill>
            <a:miter lim="800000"/>
            <a:headEnd/>
            <a:tailEnd/>
          </a:ln>
        </p:spPr>
      </p:sp>
      <p:sp>
        <p:nvSpPr>
          <p:cNvPr id="665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65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CD52CF-791B-445B-B150-7D1ADA810D7C}" type="slidenum">
              <a:rPr lang="zh-CN" altLang="en-US" smtClean="0">
                <a:latin typeface="Arial" charset="0"/>
                <a:ea typeface="宋体" charset="-122"/>
              </a:rPr>
              <a:pPr/>
              <a:t>20</a:t>
            </a:fld>
            <a:endParaRPr lang="en-US" altLang="zh-CN" smtClean="0">
              <a:latin typeface="Arial" charset="0"/>
              <a:ea typeface="宋体" charset="-122"/>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49" name="幻灯片图像占位符 1"/>
          <p:cNvSpPr>
            <a:spLocks noGrp="1" noRot="1" noChangeAspect="1"/>
          </p:cNvSpPr>
          <p:nvPr>
            <p:ph type="sldImg"/>
          </p:nvPr>
        </p:nvSpPr>
        <p:spPr bwMode="auto">
          <a:noFill/>
          <a:ln>
            <a:solidFill>
              <a:srgbClr val="000000"/>
            </a:solidFill>
            <a:miter lim="800000"/>
            <a:headEnd/>
            <a:tailEnd/>
          </a:ln>
        </p:spPr>
      </p:sp>
      <p:sp>
        <p:nvSpPr>
          <p:cNvPr id="4372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72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EC10CE6-CB2C-449F-9DAB-ECE7AF504C8A}" type="slidenum">
              <a:rPr lang="zh-CN" altLang="en-US" smtClean="0">
                <a:latin typeface="Arial" charset="0"/>
                <a:ea typeface="宋体" charset="-122"/>
              </a:rPr>
              <a:pPr/>
              <a:t>200</a:t>
            </a:fld>
            <a:endParaRPr lang="en-US" altLang="zh-CN" smtClean="0">
              <a:latin typeface="Arial" charset="0"/>
              <a:ea typeface="宋体" charset="-122"/>
            </a:endParaRPr>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7" name="幻灯片图像占位符 1"/>
          <p:cNvSpPr>
            <a:spLocks noGrp="1" noRot="1" noChangeAspect="1"/>
          </p:cNvSpPr>
          <p:nvPr>
            <p:ph type="sldImg"/>
          </p:nvPr>
        </p:nvSpPr>
        <p:spPr bwMode="auto">
          <a:noFill/>
          <a:ln>
            <a:solidFill>
              <a:srgbClr val="000000"/>
            </a:solidFill>
            <a:miter lim="800000"/>
            <a:headEnd/>
            <a:tailEnd/>
          </a:ln>
        </p:spPr>
      </p:sp>
      <p:sp>
        <p:nvSpPr>
          <p:cNvPr id="4392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92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64048AB-E029-4CD1-920F-7ECE48DF034A}" type="slidenum">
              <a:rPr lang="zh-CN" altLang="en-US" smtClean="0">
                <a:latin typeface="Arial" charset="0"/>
                <a:ea typeface="宋体" charset="-122"/>
              </a:rPr>
              <a:pPr/>
              <a:t>201</a:t>
            </a:fld>
            <a:endParaRPr lang="en-US" altLang="zh-CN" smtClean="0">
              <a:latin typeface="Arial" charset="0"/>
              <a:ea typeface="宋体" charset="-122"/>
            </a:endParaRPr>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幻灯片图像占位符 1"/>
          <p:cNvSpPr>
            <a:spLocks noGrp="1" noRot="1" noChangeAspect="1"/>
          </p:cNvSpPr>
          <p:nvPr>
            <p:ph type="sldImg"/>
          </p:nvPr>
        </p:nvSpPr>
        <p:spPr bwMode="auto">
          <a:noFill/>
          <a:ln>
            <a:solidFill>
              <a:srgbClr val="000000"/>
            </a:solidFill>
            <a:miter lim="800000"/>
            <a:headEnd/>
            <a:tailEnd/>
          </a:ln>
        </p:spPr>
      </p:sp>
      <p:sp>
        <p:nvSpPr>
          <p:cNvPr id="4413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13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DE4FF31-6E5D-408C-9136-EECD2669C5FF}" type="slidenum">
              <a:rPr lang="zh-CN" altLang="en-US" smtClean="0">
                <a:latin typeface="Arial" charset="0"/>
                <a:ea typeface="宋体" charset="-122"/>
              </a:rPr>
              <a:pPr/>
              <a:t>202</a:t>
            </a:fld>
            <a:endParaRPr lang="en-US" altLang="zh-CN" smtClean="0">
              <a:latin typeface="Arial" charset="0"/>
              <a:ea typeface="宋体" charset="-122"/>
            </a:endParaRPr>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3" name="幻灯片图像占位符 1"/>
          <p:cNvSpPr>
            <a:spLocks noGrp="1" noRot="1" noChangeAspect="1"/>
          </p:cNvSpPr>
          <p:nvPr>
            <p:ph type="sldImg"/>
          </p:nvPr>
        </p:nvSpPr>
        <p:spPr bwMode="auto">
          <a:noFill/>
          <a:ln>
            <a:solidFill>
              <a:srgbClr val="000000"/>
            </a:solidFill>
            <a:miter lim="800000"/>
            <a:headEnd/>
            <a:tailEnd/>
          </a:ln>
        </p:spPr>
      </p:sp>
      <p:sp>
        <p:nvSpPr>
          <p:cNvPr id="4433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33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AD860AF-2E24-46B7-B345-4E4C804C6856}" type="slidenum">
              <a:rPr lang="zh-CN" altLang="en-US" smtClean="0">
                <a:latin typeface="Arial" charset="0"/>
                <a:ea typeface="宋体" charset="-122"/>
              </a:rPr>
              <a:pPr/>
              <a:t>203</a:t>
            </a:fld>
            <a:endParaRPr lang="en-US" altLang="zh-CN" smtClean="0">
              <a:latin typeface="Arial" charset="0"/>
              <a:ea typeface="宋体" charset="-122"/>
            </a:endParaRPr>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幻灯片图像占位符 1"/>
          <p:cNvSpPr>
            <a:spLocks noGrp="1" noRot="1" noChangeAspect="1"/>
          </p:cNvSpPr>
          <p:nvPr>
            <p:ph type="sldImg"/>
          </p:nvPr>
        </p:nvSpPr>
        <p:spPr bwMode="auto">
          <a:noFill/>
          <a:ln>
            <a:solidFill>
              <a:srgbClr val="000000"/>
            </a:solidFill>
            <a:miter lim="800000"/>
            <a:headEnd/>
            <a:tailEnd/>
          </a:ln>
        </p:spPr>
      </p:sp>
      <p:sp>
        <p:nvSpPr>
          <p:cNvPr id="4454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54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920CED-7FEE-4445-AB9A-092C970FB6D7}" type="slidenum">
              <a:rPr lang="zh-CN" altLang="en-US" smtClean="0">
                <a:latin typeface="Arial" charset="0"/>
                <a:ea typeface="宋体" charset="-122"/>
              </a:rPr>
              <a:pPr/>
              <a:t>204</a:t>
            </a:fld>
            <a:endParaRPr lang="en-US" altLang="zh-CN" smtClean="0">
              <a:latin typeface="Arial" charset="0"/>
              <a:ea typeface="宋体" charset="-122"/>
            </a:endParaRPr>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幻灯片图像占位符 1"/>
          <p:cNvSpPr>
            <a:spLocks noGrp="1" noRot="1" noChangeAspect="1"/>
          </p:cNvSpPr>
          <p:nvPr>
            <p:ph type="sldImg"/>
          </p:nvPr>
        </p:nvSpPr>
        <p:spPr bwMode="auto">
          <a:noFill/>
          <a:ln>
            <a:solidFill>
              <a:srgbClr val="000000"/>
            </a:solidFill>
            <a:miter lim="800000"/>
            <a:headEnd/>
            <a:tailEnd/>
          </a:ln>
        </p:spPr>
      </p:sp>
      <p:sp>
        <p:nvSpPr>
          <p:cNvPr id="4474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74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582B11E-BD70-46D6-9E46-DB806001C3AE}" type="slidenum">
              <a:rPr lang="zh-CN" altLang="en-US" smtClean="0">
                <a:latin typeface="Arial" charset="0"/>
                <a:ea typeface="宋体" charset="-122"/>
              </a:rPr>
              <a:pPr/>
              <a:t>205</a:t>
            </a:fld>
            <a:endParaRPr lang="en-US" altLang="zh-CN" smtClean="0">
              <a:latin typeface="Arial" charset="0"/>
              <a:ea typeface="宋体" charset="-122"/>
            </a:endParaRPr>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幻灯片图像占位符 1"/>
          <p:cNvSpPr>
            <a:spLocks noGrp="1" noRot="1" noChangeAspect="1"/>
          </p:cNvSpPr>
          <p:nvPr>
            <p:ph type="sldImg"/>
          </p:nvPr>
        </p:nvSpPr>
        <p:spPr bwMode="auto">
          <a:noFill/>
          <a:ln>
            <a:solidFill>
              <a:srgbClr val="000000"/>
            </a:solidFill>
            <a:miter lim="800000"/>
            <a:headEnd/>
            <a:tailEnd/>
          </a:ln>
        </p:spPr>
      </p:sp>
      <p:sp>
        <p:nvSpPr>
          <p:cNvPr id="4495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9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18E9FA8-3BF2-4DF3-B42A-72AFED8AF413}" type="slidenum">
              <a:rPr lang="zh-CN" altLang="en-US" smtClean="0">
                <a:latin typeface="Arial" charset="0"/>
                <a:ea typeface="宋体" charset="-122"/>
              </a:rPr>
              <a:pPr/>
              <a:t>206</a:t>
            </a:fld>
            <a:endParaRPr lang="en-US" altLang="zh-CN" smtClean="0">
              <a:latin typeface="Arial" charset="0"/>
              <a:ea typeface="宋体" charset="-122"/>
            </a:endParaRPr>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5" name="幻灯片图像占位符 1"/>
          <p:cNvSpPr>
            <a:spLocks noGrp="1" noRot="1" noChangeAspect="1"/>
          </p:cNvSpPr>
          <p:nvPr>
            <p:ph type="sldImg"/>
          </p:nvPr>
        </p:nvSpPr>
        <p:spPr bwMode="auto">
          <a:noFill/>
          <a:ln>
            <a:solidFill>
              <a:srgbClr val="000000"/>
            </a:solidFill>
            <a:miter lim="800000"/>
            <a:headEnd/>
            <a:tailEnd/>
          </a:ln>
        </p:spPr>
      </p:sp>
      <p:sp>
        <p:nvSpPr>
          <p:cNvPr id="4515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15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61D440A-EF80-4CD3-92A0-207E3234C043}" type="slidenum">
              <a:rPr lang="zh-CN" altLang="en-US" smtClean="0">
                <a:latin typeface="Arial" charset="0"/>
                <a:ea typeface="宋体" charset="-122"/>
              </a:rPr>
              <a:pPr/>
              <a:t>207</a:t>
            </a:fld>
            <a:endParaRPr lang="en-US" altLang="zh-CN" smtClean="0">
              <a:latin typeface="Arial" charset="0"/>
              <a:ea typeface="宋体" charset="-122"/>
            </a:endParaRPr>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3" name="幻灯片图像占位符 1"/>
          <p:cNvSpPr>
            <a:spLocks noGrp="1" noRot="1" noChangeAspect="1"/>
          </p:cNvSpPr>
          <p:nvPr>
            <p:ph type="sldImg"/>
          </p:nvPr>
        </p:nvSpPr>
        <p:spPr bwMode="auto">
          <a:noFill/>
          <a:ln>
            <a:solidFill>
              <a:srgbClr val="000000"/>
            </a:solidFill>
            <a:miter lim="800000"/>
            <a:headEnd/>
            <a:tailEnd/>
          </a:ln>
        </p:spPr>
      </p:sp>
      <p:sp>
        <p:nvSpPr>
          <p:cNvPr id="4536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3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934B9B8-E97E-480A-8F08-D8AE4235E931}" type="slidenum">
              <a:rPr lang="zh-CN" altLang="en-US" smtClean="0">
                <a:latin typeface="Arial" charset="0"/>
                <a:ea typeface="宋体" charset="-122"/>
              </a:rPr>
              <a:pPr/>
              <a:t>208</a:t>
            </a:fld>
            <a:endParaRPr lang="en-US" altLang="zh-CN" smtClean="0">
              <a:latin typeface="Arial" charset="0"/>
              <a:ea typeface="宋体" charset="-122"/>
            </a:endParaRPr>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1" name="幻灯片图像占位符 1"/>
          <p:cNvSpPr>
            <a:spLocks noGrp="1" noRot="1" noChangeAspect="1"/>
          </p:cNvSpPr>
          <p:nvPr>
            <p:ph type="sldImg"/>
          </p:nvPr>
        </p:nvSpPr>
        <p:spPr bwMode="auto">
          <a:noFill/>
          <a:ln>
            <a:solidFill>
              <a:srgbClr val="000000"/>
            </a:solidFill>
            <a:miter lim="800000"/>
            <a:headEnd/>
            <a:tailEnd/>
          </a:ln>
        </p:spPr>
      </p:sp>
      <p:sp>
        <p:nvSpPr>
          <p:cNvPr id="4556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56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4FF76BA-8465-4217-9316-84F99FF6AC05}" type="slidenum">
              <a:rPr lang="zh-CN" altLang="en-US" smtClean="0">
                <a:latin typeface="Arial" charset="0"/>
                <a:ea typeface="宋体" charset="-122"/>
              </a:rPr>
              <a:pPr/>
              <a:t>209</a:t>
            </a:fld>
            <a:endParaRPr lang="en-US" altLang="zh-CN" smtClean="0">
              <a:latin typeface="Arial" charset="0"/>
              <a:ea typeface="宋体"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p:cNvSpPr>
          <p:nvPr>
            <p:ph type="sldImg"/>
          </p:nvPr>
        </p:nvSpPr>
        <p:spPr bwMode="auto">
          <a:noFill/>
          <a:ln>
            <a:solidFill>
              <a:srgbClr val="000000"/>
            </a:solidFill>
            <a:miter lim="800000"/>
            <a:headEnd/>
            <a:tailEnd/>
          </a:ln>
        </p:spPr>
      </p:sp>
      <p:sp>
        <p:nvSpPr>
          <p:cNvPr id="686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86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88F3B47-29F2-4E62-93D3-B0FE539C5A14}" type="slidenum">
              <a:rPr lang="zh-CN" altLang="en-US" smtClean="0">
                <a:latin typeface="Arial" charset="0"/>
                <a:ea typeface="宋体" charset="-122"/>
              </a:rPr>
              <a:pPr/>
              <a:t>21</a:t>
            </a:fld>
            <a:endParaRPr lang="en-US" altLang="zh-CN" smtClean="0">
              <a:latin typeface="Arial" charset="0"/>
              <a:ea typeface="宋体" charset="-122"/>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29" name="幻灯片图像占位符 1"/>
          <p:cNvSpPr>
            <a:spLocks noGrp="1" noRot="1" noChangeAspect="1"/>
          </p:cNvSpPr>
          <p:nvPr>
            <p:ph type="sldImg"/>
          </p:nvPr>
        </p:nvSpPr>
        <p:spPr bwMode="auto">
          <a:noFill/>
          <a:ln>
            <a:solidFill>
              <a:srgbClr val="000000"/>
            </a:solidFill>
            <a:miter lim="800000"/>
            <a:headEnd/>
            <a:tailEnd/>
          </a:ln>
        </p:spPr>
      </p:sp>
      <p:sp>
        <p:nvSpPr>
          <p:cNvPr id="4577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7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109CC23-EBBE-48EA-9729-5B919CF6C26D}" type="slidenum">
              <a:rPr lang="zh-CN" altLang="en-US" smtClean="0">
                <a:latin typeface="Arial" charset="0"/>
                <a:ea typeface="宋体" charset="-122"/>
              </a:rPr>
              <a:pPr/>
              <a:t>210</a:t>
            </a:fld>
            <a:endParaRPr lang="en-US" altLang="zh-CN" smtClean="0">
              <a:latin typeface="Arial" charset="0"/>
              <a:ea typeface="宋体" charset="-122"/>
            </a:endParaRPr>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7" name="幻灯片图像占位符 1"/>
          <p:cNvSpPr>
            <a:spLocks noGrp="1" noRot="1" noChangeAspect="1"/>
          </p:cNvSpPr>
          <p:nvPr>
            <p:ph type="sldImg"/>
          </p:nvPr>
        </p:nvSpPr>
        <p:spPr bwMode="auto">
          <a:noFill/>
          <a:ln>
            <a:solidFill>
              <a:srgbClr val="000000"/>
            </a:solidFill>
            <a:miter lim="800000"/>
            <a:headEnd/>
            <a:tailEnd/>
          </a:ln>
        </p:spPr>
      </p:sp>
      <p:sp>
        <p:nvSpPr>
          <p:cNvPr id="4597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97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3A1FAFE-58EA-42DC-A4E4-98E7F5717370}" type="slidenum">
              <a:rPr lang="zh-CN" altLang="en-US" smtClean="0">
                <a:latin typeface="Arial" charset="0"/>
                <a:ea typeface="宋体" charset="-122"/>
              </a:rPr>
              <a:pPr/>
              <a:t>211</a:t>
            </a:fld>
            <a:endParaRPr lang="en-US" altLang="zh-CN" smtClean="0">
              <a:latin typeface="Arial" charset="0"/>
              <a:ea typeface="宋体" charset="-122"/>
            </a:endParaRPr>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5" name="幻灯片图像占位符 1"/>
          <p:cNvSpPr>
            <a:spLocks noGrp="1" noRot="1" noChangeAspect="1"/>
          </p:cNvSpPr>
          <p:nvPr>
            <p:ph type="sldImg"/>
          </p:nvPr>
        </p:nvSpPr>
        <p:spPr bwMode="auto">
          <a:noFill/>
          <a:ln>
            <a:solidFill>
              <a:srgbClr val="000000"/>
            </a:solidFill>
            <a:miter lim="800000"/>
            <a:headEnd/>
            <a:tailEnd/>
          </a:ln>
        </p:spPr>
      </p:sp>
      <p:sp>
        <p:nvSpPr>
          <p:cNvPr id="4618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18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A7FF0A1-186A-4B55-983C-DF26BB1B4EC9}" type="slidenum">
              <a:rPr lang="zh-CN" altLang="en-US" smtClean="0">
                <a:latin typeface="Arial" charset="0"/>
                <a:ea typeface="宋体" charset="-122"/>
              </a:rPr>
              <a:pPr/>
              <a:t>212</a:t>
            </a:fld>
            <a:endParaRPr lang="en-US" altLang="zh-CN" smtClean="0">
              <a:latin typeface="Arial" charset="0"/>
              <a:ea typeface="宋体" charset="-122"/>
            </a:endParaRPr>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3" name="幻灯片图像占位符 1"/>
          <p:cNvSpPr>
            <a:spLocks noGrp="1" noRot="1" noChangeAspect="1"/>
          </p:cNvSpPr>
          <p:nvPr>
            <p:ph type="sldImg"/>
          </p:nvPr>
        </p:nvSpPr>
        <p:spPr bwMode="auto">
          <a:noFill/>
          <a:ln>
            <a:solidFill>
              <a:srgbClr val="000000"/>
            </a:solidFill>
            <a:miter lim="800000"/>
            <a:headEnd/>
            <a:tailEnd/>
          </a:ln>
        </p:spPr>
      </p:sp>
      <p:sp>
        <p:nvSpPr>
          <p:cNvPr id="4638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38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27141C1-A01A-4C8C-BBFD-18D06316EF99}" type="slidenum">
              <a:rPr lang="zh-CN" altLang="en-US" smtClean="0">
                <a:latin typeface="Arial" charset="0"/>
                <a:ea typeface="宋体" charset="-122"/>
              </a:rPr>
              <a:pPr/>
              <a:t>213</a:t>
            </a:fld>
            <a:endParaRPr lang="en-US" altLang="zh-CN" smtClean="0">
              <a:latin typeface="Arial" charset="0"/>
              <a:ea typeface="宋体" charset="-122"/>
            </a:endParaRPr>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1" name="幻灯片图像占位符 1"/>
          <p:cNvSpPr>
            <a:spLocks noGrp="1" noRot="1" noChangeAspect="1"/>
          </p:cNvSpPr>
          <p:nvPr>
            <p:ph type="sldImg"/>
          </p:nvPr>
        </p:nvSpPr>
        <p:spPr bwMode="auto">
          <a:noFill/>
          <a:ln>
            <a:solidFill>
              <a:srgbClr val="000000"/>
            </a:solidFill>
            <a:miter lim="800000"/>
            <a:headEnd/>
            <a:tailEnd/>
          </a:ln>
        </p:spPr>
      </p:sp>
      <p:sp>
        <p:nvSpPr>
          <p:cNvPr id="4659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59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16FD893-F990-401D-8225-131947C0EEAB}" type="slidenum">
              <a:rPr lang="zh-CN" altLang="en-US" smtClean="0">
                <a:latin typeface="Arial" charset="0"/>
                <a:ea typeface="宋体" charset="-122"/>
              </a:rPr>
              <a:pPr/>
              <a:t>214</a:t>
            </a:fld>
            <a:endParaRPr lang="en-US" altLang="zh-CN" smtClean="0">
              <a:latin typeface="Arial" charset="0"/>
              <a:ea typeface="宋体" charset="-122"/>
            </a:endParaRPr>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69" name="幻灯片图像占位符 1"/>
          <p:cNvSpPr>
            <a:spLocks noGrp="1" noRot="1" noChangeAspect="1"/>
          </p:cNvSpPr>
          <p:nvPr>
            <p:ph type="sldImg"/>
          </p:nvPr>
        </p:nvSpPr>
        <p:spPr bwMode="auto">
          <a:noFill/>
          <a:ln>
            <a:solidFill>
              <a:srgbClr val="000000"/>
            </a:solidFill>
            <a:miter lim="800000"/>
            <a:headEnd/>
            <a:tailEnd/>
          </a:ln>
        </p:spPr>
      </p:sp>
      <p:sp>
        <p:nvSpPr>
          <p:cNvPr id="4679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79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B8FE2BE-A602-40F1-A5C6-13BC86D2474C}" type="slidenum">
              <a:rPr lang="zh-CN" altLang="en-US" smtClean="0">
                <a:latin typeface="Arial" charset="0"/>
                <a:ea typeface="宋体" charset="-122"/>
              </a:rPr>
              <a:pPr/>
              <a:t>215</a:t>
            </a:fld>
            <a:endParaRPr lang="en-US" altLang="zh-CN" smtClean="0">
              <a:latin typeface="Arial" charset="0"/>
              <a:ea typeface="宋体" charset="-122"/>
            </a:endParaRPr>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7" name="幻灯片图像占位符 1"/>
          <p:cNvSpPr>
            <a:spLocks noGrp="1" noRot="1" noChangeAspect="1"/>
          </p:cNvSpPr>
          <p:nvPr>
            <p:ph type="sldImg"/>
          </p:nvPr>
        </p:nvSpPr>
        <p:spPr bwMode="auto">
          <a:noFill/>
          <a:ln>
            <a:solidFill>
              <a:srgbClr val="000000"/>
            </a:solidFill>
            <a:miter lim="800000"/>
            <a:headEnd/>
            <a:tailEnd/>
          </a:ln>
        </p:spPr>
      </p:sp>
      <p:sp>
        <p:nvSpPr>
          <p:cNvPr id="4700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00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B6383C1-81F9-41C2-BE37-5D44732CFBF4}" type="slidenum">
              <a:rPr lang="zh-CN" altLang="en-US" smtClean="0">
                <a:latin typeface="Arial" charset="0"/>
                <a:ea typeface="宋体" charset="-122"/>
              </a:rPr>
              <a:pPr/>
              <a:t>216</a:t>
            </a:fld>
            <a:endParaRPr lang="en-US" altLang="zh-CN" smtClean="0">
              <a:latin typeface="Arial" charset="0"/>
              <a:ea typeface="宋体" charset="-122"/>
            </a:endParaRPr>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5" name="幻灯片图像占位符 1"/>
          <p:cNvSpPr>
            <a:spLocks noGrp="1" noRot="1" noChangeAspect="1"/>
          </p:cNvSpPr>
          <p:nvPr>
            <p:ph type="sldImg"/>
          </p:nvPr>
        </p:nvSpPr>
        <p:spPr bwMode="auto">
          <a:noFill/>
          <a:ln>
            <a:solidFill>
              <a:srgbClr val="000000"/>
            </a:solidFill>
            <a:miter lim="800000"/>
            <a:headEnd/>
            <a:tailEnd/>
          </a:ln>
        </p:spPr>
      </p:sp>
      <p:sp>
        <p:nvSpPr>
          <p:cNvPr id="4720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20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91CBF29-2618-4E44-93E8-6B5585EFF5D9}" type="slidenum">
              <a:rPr lang="zh-CN" altLang="en-US" smtClean="0">
                <a:latin typeface="Arial" charset="0"/>
                <a:ea typeface="宋体" charset="-122"/>
              </a:rPr>
              <a:pPr/>
              <a:t>217</a:t>
            </a:fld>
            <a:endParaRPr lang="en-US" altLang="zh-CN" smtClean="0">
              <a:latin typeface="Arial" charset="0"/>
              <a:ea typeface="宋体" charset="-122"/>
            </a:endParaRPr>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3" name="幻灯片图像占位符 1"/>
          <p:cNvSpPr>
            <a:spLocks noGrp="1" noRot="1" noChangeAspect="1"/>
          </p:cNvSpPr>
          <p:nvPr>
            <p:ph type="sldImg"/>
          </p:nvPr>
        </p:nvSpPr>
        <p:spPr bwMode="auto">
          <a:noFill/>
          <a:ln>
            <a:solidFill>
              <a:srgbClr val="000000"/>
            </a:solidFill>
            <a:miter lim="800000"/>
            <a:headEnd/>
            <a:tailEnd/>
          </a:ln>
        </p:spPr>
      </p:sp>
      <p:sp>
        <p:nvSpPr>
          <p:cNvPr id="4741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41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EDE8D5-3168-4A79-983E-73B6EEEC4A60}" type="slidenum">
              <a:rPr lang="zh-CN" altLang="en-US" smtClean="0">
                <a:latin typeface="Arial" charset="0"/>
                <a:ea typeface="宋体" charset="-122"/>
              </a:rPr>
              <a:pPr/>
              <a:t>218</a:t>
            </a:fld>
            <a:endParaRPr lang="en-US" altLang="zh-CN" smtClean="0">
              <a:latin typeface="Arial" charset="0"/>
              <a:ea typeface="宋体" charset="-122"/>
            </a:endParaRPr>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1" name="幻灯片图像占位符 1"/>
          <p:cNvSpPr>
            <a:spLocks noGrp="1" noRot="1" noChangeAspect="1"/>
          </p:cNvSpPr>
          <p:nvPr>
            <p:ph type="sldImg"/>
          </p:nvPr>
        </p:nvSpPr>
        <p:spPr bwMode="auto">
          <a:noFill/>
          <a:ln>
            <a:solidFill>
              <a:srgbClr val="000000"/>
            </a:solidFill>
            <a:miter lim="800000"/>
            <a:headEnd/>
            <a:tailEnd/>
          </a:ln>
        </p:spPr>
      </p:sp>
      <p:sp>
        <p:nvSpPr>
          <p:cNvPr id="4761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61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CB87D38-C6C0-474B-BED0-FE5B094BD53F}" type="slidenum">
              <a:rPr lang="zh-CN" altLang="en-US" smtClean="0">
                <a:latin typeface="Arial" charset="0"/>
                <a:ea typeface="宋体" charset="-122"/>
              </a:rPr>
              <a:pPr/>
              <a:t>219</a:t>
            </a:fld>
            <a:endParaRPr lang="en-US" altLang="zh-CN" smtClean="0">
              <a:latin typeface="Arial" charset="0"/>
              <a:ea typeface="宋体"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p:cNvSpPr>
          <p:nvPr>
            <p:ph type="sldImg"/>
          </p:nvPr>
        </p:nvSpPr>
        <p:spPr bwMode="auto">
          <a:noFill/>
          <a:ln>
            <a:solidFill>
              <a:srgbClr val="000000"/>
            </a:solidFill>
            <a:miter lim="800000"/>
            <a:headEnd/>
            <a:tailEnd/>
          </a:ln>
        </p:spPr>
      </p:sp>
      <p:sp>
        <p:nvSpPr>
          <p:cNvPr id="706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06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AAC3CDF-B720-443D-928D-EAB59EF80B5A}" type="slidenum">
              <a:rPr lang="zh-CN" altLang="en-US" smtClean="0">
                <a:latin typeface="Arial" charset="0"/>
                <a:ea typeface="宋体" charset="-122"/>
              </a:rPr>
              <a:pPr/>
              <a:t>22</a:t>
            </a:fld>
            <a:endParaRPr lang="en-US" altLang="zh-CN" smtClean="0">
              <a:latin typeface="Arial" charset="0"/>
              <a:ea typeface="宋体" charset="-122"/>
            </a:endParaRPr>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09" name="幻灯片图像占位符 1"/>
          <p:cNvSpPr>
            <a:spLocks noGrp="1" noRot="1" noChangeAspect="1"/>
          </p:cNvSpPr>
          <p:nvPr>
            <p:ph type="sldImg"/>
          </p:nvPr>
        </p:nvSpPr>
        <p:spPr bwMode="auto">
          <a:noFill/>
          <a:ln>
            <a:solidFill>
              <a:srgbClr val="000000"/>
            </a:solidFill>
            <a:miter lim="800000"/>
            <a:headEnd/>
            <a:tailEnd/>
          </a:ln>
        </p:spPr>
      </p:sp>
      <p:sp>
        <p:nvSpPr>
          <p:cNvPr id="4782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82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93343AC-DDB5-4A2F-898A-368F946F3EE3}" type="slidenum">
              <a:rPr lang="zh-CN" altLang="en-US" smtClean="0">
                <a:latin typeface="Arial" charset="0"/>
                <a:ea typeface="宋体" charset="-122"/>
              </a:rPr>
              <a:pPr/>
              <a:t>220</a:t>
            </a:fld>
            <a:endParaRPr lang="en-US" altLang="zh-CN" smtClean="0">
              <a:latin typeface="Arial" charset="0"/>
              <a:ea typeface="宋体" charset="-122"/>
            </a:endParaRPr>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7" name="幻灯片图像占位符 1"/>
          <p:cNvSpPr>
            <a:spLocks noGrp="1" noRot="1" noChangeAspect="1"/>
          </p:cNvSpPr>
          <p:nvPr>
            <p:ph type="sldImg"/>
          </p:nvPr>
        </p:nvSpPr>
        <p:spPr bwMode="auto">
          <a:noFill/>
          <a:ln>
            <a:solidFill>
              <a:srgbClr val="000000"/>
            </a:solidFill>
            <a:miter lim="800000"/>
            <a:headEnd/>
            <a:tailEnd/>
          </a:ln>
        </p:spPr>
      </p:sp>
      <p:sp>
        <p:nvSpPr>
          <p:cNvPr id="4802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02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14F5E41-828F-4177-8959-89AD67847289}" type="slidenum">
              <a:rPr lang="zh-CN" altLang="en-US" smtClean="0">
                <a:latin typeface="Arial" charset="0"/>
                <a:ea typeface="宋体" charset="-122"/>
              </a:rPr>
              <a:pPr/>
              <a:t>221</a:t>
            </a:fld>
            <a:endParaRPr lang="en-US" altLang="zh-CN" smtClean="0">
              <a:latin typeface="Arial" charset="0"/>
              <a:ea typeface="宋体" charset="-122"/>
            </a:endParaRPr>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5" name="幻灯片图像占位符 1"/>
          <p:cNvSpPr>
            <a:spLocks noGrp="1" noRot="1" noChangeAspect="1"/>
          </p:cNvSpPr>
          <p:nvPr>
            <p:ph type="sldImg"/>
          </p:nvPr>
        </p:nvSpPr>
        <p:spPr bwMode="auto">
          <a:noFill/>
          <a:ln>
            <a:solidFill>
              <a:srgbClr val="000000"/>
            </a:solidFill>
            <a:miter lim="800000"/>
            <a:headEnd/>
            <a:tailEnd/>
          </a:ln>
        </p:spPr>
      </p:sp>
      <p:sp>
        <p:nvSpPr>
          <p:cNvPr id="4823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23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18428E2-A356-43D7-AEC5-2267EE517174}" type="slidenum">
              <a:rPr lang="zh-CN" altLang="en-US" smtClean="0">
                <a:latin typeface="Arial" charset="0"/>
                <a:ea typeface="宋体" charset="-122"/>
              </a:rPr>
              <a:pPr/>
              <a:t>222</a:t>
            </a:fld>
            <a:endParaRPr lang="en-US" altLang="zh-CN" smtClean="0">
              <a:latin typeface="Arial" charset="0"/>
              <a:ea typeface="宋体" charset="-122"/>
            </a:endParaRPr>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3" name="幻灯片图像占位符 1"/>
          <p:cNvSpPr>
            <a:spLocks noGrp="1" noRot="1" noChangeAspect="1"/>
          </p:cNvSpPr>
          <p:nvPr>
            <p:ph type="sldImg"/>
          </p:nvPr>
        </p:nvSpPr>
        <p:spPr bwMode="auto">
          <a:noFill/>
          <a:ln>
            <a:solidFill>
              <a:srgbClr val="000000"/>
            </a:solidFill>
            <a:miter lim="800000"/>
            <a:headEnd/>
            <a:tailEnd/>
          </a:ln>
        </p:spPr>
      </p:sp>
      <p:sp>
        <p:nvSpPr>
          <p:cNvPr id="4843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43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7FEED3F-87DB-4B29-A44A-3C915A82FB27}" type="slidenum">
              <a:rPr lang="zh-CN" altLang="en-US" smtClean="0">
                <a:latin typeface="Arial" charset="0"/>
                <a:ea typeface="宋体" charset="-122"/>
              </a:rPr>
              <a:pPr/>
              <a:t>223</a:t>
            </a:fld>
            <a:endParaRPr lang="en-US" altLang="zh-CN" smtClean="0">
              <a:latin typeface="Arial" charset="0"/>
              <a:ea typeface="宋体" charset="-122"/>
            </a:endParaRPr>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幻灯片图像占位符 1"/>
          <p:cNvSpPr>
            <a:spLocks noGrp="1" noRot="1" noChangeAspect="1"/>
          </p:cNvSpPr>
          <p:nvPr>
            <p:ph type="sldImg"/>
          </p:nvPr>
        </p:nvSpPr>
        <p:spPr bwMode="auto">
          <a:noFill/>
          <a:ln>
            <a:solidFill>
              <a:srgbClr val="000000"/>
            </a:solidFill>
            <a:miter lim="800000"/>
            <a:headEnd/>
            <a:tailEnd/>
          </a:ln>
        </p:spPr>
      </p:sp>
      <p:sp>
        <p:nvSpPr>
          <p:cNvPr id="4864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64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1DA85F9-92EC-48A6-99DB-AFBE1DC8441C}" type="slidenum">
              <a:rPr lang="zh-CN" altLang="en-US" smtClean="0">
                <a:latin typeface="Arial" charset="0"/>
                <a:ea typeface="宋体" charset="-122"/>
              </a:rPr>
              <a:pPr/>
              <a:t>224</a:t>
            </a:fld>
            <a:endParaRPr lang="en-US" altLang="zh-CN" smtClean="0">
              <a:latin typeface="Arial" charset="0"/>
              <a:ea typeface="宋体" charset="-122"/>
            </a:endParaRPr>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49" name="幻灯片图像占位符 1"/>
          <p:cNvSpPr>
            <a:spLocks noGrp="1" noRot="1" noChangeAspect="1"/>
          </p:cNvSpPr>
          <p:nvPr>
            <p:ph type="sldImg"/>
          </p:nvPr>
        </p:nvSpPr>
        <p:spPr bwMode="auto">
          <a:noFill/>
          <a:ln>
            <a:solidFill>
              <a:srgbClr val="000000"/>
            </a:solidFill>
            <a:miter lim="800000"/>
            <a:headEnd/>
            <a:tailEnd/>
          </a:ln>
        </p:spPr>
      </p:sp>
      <p:sp>
        <p:nvSpPr>
          <p:cNvPr id="4884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84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996BC19-EFFA-449B-AFBE-0961A875AF64}" type="slidenum">
              <a:rPr lang="zh-CN" altLang="en-US" smtClean="0">
                <a:latin typeface="Arial" charset="0"/>
                <a:ea typeface="宋体" charset="-122"/>
              </a:rPr>
              <a:pPr/>
              <a:t>225</a:t>
            </a:fld>
            <a:endParaRPr lang="en-US" altLang="zh-CN" smtClean="0">
              <a:latin typeface="Arial" charset="0"/>
              <a:ea typeface="宋体" charset="-122"/>
            </a:endParaRPr>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7" name="幻灯片图像占位符 1"/>
          <p:cNvSpPr>
            <a:spLocks noGrp="1" noRot="1" noChangeAspect="1"/>
          </p:cNvSpPr>
          <p:nvPr>
            <p:ph type="sldImg"/>
          </p:nvPr>
        </p:nvSpPr>
        <p:spPr bwMode="auto">
          <a:noFill/>
          <a:ln>
            <a:solidFill>
              <a:srgbClr val="000000"/>
            </a:solidFill>
            <a:miter lim="800000"/>
            <a:headEnd/>
            <a:tailEnd/>
          </a:ln>
        </p:spPr>
      </p:sp>
      <p:sp>
        <p:nvSpPr>
          <p:cNvPr id="4904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04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EE2921B-EFFD-47EB-90CA-551CB63DD910}" type="slidenum">
              <a:rPr lang="zh-CN" altLang="en-US" smtClean="0">
                <a:latin typeface="Arial" charset="0"/>
                <a:ea typeface="宋体" charset="-122"/>
              </a:rPr>
              <a:pPr/>
              <a:t>226</a:t>
            </a:fld>
            <a:endParaRPr lang="en-US" altLang="zh-CN" smtClean="0">
              <a:latin typeface="Arial" charset="0"/>
              <a:ea typeface="宋体" charset="-122"/>
            </a:endParaRPr>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5" name="幻灯片图像占位符 1"/>
          <p:cNvSpPr>
            <a:spLocks noGrp="1" noRot="1" noChangeAspect="1"/>
          </p:cNvSpPr>
          <p:nvPr>
            <p:ph type="sldImg"/>
          </p:nvPr>
        </p:nvSpPr>
        <p:spPr bwMode="auto">
          <a:noFill/>
          <a:ln>
            <a:solidFill>
              <a:srgbClr val="000000"/>
            </a:solidFill>
            <a:miter lim="800000"/>
            <a:headEnd/>
            <a:tailEnd/>
          </a:ln>
        </p:spPr>
      </p:sp>
      <p:sp>
        <p:nvSpPr>
          <p:cNvPr id="4925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25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E070EAD-E79F-4720-B554-A24747276641}" type="slidenum">
              <a:rPr lang="zh-CN" altLang="en-US" smtClean="0">
                <a:latin typeface="Arial" charset="0"/>
                <a:ea typeface="宋体" charset="-122"/>
              </a:rPr>
              <a:pPr/>
              <a:t>227</a:t>
            </a:fld>
            <a:endParaRPr lang="en-US" altLang="zh-CN" smtClean="0">
              <a:latin typeface="Arial" charset="0"/>
              <a:ea typeface="宋体" charset="-122"/>
            </a:endParaRPr>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3" name="幻灯片图像占位符 1"/>
          <p:cNvSpPr>
            <a:spLocks noGrp="1" noRot="1" noChangeAspect="1"/>
          </p:cNvSpPr>
          <p:nvPr>
            <p:ph type="sldImg"/>
          </p:nvPr>
        </p:nvSpPr>
        <p:spPr bwMode="auto">
          <a:noFill/>
          <a:ln>
            <a:solidFill>
              <a:srgbClr val="000000"/>
            </a:solidFill>
            <a:miter lim="800000"/>
            <a:headEnd/>
            <a:tailEnd/>
          </a:ln>
        </p:spPr>
      </p:sp>
      <p:sp>
        <p:nvSpPr>
          <p:cNvPr id="4945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45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044FB2D-AB74-4F1A-835F-36DC1222BE90}" type="slidenum">
              <a:rPr lang="zh-CN" altLang="en-US" smtClean="0">
                <a:latin typeface="Arial" charset="0"/>
                <a:ea typeface="宋体" charset="-122"/>
              </a:rPr>
              <a:pPr/>
              <a:t>228</a:t>
            </a:fld>
            <a:endParaRPr lang="en-US" altLang="zh-CN" smtClean="0">
              <a:latin typeface="Arial" charset="0"/>
              <a:ea typeface="宋体" charset="-122"/>
            </a:endParaRPr>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1" name="幻灯片图像占位符 1"/>
          <p:cNvSpPr>
            <a:spLocks noGrp="1" noRot="1" noChangeAspect="1"/>
          </p:cNvSpPr>
          <p:nvPr>
            <p:ph type="sldImg"/>
          </p:nvPr>
        </p:nvSpPr>
        <p:spPr bwMode="auto">
          <a:noFill/>
          <a:ln>
            <a:solidFill>
              <a:srgbClr val="000000"/>
            </a:solidFill>
            <a:miter lim="800000"/>
            <a:headEnd/>
            <a:tailEnd/>
          </a:ln>
        </p:spPr>
      </p:sp>
      <p:sp>
        <p:nvSpPr>
          <p:cNvPr id="4966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66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0F63427-348E-4D29-80AC-E01D75D08832}" type="slidenum">
              <a:rPr lang="zh-CN" altLang="en-US" smtClean="0">
                <a:latin typeface="Arial" charset="0"/>
                <a:ea typeface="宋体" charset="-122"/>
              </a:rPr>
              <a:pPr/>
              <a:t>229</a:t>
            </a:fld>
            <a:endParaRPr lang="en-US" altLang="zh-CN" smtClean="0">
              <a:latin typeface="Arial" charset="0"/>
              <a:ea typeface="宋体"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p:cNvSpPr>
          <p:nvPr>
            <p:ph type="sldImg"/>
          </p:nvPr>
        </p:nvSpPr>
        <p:spPr bwMode="auto">
          <a:noFill/>
          <a:ln>
            <a:solidFill>
              <a:srgbClr val="000000"/>
            </a:solidFill>
            <a:miter lim="800000"/>
            <a:headEnd/>
            <a:tailEnd/>
          </a:ln>
        </p:spPr>
      </p:sp>
      <p:sp>
        <p:nvSpPr>
          <p:cNvPr id="727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27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4D48382-AFE8-4D9E-8245-2A28EEB92727}" type="slidenum">
              <a:rPr lang="zh-CN" altLang="en-US" smtClean="0">
                <a:latin typeface="Arial" charset="0"/>
                <a:ea typeface="宋体" charset="-122"/>
              </a:rPr>
              <a:pPr/>
              <a:t>23</a:t>
            </a:fld>
            <a:endParaRPr lang="en-US" altLang="zh-CN" smtClean="0">
              <a:latin typeface="Arial" charset="0"/>
              <a:ea typeface="宋体" charset="-122"/>
            </a:endParaRPr>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89" name="幻灯片图像占位符 1"/>
          <p:cNvSpPr>
            <a:spLocks noGrp="1" noRot="1" noChangeAspect="1"/>
          </p:cNvSpPr>
          <p:nvPr>
            <p:ph type="sldImg"/>
          </p:nvPr>
        </p:nvSpPr>
        <p:spPr bwMode="auto">
          <a:noFill/>
          <a:ln>
            <a:solidFill>
              <a:srgbClr val="000000"/>
            </a:solidFill>
            <a:miter lim="800000"/>
            <a:headEnd/>
            <a:tailEnd/>
          </a:ln>
        </p:spPr>
      </p:sp>
      <p:sp>
        <p:nvSpPr>
          <p:cNvPr id="49869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986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B0F5278-9FF4-4358-AEBF-79DB2E09776C}" type="slidenum">
              <a:rPr lang="zh-CN" altLang="en-US" smtClean="0">
                <a:latin typeface="Arial" charset="0"/>
                <a:ea typeface="宋体" charset="-122"/>
              </a:rPr>
              <a:pPr/>
              <a:t>230</a:t>
            </a:fld>
            <a:endParaRPr lang="en-US" altLang="zh-CN" smtClean="0">
              <a:latin typeface="Arial" charset="0"/>
              <a:ea typeface="宋体"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p:cNvSpPr>
          <p:nvPr>
            <p:ph type="sldImg"/>
          </p:nvPr>
        </p:nvSpPr>
        <p:spPr bwMode="auto">
          <a:noFill/>
          <a:ln>
            <a:solidFill>
              <a:srgbClr val="000000"/>
            </a:solidFill>
            <a:miter lim="800000"/>
            <a:headEnd/>
            <a:tailEnd/>
          </a:ln>
        </p:spPr>
      </p:sp>
      <p:sp>
        <p:nvSpPr>
          <p:cNvPr id="747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47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7F3574-BD0A-47DE-8E40-09A3729A076A}" type="slidenum">
              <a:rPr lang="zh-CN" altLang="en-US" smtClean="0">
                <a:latin typeface="Arial" charset="0"/>
                <a:ea typeface="宋体" charset="-122"/>
              </a:rPr>
              <a:pPr/>
              <a:t>24</a:t>
            </a:fld>
            <a:endParaRPr lang="en-US" altLang="zh-CN" smtClean="0">
              <a:latin typeface="Arial" charset="0"/>
              <a:ea typeface="宋体"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p:cNvSpPr>
          <p:nvPr>
            <p:ph type="sldImg"/>
          </p:nvPr>
        </p:nvSpPr>
        <p:spPr bwMode="auto">
          <a:noFill/>
          <a:ln>
            <a:solidFill>
              <a:srgbClr val="000000"/>
            </a:solidFill>
            <a:miter lim="800000"/>
            <a:headEnd/>
            <a:tailEnd/>
          </a:ln>
        </p:spPr>
      </p:sp>
      <p:sp>
        <p:nvSpPr>
          <p:cNvPr id="768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68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75E2ADD-0086-4D41-A210-CBCC0C52D987}" type="slidenum">
              <a:rPr lang="zh-CN" altLang="en-US" smtClean="0">
                <a:latin typeface="Arial" charset="0"/>
                <a:ea typeface="宋体" charset="-122"/>
              </a:rPr>
              <a:pPr/>
              <a:t>25</a:t>
            </a:fld>
            <a:endParaRPr lang="en-US" altLang="zh-CN" smtClean="0">
              <a:latin typeface="Arial" charset="0"/>
              <a:ea typeface="宋体"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幻灯片图像占位符 1"/>
          <p:cNvSpPr>
            <a:spLocks noGrp="1" noRot="1" noChangeAspect="1"/>
          </p:cNvSpPr>
          <p:nvPr>
            <p:ph type="sldImg"/>
          </p:nvPr>
        </p:nvSpPr>
        <p:spPr bwMode="auto">
          <a:noFill/>
          <a:ln>
            <a:solidFill>
              <a:srgbClr val="000000"/>
            </a:solidFill>
            <a:miter lim="800000"/>
            <a:headEnd/>
            <a:tailEnd/>
          </a:ln>
        </p:spPr>
      </p:sp>
      <p:sp>
        <p:nvSpPr>
          <p:cNvPr id="788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88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BC16445-EA50-45DB-BFED-A5407A70DCF3}" type="slidenum">
              <a:rPr lang="zh-CN" altLang="en-US" smtClean="0">
                <a:latin typeface="Arial" charset="0"/>
                <a:ea typeface="宋体" charset="-122"/>
              </a:rPr>
              <a:pPr/>
              <a:t>26</a:t>
            </a:fld>
            <a:endParaRPr lang="en-US" altLang="zh-CN" smtClean="0">
              <a:latin typeface="Arial" charset="0"/>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幻灯片图像占位符 1"/>
          <p:cNvSpPr>
            <a:spLocks noGrp="1" noRot="1" noChangeAspect="1"/>
          </p:cNvSpPr>
          <p:nvPr>
            <p:ph type="sldImg"/>
          </p:nvPr>
        </p:nvSpPr>
        <p:spPr bwMode="auto">
          <a:noFill/>
          <a:ln>
            <a:solidFill>
              <a:srgbClr val="000000"/>
            </a:solidFill>
            <a:miter lim="800000"/>
            <a:headEnd/>
            <a:tailEnd/>
          </a:ln>
        </p:spPr>
      </p:sp>
      <p:sp>
        <p:nvSpPr>
          <p:cNvPr id="808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08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BAE6BD0-E384-4D4B-99B5-53AE958E1CC4}" type="slidenum">
              <a:rPr lang="zh-CN" altLang="en-US" smtClean="0">
                <a:latin typeface="Arial" charset="0"/>
                <a:ea typeface="宋体" charset="-122"/>
              </a:rPr>
              <a:pPr/>
              <a:t>27</a:t>
            </a:fld>
            <a:endParaRPr lang="en-US" altLang="zh-CN" smtClean="0">
              <a:latin typeface="Arial" charset="0"/>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p:cNvSpPr>
          <p:nvPr>
            <p:ph type="sldImg"/>
          </p:nvPr>
        </p:nvSpPr>
        <p:spPr bwMode="auto">
          <a:noFill/>
          <a:ln>
            <a:solidFill>
              <a:srgbClr val="000000"/>
            </a:solidFill>
            <a:miter lim="800000"/>
            <a:headEnd/>
            <a:tailEnd/>
          </a:ln>
        </p:spPr>
      </p:sp>
      <p:sp>
        <p:nvSpPr>
          <p:cNvPr id="829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29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F0ED759-CF44-413F-98DF-321FB00027E4}" type="slidenum">
              <a:rPr lang="zh-CN" altLang="en-US" smtClean="0">
                <a:latin typeface="Arial" charset="0"/>
                <a:ea typeface="宋体" charset="-122"/>
              </a:rPr>
              <a:pPr/>
              <a:t>28</a:t>
            </a:fld>
            <a:endParaRPr lang="en-US" altLang="zh-CN" smtClean="0">
              <a:latin typeface="Arial" charset="0"/>
              <a:ea typeface="宋体"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幻灯片图像占位符 1"/>
          <p:cNvSpPr>
            <a:spLocks noGrp="1" noRot="1" noChangeAspect="1"/>
          </p:cNvSpPr>
          <p:nvPr>
            <p:ph type="sldImg"/>
          </p:nvPr>
        </p:nvSpPr>
        <p:spPr bwMode="auto">
          <a:noFill/>
          <a:ln>
            <a:solidFill>
              <a:srgbClr val="000000"/>
            </a:solidFill>
            <a:miter lim="800000"/>
            <a:headEnd/>
            <a:tailEnd/>
          </a:ln>
        </p:spPr>
      </p:sp>
      <p:sp>
        <p:nvSpPr>
          <p:cNvPr id="849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49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AAB959-370A-4544-A87D-0D3A2D84AFB5}" type="slidenum">
              <a:rPr lang="zh-CN" altLang="en-US" smtClean="0">
                <a:latin typeface="Arial" charset="0"/>
                <a:ea typeface="宋体" charset="-122"/>
              </a:rPr>
              <a:pPr/>
              <a:t>29</a:t>
            </a:fld>
            <a:endParaRPr lang="en-US" altLang="zh-CN" smtClean="0">
              <a:latin typeface="Arial" charset="0"/>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bwMode="auto">
          <a:noFill/>
          <a:ln>
            <a:solidFill>
              <a:srgbClr val="000000"/>
            </a:solidFill>
            <a:miter lim="800000"/>
            <a:headEnd/>
            <a:tailEnd/>
          </a:ln>
        </p:spPr>
      </p:sp>
      <p:sp>
        <p:nvSpPr>
          <p:cNvPr id="317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7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0B1E3A-6824-4C37-A5E5-8AFA812D3DC4}" type="slidenum">
              <a:rPr lang="zh-CN" altLang="en-US" smtClean="0">
                <a:latin typeface="Arial" charset="0"/>
                <a:ea typeface="宋体" charset="-122"/>
              </a:rPr>
              <a:pPr/>
              <a:t>3</a:t>
            </a:fld>
            <a:endParaRPr lang="en-US" altLang="zh-CN" smtClean="0">
              <a:latin typeface="Arial" charset="0"/>
              <a:ea typeface="宋体"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幻灯片图像占位符 1"/>
          <p:cNvSpPr>
            <a:spLocks noGrp="1" noRot="1" noChangeAspect="1"/>
          </p:cNvSpPr>
          <p:nvPr>
            <p:ph type="sldImg"/>
          </p:nvPr>
        </p:nvSpPr>
        <p:spPr bwMode="auto">
          <a:noFill/>
          <a:ln>
            <a:solidFill>
              <a:srgbClr val="000000"/>
            </a:solidFill>
            <a:miter lim="800000"/>
            <a:headEnd/>
            <a:tailEnd/>
          </a:ln>
        </p:spPr>
      </p:sp>
      <p:sp>
        <p:nvSpPr>
          <p:cNvPr id="870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70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463D76B-ED60-4BC9-93E7-5887125A3C63}" type="slidenum">
              <a:rPr lang="zh-CN" altLang="en-US" smtClean="0">
                <a:latin typeface="Arial" charset="0"/>
                <a:ea typeface="宋体" charset="-122"/>
              </a:rPr>
              <a:pPr/>
              <a:t>30</a:t>
            </a:fld>
            <a:endParaRPr lang="en-US" altLang="zh-CN" smtClean="0">
              <a:latin typeface="Arial" charset="0"/>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幻灯片图像占位符 1"/>
          <p:cNvSpPr>
            <a:spLocks noGrp="1" noRot="1" noChangeAspect="1"/>
          </p:cNvSpPr>
          <p:nvPr>
            <p:ph type="sldImg"/>
          </p:nvPr>
        </p:nvSpPr>
        <p:spPr bwMode="auto">
          <a:noFill/>
          <a:ln>
            <a:solidFill>
              <a:srgbClr val="000000"/>
            </a:solidFill>
            <a:miter lim="800000"/>
            <a:headEnd/>
            <a:tailEnd/>
          </a:ln>
        </p:spPr>
      </p:sp>
      <p:sp>
        <p:nvSpPr>
          <p:cNvPr id="890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90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D2F49C-5138-487C-AC8B-00FF850944A2}" type="slidenum">
              <a:rPr lang="zh-CN" altLang="en-US" smtClean="0">
                <a:latin typeface="Arial" charset="0"/>
                <a:ea typeface="宋体" charset="-122"/>
              </a:rPr>
              <a:pPr/>
              <a:t>31</a:t>
            </a:fld>
            <a:endParaRPr lang="en-US" altLang="zh-CN" smtClean="0">
              <a:latin typeface="Arial" charset="0"/>
              <a:ea typeface="宋体"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p:cNvSpPr>
          <p:nvPr>
            <p:ph type="sldImg"/>
          </p:nvPr>
        </p:nvSpPr>
        <p:spPr bwMode="auto">
          <a:noFill/>
          <a:ln>
            <a:solidFill>
              <a:srgbClr val="000000"/>
            </a:solidFill>
            <a:miter lim="800000"/>
            <a:headEnd/>
            <a:tailEnd/>
          </a:ln>
        </p:spPr>
      </p:sp>
      <p:sp>
        <p:nvSpPr>
          <p:cNvPr id="911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11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0921899-2EF3-441E-A951-7E9BF6661102}" type="slidenum">
              <a:rPr lang="zh-CN" altLang="en-US" smtClean="0">
                <a:latin typeface="Arial" charset="0"/>
                <a:ea typeface="宋体" charset="-122"/>
              </a:rPr>
              <a:pPr/>
              <a:t>32</a:t>
            </a:fld>
            <a:endParaRPr lang="en-US" altLang="zh-CN" smtClean="0">
              <a:latin typeface="Arial" charset="0"/>
              <a:ea typeface="宋体"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幻灯片图像占位符 1"/>
          <p:cNvSpPr>
            <a:spLocks noGrp="1" noRot="1" noChangeAspect="1"/>
          </p:cNvSpPr>
          <p:nvPr>
            <p:ph type="sldImg"/>
          </p:nvPr>
        </p:nvSpPr>
        <p:spPr bwMode="auto">
          <a:noFill/>
          <a:ln>
            <a:solidFill>
              <a:srgbClr val="000000"/>
            </a:solidFill>
            <a:miter lim="800000"/>
            <a:headEnd/>
            <a:tailEnd/>
          </a:ln>
        </p:spPr>
      </p:sp>
      <p:sp>
        <p:nvSpPr>
          <p:cNvPr id="931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31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453AE6F-1868-4988-8EE1-7A0182021138}" type="slidenum">
              <a:rPr lang="zh-CN" altLang="en-US" smtClean="0">
                <a:latin typeface="Arial" charset="0"/>
                <a:ea typeface="宋体" charset="-122"/>
              </a:rPr>
              <a:pPr/>
              <a:t>33</a:t>
            </a:fld>
            <a:endParaRPr lang="en-US" altLang="zh-CN" smtClean="0">
              <a:latin typeface="Arial" charset="0"/>
              <a:ea typeface="宋体"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幻灯片图像占位符 1"/>
          <p:cNvSpPr>
            <a:spLocks noGrp="1" noRot="1" noChangeAspect="1"/>
          </p:cNvSpPr>
          <p:nvPr>
            <p:ph type="sldImg"/>
          </p:nvPr>
        </p:nvSpPr>
        <p:spPr bwMode="auto">
          <a:noFill/>
          <a:ln>
            <a:solidFill>
              <a:srgbClr val="000000"/>
            </a:solidFill>
            <a:miter lim="800000"/>
            <a:headEnd/>
            <a:tailEnd/>
          </a:ln>
        </p:spPr>
      </p:sp>
      <p:sp>
        <p:nvSpPr>
          <p:cNvPr id="952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52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DBD81B7-D3AA-4193-BD8E-03BCD7202327}" type="slidenum">
              <a:rPr lang="zh-CN" altLang="en-US" smtClean="0">
                <a:latin typeface="Arial" charset="0"/>
                <a:ea typeface="宋体" charset="-122"/>
              </a:rPr>
              <a:pPr/>
              <a:t>34</a:t>
            </a:fld>
            <a:endParaRPr lang="en-US" altLang="zh-CN" smtClean="0">
              <a:latin typeface="Arial" charset="0"/>
              <a:ea typeface="宋体"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幻灯片图像占位符 1"/>
          <p:cNvSpPr>
            <a:spLocks noGrp="1" noRot="1" noChangeAspect="1"/>
          </p:cNvSpPr>
          <p:nvPr>
            <p:ph type="sldImg"/>
          </p:nvPr>
        </p:nvSpPr>
        <p:spPr bwMode="auto">
          <a:noFill/>
          <a:ln>
            <a:solidFill>
              <a:srgbClr val="000000"/>
            </a:solidFill>
            <a:miter lim="800000"/>
            <a:headEnd/>
            <a:tailEnd/>
          </a:ln>
        </p:spPr>
      </p:sp>
      <p:sp>
        <p:nvSpPr>
          <p:cNvPr id="972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72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53C78A9-3756-4E51-B663-F03E9E5D04A6}" type="slidenum">
              <a:rPr lang="zh-CN" altLang="en-US" smtClean="0">
                <a:latin typeface="Arial" charset="0"/>
                <a:ea typeface="宋体" charset="-122"/>
              </a:rPr>
              <a:pPr/>
              <a:t>35</a:t>
            </a:fld>
            <a:endParaRPr lang="en-US" altLang="zh-CN" smtClean="0">
              <a:latin typeface="Arial" charset="0"/>
              <a:ea typeface="宋体"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p:cNvSpPr>
            <a:spLocks noGrp="1" noRot="1" noChangeAspect="1"/>
          </p:cNvSpPr>
          <p:nvPr>
            <p:ph type="sldImg"/>
          </p:nvPr>
        </p:nvSpPr>
        <p:spPr bwMode="auto">
          <a:noFill/>
          <a:ln>
            <a:solidFill>
              <a:srgbClr val="000000"/>
            </a:solidFill>
            <a:miter lim="800000"/>
            <a:headEnd/>
            <a:tailEnd/>
          </a:ln>
        </p:spPr>
      </p:sp>
      <p:sp>
        <p:nvSpPr>
          <p:cNvPr id="993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93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764B7FD-196B-4FDA-AC81-F1798F017DE5}" type="slidenum">
              <a:rPr lang="zh-CN" altLang="en-US" smtClean="0">
                <a:latin typeface="Arial" charset="0"/>
                <a:ea typeface="宋体" charset="-122"/>
              </a:rPr>
              <a:pPr/>
              <a:t>36</a:t>
            </a:fld>
            <a:endParaRPr lang="en-US" altLang="zh-CN" smtClean="0">
              <a:latin typeface="Arial" charset="0"/>
              <a:ea typeface="宋体"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p:cNvSpPr>
          <p:nvPr>
            <p:ph type="sldImg"/>
          </p:nvPr>
        </p:nvSpPr>
        <p:spPr bwMode="auto">
          <a:noFill/>
          <a:ln>
            <a:solidFill>
              <a:srgbClr val="000000"/>
            </a:solidFill>
            <a:miter lim="800000"/>
            <a:headEnd/>
            <a:tailEnd/>
          </a:ln>
        </p:spPr>
      </p:sp>
      <p:sp>
        <p:nvSpPr>
          <p:cNvPr id="1013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13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7914D53-4189-4988-B1CB-FBAEA8320DB3}" type="slidenum">
              <a:rPr lang="zh-CN" altLang="en-US" smtClean="0">
                <a:latin typeface="Arial" charset="0"/>
                <a:ea typeface="宋体" charset="-122"/>
              </a:rPr>
              <a:pPr/>
              <a:t>37</a:t>
            </a:fld>
            <a:endParaRPr lang="en-US" altLang="zh-CN" smtClean="0">
              <a:latin typeface="Arial" charset="0"/>
              <a:ea typeface="宋体"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幻灯片图像占位符 1"/>
          <p:cNvSpPr>
            <a:spLocks noGrp="1" noRot="1" noChangeAspect="1"/>
          </p:cNvSpPr>
          <p:nvPr>
            <p:ph type="sldImg"/>
          </p:nvPr>
        </p:nvSpPr>
        <p:spPr bwMode="auto">
          <a:noFill/>
          <a:ln>
            <a:solidFill>
              <a:srgbClr val="000000"/>
            </a:solidFill>
            <a:miter lim="800000"/>
            <a:headEnd/>
            <a:tailEnd/>
          </a:ln>
        </p:spPr>
      </p:sp>
      <p:sp>
        <p:nvSpPr>
          <p:cNvPr id="1034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34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86B1205-6D9E-4B78-B57D-3BEEE474A68F}" type="slidenum">
              <a:rPr lang="zh-CN" altLang="en-US" smtClean="0">
                <a:latin typeface="Arial" charset="0"/>
                <a:ea typeface="宋体" charset="-122"/>
              </a:rPr>
              <a:pPr/>
              <a:t>38</a:t>
            </a:fld>
            <a:endParaRPr lang="en-US" altLang="zh-CN" smtClean="0">
              <a:latin typeface="Arial" charset="0"/>
              <a:ea typeface="宋体"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幻灯片图像占位符 1"/>
          <p:cNvSpPr>
            <a:spLocks noGrp="1" noRot="1" noChangeAspect="1"/>
          </p:cNvSpPr>
          <p:nvPr>
            <p:ph type="sldImg"/>
          </p:nvPr>
        </p:nvSpPr>
        <p:spPr bwMode="auto">
          <a:noFill/>
          <a:ln>
            <a:solidFill>
              <a:srgbClr val="000000"/>
            </a:solidFill>
            <a:miter lim="800000"/>
            <a:headEnd/>
            <a:tailEnd/>
          </a:ln>
        </p:spPr>
      </p:sp>
      <p:sp>
        <p:nvSpPr>
          <p:cNvPr id="1054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54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F426D08-C005-4936-B812-C212A8117804}" type="slidenum">
              <a:rPr lang="zh-CN" altLang="en-US" smtClean="0">
                <a:latin typeface="Arial" charset="0"/>
                <a:ea typeface="宋体" charset="-122"/>
              </a:rPr>
              <a:pPr/>
              <a:t>39</a:t>
            </a:fld>
            <a:endParaRPr lang="en-US" altLang="zh-CN" smtClean="0">
              <a:latin typeface="Arial" charset="0"/>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p:cNvSpPr>
          <p:nvPr>
            <p:ph type="sldImg"/>
          </p:nvPr>
        </p:nvSpPr>
        <p:spPr bwMode="auto">
          <a:noFill/>
          <a:ln>
            <a:solidFill>
              <a:srgbClr val="000000"/>
            </a:solidFill>
            <a:miter lim="800000"/>
            <a:headEnd/>
            <a:tailEnd/>
          </a:ln>
        </p:spPr>
      </p:sp>
      <p:sp>
        <p:nvSpPr>
          <p:cNvPr id="337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7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27061A8-E89A-460E-99C5-B12E9D05ADBE}" type="slidenum">
              <a:rPr lang="zh-CN" altLang="en-US" smtClean="0">
                <a:latin typeface="Arial" charset="0"/>
                <a:ea typeface="宋体" charset="-122"/>
              </a:rPr>
              <a:pPr/>
              <a:t>4</a:t>
            </a:fld>
            <a:endParaRPr lang="en-US" altLang="zh-CN" smtClean="0">
              <a:latin typeface="Arial" charset="0"/>
              <a:ea typeface="宋体"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幻灯片图像占位符 1"/>
          <p:cNvSpPr>
            <a:spLocks noGrp="1" noRot="1" noChangeAspect="1"/>
          </p:cNvSpPr>
          <p:nvPr>
            <p:ph type="sldImg"/>
          </p:nvPr>
        </p:nvSpPr>
        <p:spPr bwMode="auto">
          <a:noFill/>
          <a:ln>
            <a:solidFill>
              <a:srgbClr val="000000"/>
            </a:solidFill>
            <a:miter lim="800000"/>
            <a:headEnd/>
            <a:tailEnd/>
          </a:ln>
        </p:spPr>
      </p:sp>
      <p:sp>
        <p:nvSpPr>
          <p:cNvPr id="1075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75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A3D694E-0BC4-496B-9AAC-3704991F8EF3}" type="slidenum">
              <a:rPr lang="zh-CN" altLang="en-US" smtClean="0">
                <a:latin typeface="Arial" charset="0"/>
                <a:ea typeface="宋体" charset="-122"/>
              </a:rPr>
              <a:pPr/>
              <a:t>40</a:t>
            </a:fld>
            <a:endParaRPr lang="en-US" altLang="zh-CN" smtClean="0">
              <a:latin typeface="Arial" charset="0"/>
              <a:ea typeface="宋体"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幻灯片图像占位符 1"/>
          <p:cNvSpPr>
            <a:spLocks noGrp="1" noRot="1" noChangeAspect="1"/>
          </p:cNvSpPr>
          <p:nvPr>
            <p:ph type="sldImg"/>
          </p:nvPr>
        </p:nvSpPr>
        <p:spPr bwMode="auto">
          <a:noFill/>
          <a:ln>
            <a:solidFill>
              <a:srgbClr val="000000"/>
            </a:solidFill>
            <a:miter lim="800000"/>
            <a:headEnd/>
            <a:tailEnd/>
          </a:ln>
        </p:spPr>
      </p:sp>
      <p:sp>
        <p:nvSpPr>
          <p:cNvPr id="1095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95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24DC704-E34E-4616-8182-DB534A5D3D23}" type="slidenum">
              <a:rPr lang="zh-CN" altLang="en-US" smtClean="0">
                <a:latin typeface="Arial" charset="0"/>
                <a:ea typeface="宋体" charset="-122"/>
              </a:rPr>
              <a:pPr/>
              <a:t>41</a:t>
            </a:fld>
            <a:endParaRPr lang="en-US" altLang="zh-CN" smtClean="0">
              <a:latin typeface="Arial" charset="0"/>
              <a:ea typeface="宋体"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幻灯片图像占位符 1"/>
          <p:cNvSpPr>
            <a:spLocks noGrp="1" noRot="1" noChangeAspect="1"/>
          </p:cNvSpPr>
          <p:nvPr>
            <p:ph type="sldImg"/>
          </p:nvPr>
        </p:nvSpPr>
        <p:spPr bwMode="auto">
          <a:noFill/>
          <a:ln>
            <a:solidFill>
              <a:srgbClr val="000000"/>
            </a:solidFill>
            <a:miter lim="800000"/>
            <a:headEnd/>
            <a:tailEnd/>
          </a:ln>
        </p:spPr>
      </p:sp>
      <p:sp>
        <p:nvSpPr>
          <p:cNvPr id="1116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16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8639DFE-32D2-4903-84B1-88D09D4A3513}" type="slidenum">
              <a:rPr lang="zh-CN" altLang="en-US" smtClean="0">
                <a:latin typeface="Arial" charset="0"/>
                <a:ea typeface="宋体" charset="-122"/>
              </a:rPr>
              <a:pPr/>
              <a:t>42</a:t>
            </a:fld>
            <a:endParaRPr lang="en-US" altLang="zh-CN" smtClean="0">
              <a:latin typeface="Arial" charset="0"/>
              <a:ea typeface="宋体"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幻灯片图像占位符 1"/>
          <p:cNvSpPr>
            <a:spLocks noGrp="1" noRot="1" noChangeAspect="1"/>
          </p:cNvSpPr>
          <p:nvPr>
            <p:ph type="sldImg"/>
          </p:nvPr>
        </p:nvSpPr>
        <p:spPr bwMode="auto">
          <a:noFill/>
          <a:ln>
            <a:solidFill>
              <a:srgbClr val="000000"/>
            </a:solidFill>
            <a:miter lim="800000"/>
            <a:headEnd/>
            <a:tailEnd/>
          </a:ln>
        </p:spPr>
      </p:sp>
      <p:sp>
        <p:nvSpPr>
          <p:cNvPr id="1136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36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AADA66C-300A-4E50-BED4-1D11717D5501}" type="slidenum">
              <a:rPr lang="zh-CN" altLang="en-US" smtClean="0">
                <a:latin typeface="Arial" charset="0"/>
                <a:ea typeface="宋体" charset="-122"/>
              </a:rPr>
              <a:pPr/>
              <a:t>43</a:t>
            </a:fld>
            <a:endParaRPr lang="en-US" altLang="zh-CN" smtClean="0">
              <a:latin typeface="Arial" charset="0"/>
              <a:ea typeface="宋体"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幻灯片图像占位符 1"/>
          <p:cNvSpPr>
            <a:spLocks noGrp="1" noRot="1" noChangeAspect="1"/>
          </p:cNvSpPr>
          <p:nvPr>
            <p:ph type="sldImg"/>
          </p:nvPr>
        </p:nvSpPr>
        <p:spPr bwMode="auto">
          <a:noFill/>
          <a:ln>
            <a:solidFill>
              <a:srgbClr val="000000"/>
            </a:solidFill>
            <a:miter lim="800000"/>
            <a:headEnd/>
            <a:tailEnd/>
          </a:ln>
        </p:spPr>
      </p:sp>
      <p:sp>
        <p:nvSpPr>
          <p:cNvPr id="1157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57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DAC46A8-8A7B-4803-9C60-75418A686437}" type="slidenum">
              <a:rPr lang="zh-CN" altLang="en-US" smtClean="0">
                <a:latin typeface="Arial" charset="0"/>
                <a:ea typeface="宋体" charset="-122"/>
              </a:rPr>
              <a:pPr/>
              <a:t>44</a:t>
            </a:fld>
            <a:endParaRPr lang="en-US" altLang="zh-CN" smtClean="0">
              <a:latin typeface="Arial" charset="0"/>
              <a:ea typeface="宋体"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幻灯片图像占位符 1"/>
          <p:cNvSpPr>
            <a:spLocks noGrp="1" noRot="1" noChangeAspect="1"/>
          </p:cNvSpPr>
          <p:nvPr>
            <p:ph type="sldImg"/>
          </p:nvPr>
        </p:nvSpPr>
        <p:spPr bwMode="auto">
          <a:noFill/>
          <a:ln>
            <a:solidFill>
              <a:srgbClr val="000000"/>
            </a:solidFill>
            <a:miter lim="800000"/>
            <a:headEnd/>
            <a:tailEnd/>
          </a:ln>
        </p:spPr>
      </p:sp>
      <p:sp>
        <p:nvSpPr>
          <p:cNvPr id="1177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77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7DFBF0B-F50E-448D-8832-0629CCE3E766}" type="slidenum">
              <a:rPr lang="zh-CN" altLang="en-US" smtClean="0">
                <a:latin typeface="Arial" charset="0"/>
                <a:ea typeface="宋体" charset="-122"/>
              </a:rPr>
              <a:pPr/>
              <a:t>45</a:t>
            </a:fld>
            <a:endParaRPr lang="en-US" altLang="zh-CN" smtClean="0">
              <a:latin typeface="Arial" charset="0"/>
              <a:ea typeface="宋体"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幻灯片图像占位符 1"/>
          <p:cNvSpPr>
            <a:spLocks noGrp="1" noRot="1" noChangeAspect="1"/>
          </p:cNvSpPr>
          <p:nvPr>
            <p:ph type="sldImg"/>
          </p:nvPr>
        </p:nvSpPr>
        <p:spPr bwMode="auto">
          <a:noFill/>
          <a:ln>
            <a:solidFill>
              <a:srgbClr val="000000"/>
            </a:solidFill>
            <a:miter lim="800000"/>
            <a:headEnd/>
            <a:tailEnd/>
          </a:ln>
        </p:spPr>
      </p:sp>
      <p:sp>
        <p:nvSpPr>
          <p:cNvPr id="1198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198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8C8C1FB-CFCB-4123-A2E7-18D659A20F14}" type="slidenum">
              <a:rPr lang="zh-CN" altLang="en-US" smtClean="0">
                <a:latin typeface="Arial" charset="0"/>
                <a:ea typeface="宋体" charset="-122"/>
              </a:rPr>
              <a:pPr/>
              <a:t>46</a:t>
            </a:fld>
            <a:endParaRPr lang="en-US" altLang="zh-CN" smtClean="0">
              <a:latin typeface="Arial" charset="0"/>
              <a:ea typeface="宋体"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幻灯片图像占位符 1"/>
          <p:cNvSpPr>
            <a:spLocks noGrp="1" noRot="1" noChangeAspect="1"/>
          </p:cNvSpPr>
          <p:nvPr>
            <p:ph type="sldImg"/>
          </p:nvPr>
        </p:nvSpPr>
        <p:spPr bwMode="auto">
          <a:noFill/>
          <a:ln>
            <a:solidFill>
              <a:srgbClr val="000000"/>
            </a:solidFill>
            <a:miter lim="800000"/>
            <a:headEnd/>
            <a:tailEnd/>
          </a:ln>
        </p:spPr>
      </p:sp>
      <p:sp>
        <p:nvSpPr>
          <p:cNvPr id="1218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18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A48EB8-3B9E-4F22-8220-C9649CE10AAF}" type="slidenum">
              <a:rPr lang="zh-CN" altLang="en-US" smtClean="0">
                <a:latin typeface="Arial" charset="0"/>
                <a:ea typeface="宋体" charset="-122"/>
              </a:rPr>
              <a:pPr/>
              <a:t>47</a:t>
            </a:fld>
            <a:endParaRPr lang="en-US" altLang="zh-CN" smtClean="0">
              <a:latin typeface="Arial" charset="0"/>
              <a:ea typeface="宋体"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幻灯片图像占位符 1"/>
          <p:cNvSpPr>
            <a:spLocks noGrp="1" noRot="1" noChangeAspect="1"/>
          </p:cNvSpPr>
          <p:nvPr>
            <p:ph type="sldImg"/>
          </p:nvPr>
        </p:nvSpPr>
        <p:spPr bwMode="auto">
          <a:noFill/>
          <a:ln>
            <a:solidFill>
              <a:srgbClr val="000000"/>
            </a:solidFill>
            <a:miter lim="800000"/>
            <a:headEnd/>
            <a:tailEnd/>
          </a:ln>
        </p:spPr>
      </p:sp>
      <p:sp>
        <p:nvSpPr>
          <p:cNvPr id="1239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39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EFAA772-556B-453A-8585-AF7EC6AE29BE}" type="slidenum">
              <a:rPr lang="zh-CN" altLang="en-US" smtClean="0">
                <a:latin typeface="Arial" charset="0"/>
                <a:ea typeface="宋体" charset="-122"/>
              </a:rPr>
              <a:pPr/>
              <a:t>48</a:t>
            </a:fld>
            <a:endParaRPr lang="en-US" altLang="zh-CN" smtClean="0">
              <a:latin typeface="Arial" charset="0"/>
              <a:ea typeface="宋体"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幻灯片图像占位符 1"/>
          <p:cNvSpPr>
            <a:spLocks noGrp="1" noRot="1" noChangeAspect="1"/>
          </p:cNvSpPr>
          <p:nvPr>
            <p:ph type="sldImg"/>
          </p:nvPr>
        </p:nvSpPr>
        <p:spPr bwMode="auto">
          <a:noFill/>
          <a:ln>
            <a:solidFill>
              <a:srgbClr val="000000"/>
            </a:solidFill>
            <a:miter lim="800000"/>
            <a:headEnd/>
            <a:tailEnd/>
          </a:ln>
        </p:spPr>
      </p:sp>
      <p:sp>
        <p:nvSpPr>
          <p:cNvPr id="1259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59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63AD406-D8FE-4C87-85E5-993E2348A51F}" type="slidenum">
              <a:rPr lang="zh-CN" altLang="en-US" smtClean="0">
                <a:latin typeface="Arial" charset="0"/>
                <a:ea typeface="宋体" charset="-122"/>
              </a:rPr>
              <a:pPr/>
              <a:t>49</a:t>
            </a:fld>
            <a:endParaRPr lang="en-US" altLang="zh-CN" smtClean="0">
              <a:latin typeface="Arial" charset="0"/>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p:nvPr>
        </p:nvSpPr>
        <p:spPr bwMode="auto">
          <a:noFill/>
          <a:ln>
            <a:solidFill>
              <a:srgbClr val="000000"/>
            </a:solidFill>
            <a:miter lim="800000"/>
            <a:headEnd/>
            <a:tailEnd/>
          </a:ln>
        </p:spPr>
      </p:sp>
      <p:sp>
        <p:nvSpPr>
          <p:cNvPr id="358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8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D24023A-DCEF-451B-AC16-FCDB094E8A72}" type="slidenum">
              <a:rPr lang="zh-CN" altLang="en-US" smtClean="0">
                <a:latin typeface="Arial" charset="0"/>
                <a:ea typeface="宋体" charset="-122"/>
              </a:rPr>
              <a:pPr/>
              <a:t>5</a:t>
            </a:fld>
            <a:endParaRPr lang="en-US" altLang="zh-CN" smtClean="0">
              <a:latin typeface="Arial" charset="0"/>
              <a:ea typeface="宋体"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幻灯片图像占位符 1"/>
          <p:cNvSpPr>
            <a:spLocks noGrp="1" noRot="1" noChangeAspect="1"/>
          </p:cNvSpPr>
          <p:nvPr>
            <p:ph type="sldImg"/>
          </p:nvPr>
        </p:nvSpPr>
        <p:spPr bwMode="auto">
          <a:noFill/>
          <a:ln>
            <a:solidFill>
              <a:srgbClr val="000000"/>
            </a:solidFill>
            <a:miter lim="800000"/>
            <a:headEnd/>
            <a:tailEnd/>
          </a:ln>
        </p:spPr>
      </p:sp>
      <p:sp>
        <p:nvSpPr>
          <p:cNvPr id="1280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80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3E11A66-A672-4285-A5BB-05E0B72D2288}" type="slidenum">
              <a:rPr lang="zh-CN" altLang="en-US" smtClean="0">
                <a:latin typeface="Arial" charset="0"/>
                <a:ea typeface="宋体" charset="-122"/>
              </a:rPr>
              <a:pPr/>
              <a:t>50</a:t>
            </a:fld>
            <a:endParaRPr lang="en-US" altLang="zh-CN" smtClean="0">
              <a:latin typeface="Arial" charset="0"/>
              <a:ea typeface="宋体"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幻灯片图像占位符 1"/>
          <p:cNvSpPr>
            <a:spLocks noGrp="1" noRot="1" noChangeAspect="1"/>
          </p:cNvSpPr>
          <p:nvPr>
            <p:ph type="sldImg"/>
          </p:nvPr>
        </p:nvSpPr>
        <p:spPr bwMode="auto">
          <a:noFill/>
          <a:ln>
            <a:solidFill>
              <a:srgbClr val="000000"/>
            </a:solidFill>
            <a:miter lim="800000"/>
            <a:headEnd/>
            <a:tailEnd/>
          </a:ln>
        </p:spPr>
      </p:sp>
      <p:sp>
        <p:nvSpPr>
          <p:cNvPr id="1300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00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8CD74E8-56E2-4CAB-AB2A-C8EFD1BCE30D}" type="slidenum">
              <a:rPr lang="zh-CN" altLang="en-US" smtClean="0">
                <a:latin typeface="Arial" charset="0"/>
                <a:ea typeface="宋体" charset="-122"/>
              </a:rPr>
              <a:pPr/>
              <a:t>51</a:t>
            </a:fld>
            <a:endParaRPr lang="en-US" altLang="zh-CN" smtClean="0">
              <a:latin typeface="Arial" charset="0"/>
              <a:ea typeface="宋体"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幻灯片图像占位符 1"/>
          <p:cNvSpPr>
            <a:spLocks noGrp="1" noRot="1" noChangeAspect="1"/>
          </p:cNvSpPr>
          <p:nvPr>
            <p:ph type="sldImg"/>
          </p:nvPr>
        </p:nvSpPr>
        <p:spPr bwMode="auto">
          <a:noFill/>
          <a:ln>
            <a:solidFill>
              <a:srgbClr val="000000"/>
            </a:solidFill>
            <a:miter lim="800000"/>
            <a:headEnd/>
            <a:tailEnd/>
          </a:ln>
        </p:spPr>
      </p:sp>
      <p:sp>
        <p:nvSpPr>
          <p:cNvPr id="1320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20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33D4A29-BB91-441C-8077-4CC491792EC4}" type="slidenum">
              <a:rPr lang="zh-CN" altLang="en-US" smtClean="0">
                <a:latin typeface="Arial" charset="0"/>
                <a:ea typeface="宋体" charset="-122"/>
              </a:rPr>
              <a:pPr/>
              <a:t>52</a:t>
            </a:fld>
            <a:endParaRPr lang="en-US" altLang="zh-CN" smtClean="0">
              <a:latin typeface="Arial" charset="0"/>
              <a:ea typeface="宋体"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幻灯片图像占位符 1"/>
          <p:cNvSpPr>
            <a:spLocks noGrp="1" noRot="1" noChangeAspect="1"/>
          </p:cNvSpPr>
          <p:nvPr>
            <p:ph type="sldImg"/>
          </p:nvPr>
        </p:nvSpPr>
        <p:spPr bwMode="auto">
          <a:noFill/>
          <a:ln>
            <a:solidFill>
              <a:srgbClr val="000000"/>
            </a:solidFill>
            <a:miter lim="800000"/>
            <a:headEnd/>
            <a:tailEnd/>
          </a:ln>
        </p:spPr>
      </p:sp>
      <p:sp>
        <p:nvSpPr>
          <p:cNvPr id="1341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41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4F22078-1D0C-4C3A-BBF7-941094DC25AD}" type="slidenum">
              <a:rPr lang="zh-CN" altLang="en-US" smtClean="0">
                <a:latin typeface="Arial" charset="0"/>
                <a:ea typeface="宋体" charset="-122"/>
              </a:rPr>
              <a:pPr/>
              <a:t>53</a:t>
            </a:fld>
            <a:endParaRPr lang="en-US" altLang="zh-CN" smtClean="0">
              <a:latin typeface="Arial" charset="0"/>
              <a:ea typeface="宋体"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幻灯片图像占位符 1"/>
          <p:cNvSpPr>
            <a:spLocks noGrp="1" noRot="1" noChangeAspect="1"/>
          </p:cNvSpPr>
          <p:nvPr>
            <p:ph type="sldImg"/>
          </p:nvPr>
        </p:nvSpPr>
        <p:spPr bwMode="auto">
          <a:noFill/>
          <a:ln>
            <a:solidFill>
              <a:srgbClr val="000000"/>
            </a:solidFill>
            <a:miter lim="800000"/>
            <a:headEnd/>
            <a:tailEnd/>
          </a:ln>
        </p:spPr>
      </p:sp>
      <p:sp>
        <p:nvSpPr>
          <p:cNvPr id="1361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61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DE5FE7-0CDE-43B6-BEBE-0734DC47E977}" type="slidenum">
              <a:rPr lang="zh-CN" altLang="en-US" smtClean="0">
                <a:latin typeface="Arial" charset="0"/>
                <a:ea typeface="宋体" charset="-122"/>
              </a:rPr>
              <a:pPr/>
              <a:t>54</a:t>
            </a:fld>
            <a:endParaRPr lang="en-US" altLang="zh-CN" smtClean="0">
              <a:latin typeface="Arial" charset="0"/>
              <a:ea typeface="宋体"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幻灯片图像占位符 1"/>
          <p:cNvSpPr>
            <a:spLocks noGrp="1" noRot="1" noChangeAspect="1"/>
          </p:cNvSpPr>
          <p:nvPr>
            <p:ph type="sldImg"/>
          </p:nvPr>
        </p:nvSpPr>
        <p:spPr bwMode="auto">
          <a:noFill/>
          <a:ln>
            <a:solidFill>
              <a:srgbClr val="000000"/>
            </a:solidFill>
            <a:miter lim="800000"/>
            <a:headEnd/>
            <a:tailEnd/>
          </a:ln>
        </p:spPr>
      </p:sp>
      <p:sp>
        <p:nvSpPr>
          <p:cNvPr id="1382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382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737E1FF-3180-48D5-AD9C-606B790FA920}" type="slidenum">
              <a:rPr lang="zh-CN" altLang="en-US" smtClean="0">
                <a:latin typeface="Arial" charset="0"/>
                <a:ea typeface="宋体" charset="-122"/>
              </a:rPr>
              <a:pPr/>
              <a:t>55</a:t>
            </a:fld>
            <a:endParaRPr lang="en-US" altLang="zh-CN" smtClean="0">
              <a:latin typeface="Arial" charset="0"/>
              <a:ea typeface="宋体"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幻灯片图像占位符 1"/>
          <p:cNvSpPr>
            <a:spLocks noGrp="1" noRot="1" noChangeAspect="1"/>
          </p:cNvSpPr>
          <p:nvPr>
            <p:ph type="sldImg"/>
          </p:nvPr>
        </p:nvSpPr>
        <p:spPr bwMode="auto">
          <a:noFill/>
          <a:ln>
            <a:solidFill>
              <a:srgbClr val="000000"/>
            </a:solidFill>
            <a:miter lim="800000"/>
            <a:headEnd/>
            <a:tailEnd/>
          </a:ln>
        </p:spPr>
      </p:sp>
      <p:sp>
        <p:nvSpPr>
          <p:cNvPr id="1402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402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AF77F44-4FB2-46DE-9110-D161C53B1D60}" type="slidenum">
              <a:rPr lang="zh-CN" altLang="en-US" smtClean="0">
                <a:latin typeface="Arial" charset="0"/>
                <a:ea typeface="宋体" charset="-122"/>
              </a:rPr>
              <a:pPr/>
              <a:t>56</a:t>
            </a:fld>
            <a:endParaRPr lang="en-US" altLang="zh-CN" smtClean="0">
              <a:latin typeface="Arial" charset="0"/>
              <a:ea typeface="宋体"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幻灯片图像占位符 1"/>
          <p:cNvSpPr>
            <a:spLocks noGrp="1" noRot="1" noChangeAspect="1"/>
          </p:cNvSpPr>
          <p:nvPr>
            <p:ph type="sldImg"/>
          </p:nvPr>
        </p:nvSpPr>
        <p:spPr bwMode="auto">
          <a:noFill/>
          <a:ln>
            <a:solidFill>
              <a:srgbClr val="000000"/>
            </a:solidFill>
            <a:miter lim="800000"/>
            <a:headEnd/>
            <a:tailEnd/>
          </a:ln>
        </p:spPr>
      </p:sp>
      <p:sp>
        <p:nvSpPr>
          <p:cNvPr id="1423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423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AD005B4-65DD-41EC-BEBE-C21A64B57F7E}" type="slidenum">
              <a:rPr lang="zh-CN" altLang="en-US" smtClean="0">
                <a:latin typeface="Arial" charset="0"/>
                <a:ea typeface="宋体" charset="-122"/>
              </a:rPr>
              <a:pPr/>
              <a:t>57</a:t>
            </a:fld>
            <a:endParaRPr lang="en-US" altLang="zh-CN" smtClean="0">
              <a:latin typeface="Arial" charset="0"/>
              <a:ea typeface="宋体"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幻灯片图像占位符 1"/>
          <p:cNvSpPr>
            <a:spLocks noGrp="1" noRot="1" noChangeAspect="1"/>
          </p:cNvSpPr>
          <p:nvPr>
            <p:ph type="sldImg"/>
          </p:nvPr>
        </p:nvSpPr>
        <p:spPr bwMode="auto">
          <a:noFill/>
          <a:ln>
            <a:solidFill>
              <a:srgbClr val="000000"/>
            </a:solidFill>
            <a:miter lim="800000"/>
            <a:headEnd/>
            <a:tailEnd/>
          </a:ln>
        </p:spPr>
      </p:sp>
      <p:sp>
        <p:nvSpPr>
          <p:cNvPr id="1443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443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0DEA6E1-B5F2-49AF-A96C-5561D7998F9B}" type="slidenum">
              <a:rPr lang="zh-CN" altLang="en-US" smtClean="0">
                <a:latin typeface="Arial" charset="0"/>
                <a:ea typeface="宋体" charset="-122"/>
              </a:rPr>
              <a:pPr/>
              <a:t>58</a:t>
            </a:fld>
            <a:endParaRPr lang="en-US" altLang="zh-CN" smtClean="0">
              <a:latin typeface="Arial" charset="0"/>
              <a:ea typeface="宋体" charset="-122"/>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幻灯片图像占位符 1"/>
          <p:cNvSpPr>
            <a:spLocks noGrp="1" noRot="1" noChangeAspect="1"/>
          </p:cNvSpPr>
          <p:nvPr>
            <p:ph type="sldImg"/>
          </p:nvPr>
        </p:nvSpPr>
        <p:spPr bwMode="auto">
          <a:noFill/>
          <a:ln>
            <a:solidFill>
              <a:srgbClr val="000000"/>
            </a:solidFill>
            <a:miter lim="800000"/>
            <a:headEnd/>
            <a:tailEnd/>
          </a:ln>
        </p:spPr>
      </p:sp>
      <p:sp>
        <p:nvSpPr>
          <p:cNvPr id="1464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464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4D0C53-0BFF-420C-9702-7077C9898E84}" type="slidenum">
              <a:rPr lang="zh-CN" altLang="en-US" smtClean="0">
                <a:latin typeface="Arial" charset="0"/>
                <a:ea typeface="宋体" charset="-122"/>
              </a:rPr>
              <a:pPr/>
              <a:t>59</a:t>
            </a:fld>
            <a:endParaRPr lang="en-US" altLang="zh-CN" smtClean="0">
              <a:latin typeface="Arial" charset="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p:cNvSpPr>
          <p:nvPr>
            <p:ph type="sldImg"/>
          </p:nvPr>
        </p:nvSpPr>
        <p:spPr bwMode="auto">
          <a:noFill/>
          <a:ln>
            <a:solidFill>
              <a:srgbClr val="000000"/>
            </a:solidFill>
            <a:miter lim="800000"/>
            <a:headEnd/>
            <a:tailEnd/>
          </a:ln>
        </p:spPr>
      </p:sp>
      <p:sp>
        <p:nvSpPr>
          <p:cNvPr id="378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89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5348F5-3603-40B7-A547-7E563B42C423}" type="slidenum">
              <a:rPr lang="zh-CN" altLang="en-US" smtClean="0">
                <a:latin typeface="Arial" charset="0"/>
                <a:ea typeface="宋体" charset="-122"/>
              </a:rPr>
              <a:pPr/>
              <a:t>6</a:t>
            </a:fld>
            <a:endParaRPr lang="en-US" altLang="zh-CN" smtClean="0">
              <a:latin typeface="Arial" charset="0"/>
              <a:ea typeface="宋体"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幻灯片图像占位符 1"/>
          <p:cNvSpPr>
            <a:spLocks noGrp="1" noRot="1" noChangeAspect="1"/>
          </p:cNvSpPr>
          <p:nvPr>
            <p:ph type="sldImg"/>
          </p:nvPr>
        </p:nvSpPr>
        <p:spPr bwMode="auto">
          <a:noFill/>
          <a:ln>
            <a:solidFill>
              <a:srgbClr val="000000"/>
            </a:solidFill>
            <a:miter lim="800000"/>
            <a:headEnd/>
            <a:tailEnd/>
          </a:ln>
        </p:spPr>
      </p:sp>
      <p:sp>
        <p:nvSpPr>
          <p:cNvPr id="1484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484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A5A2DB1-76E5-4CE7-B0AD-CA04102C6BCA}" type="slidenum">
              <a:rPr lang="zh-CN" altLang="en-US" smtClean="0">
                <a:latin typeface="Arial" charset="0"/>
                <a:ea typeface="宋体" charset="-122"/>
              </a:rPr>
              <a:pPr/>
              <a:t>60</a:t>
            </a:fld>
            <a:endParaRPr lang="en-US" altLang="zh-CN" smtClean="0">
              <a:latin typeface="Arial" charset="0"/>
              <a:ea typeface="宋体" charset="-122"/>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幻灯片图像占位符 1"/>
          <p:cNvSpPr>
            <a:spLocks noGrp="1" noRot="1" noChangeAspect="1"/>
          </p:cNvSpPr>
          <p:nvPr>
            <p:ph type="sldImg"/>
          </p:nvPr>
        </p:nvSpPr>
        <p:spPr bwMode="auto">
          <a:noFill/>
          <a:ln>
            <a:solidFill>
              <a:srgbClr val="000000"/>
            </a:solidFill>
            <a:miter lim="800000"/>
            <a:headEnd/>
            <a:tailEnd/>
          </a:ln>
        </p:spPr>
      </p:sp>
      <p:sp>
        <p:nvSpPr>
          <p:cNvPr id="1505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505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383F562-CFDE-476F-A558-E84569B075BF}" type="slidenum">
              <a:rPr lang="zh-CN" altLang="en-US" smtClean="0">
                <a:latin typeface="Arial" charset="0"/>
                <a:ea typeface="宋体" charset="-122"/>
              </a:rPr>
              <a:pPr/>
              <a:t>61</a:t>
            </a:fld>
            <a:endParaRPr lang="en-US" altLang="zh-CN" smtClean="0">
              <a:latin typeface="Arial" charset="0"/>
              <a:ea typeface="宋体" charset="-122"/>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幻灯片图像占位符 1"/>
          <p:cNvSpPr>
            <a:spLocks noGrp="1" noRot="1" noChangeAspect="1"/>
          </p:cNvSpPr>
          <p:nvPr>
            <p:ph type="sldImg"/>
          </p:nvPr>
        </p:nvSpPr>
        <p:spPr bwMode="auto">
          <a:noFill/>
          <a:ln>
            <a:solidFill>
              <a:srgbClr val="000000"/>
            </a:solidFill>
            <a:miter lim="800000"/>
            <a:headEnd/>
            <a:tailEnd/>
          </a:ln>
        </p:spPr>
      </p:sp>
      <p:sp>
        <p:nvSpPr>
          <p:cNvPr id="1525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525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51D175A-9426-4FAC-B858-CF1588D1FBA7}" type="slidenum">
              <a:rPr lang="zh-CN" altLang="en-US" smtClean="0">
                <a:latin typeface="Arial" charset="0"/>
                <a:ea typeface="宋体" charset="-122"/>
              </a:rPr>
              <a:pPr/>
              <a:t>62</a:t>
            </a:fld>
            <a:endParaRPr lang="en-US" altLang="zh-CN" smtClean="0">
              <a:latin typeface="Arial" charset="0"/>
              <a:ea typeface="宋体" charset="-122"/>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幻灯片图像占位符 1"/>
          <p:cNvSpPr>
            <a:spLocks noGrp="1" noRot="1" noChangeAspect="1"/>
          </p:cNvSpPr>
          <p:nvPr>
            <p:ph type="sldImg"/>
          </p:nvPr>
        </p:nvSpPr>
        <p:spPr bwMode="auto">
          <a:noFill/>
          <a:ln>
            <a:solidFill>
              <a:srgbClr val="000000"/>
            </a:solidFill>
            <a:miter lim="800000"/>
            <a:headEnd/>
            <a:tailEnd/>
          </a:ln>
        </p:spPr>
      </p:sp>
      <p:sp>
        <p:nvSpPr>
          <p:cNvPr id="1546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546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35ED9D7-F2E2-49D1-A943-DF231505BC9F}" type="slidenum">
              <a:rPr lang="zh-CN" altLang="en-US" smtClean="0">
                <a:latin typeface="Arial" charset="0"/>
                <a:ea typeface="宋体" charset="-122"/>
              </a:rPr>
              <a:pPr/>
              <a:t>63</a:t>
            </a:fld>
            <a:endParaRPr lang="en-US" altLang="zh-CN" smtClean="0">
              <a:latin typeface="Arial" charset="0"/>
              <a:ea typeface="宋体" charset="-122"/>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幻灯片图像占位符 1"/>
          <p:cNvSpPr>
            <a:spLocks noGrp="1" noRot="1" noChangeAspect="1"/>
          </p:cNvSpPr>
          <p:nvPr>
            <p:ph type="sldImg"/>
          </p:nvPr>
        </p:nvSpPr>
        <p:spPr bwMode="auto">
          <a:noFill/>
          <a:ln>
            <a:solidFill>
              <a:srgbClr val="000000"/>
            </a:solidFill>
            <a:miter lim="800000"/>
            <a:headEnd/>
            <a:tailEnd/>
          </a:ln>
        </p:spPr>
      </p:sp>
      <p:sp>
        <p:nvSpPr>
          <p:cNvPr id="1566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566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3EC47E5-D4C4-4C17-AD68-EF1E442FA122}" type="slidenum">
              <a:rPr lang="zh-CN" altLang="en-US" smtClean="0">
                <a:latin typeface="Arial" charset="0"/>
                <a:ea typeface="宋体" charset="-122"/>
              </a:rPr>
              <a:pPr/>
              <a:t>64</a:t>
            </a:fld>
            <a:endParaRPr lang="en-US" altLang="zh-CN" smtClean="0">
              <a:latin typeface="Arial" charset="0"/>
              <a:ea typeface="宋体" charset="-122"/>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幻灯片图像占位符 1"/>
          <p:cNvSpPr>
            <a:spLocks noGrp="1" noRot="1" noChangeAspect="1"/>
          </p:cNvSpPr>
          <p:nvPr>
            <p:ph type="sldImg"/>
          </p:nvPr>
        </p:nvSpPr>
        <p:spPr bwMode="auto">
          <a:noFill/>
          <a:ln>
            <a:solidFill>
              <a:srgbClr val="000000"/>
            </a:solidFill>
            <a:miter lim="800000"/>
            <a:headEnd/>
            <a:tailEnd/>
          </a:ln>
        </p:spPr>
      </p:sp>
      <p:sp>
        <p:nvSpPr>
          <p:cNvPr id="1587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587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B0D92BD-46B8-4FE5-A1E2-B38155D429D8}" type="slidenum">
              <a:rPr lang="zh-CN" altLang="en-US" smtClean="0">
                <a:latin typeface="Arial" charset="0"/>
                <a:ea typeface="宋体" charset="-122"/>
              </a:rPr>
              <a:pPr/>
              <a:t>65</a:t>
            </a:fld>
            <a:endParaRPr lang="en-US" altLang="zh-CN" smtClean="0">
              <a:latin typeface="Arial" charset="0"/>
              <a:ea typeface="宋体" charset="-122"/>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幻灯片图像占位符 1"/>
          <p:cNvSpPr>
            <a:spLocks noGrp="1" noRot="1" noChangeAspect="1"/>
          </p:cNvSpPr>
          <p:nvPr>
            <p:ph type="sldImg"/>
          </p:nvPr>
        </p:nvSpPr>
        <p:spPr bwMode="auto">
          <a:noFill/>
          <a:ln>
            <a:solidFill>
              <a:srgbClr val="000000"/>
            </a:solidFill>
            <a:miter lim="800000"/>
            <a:headEnd/>
            <a:tailEnd/>
          </a:ln>
        </p:spPr>
      </p:sp>
      <p:sp>
        <p:nvSpPr>
          <p:cNvPr id="1607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07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9E63064-449B-43B8-86C1-78D14E2AACE4}" type="slidenum">
              <a:rPr lang="zh-CN" altLang="en-US" smtClean="0">
                <a:latin typeface="Arial" charset="0"/>
                <a:ea typeface="宋体" charset="-122"/>
              </a:rPr>
              <a:pPr/>
              <a:t>66</a:t>
            </a:fld>
            <a:endParaRPr lang="en-US" altLang="zh-CN" smtClean="0">
              <a:latin typeface="Arial" charset="0"/>
              <a:ea typeface="宋体" charset="-122"/>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幻灯片图像占位符 1"/>
          <p:cNvSpPr>
            <a:spLocks noGrp="1" noRot="1" noChangeAspect="1"/>
          </p:cNvSpPr>
          <p:nvPr>
            <p:ph type="sldImg"/>
          </p:nvPr>
        </p:nvSpPr>
        <p:spPr bwMode="auto">
          <a:noFill/>
          <a:ln>
            <a:solidFill>
              <a:srgbClr val="000000"/>
            </a:solidFill>
            <a:miter lim="800000"/>
            <a:headEnd/>
            <a:tailEnd/>
          </a:ln>
        </p:spPr>
      </p:sp>
      <p:sp>
        <p:nvSpPr>
          <p:cNvPr id="1628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28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F84ED8B-7ADE-4DDF-B965-A569F1F0B2E5}" type="slidenum">
              <a:rPr lang="zh-CN" altLang="en-US" smtClean="0">
                <a:latin typeface="Arial" charset="0"/>
                <a:ea typeface="宋体" charset="-122"/>
              </a:rPr>
              <a:pPr/>
              <a:t>67</a:t>
            </a:fld>
            <a:endParaRPr lang="en-US" altLang="zh-CN" smtClean="0">
              <a:latin typeface="Arial" charset="0"/>
              <a:ea typeface="宋体" charset="-122"/>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幻灯片图像占位符 1"/>
          <p:cNvSpPr>
            <a:spLocks noGrp="1" noRot="1" noChangeAspect="1"/>
          </p:cNvSpPr>
          <p:nvPr>
            <p:ph type="sldImg"/>
          </p:nvPr>
        </p:nvSpPr>
        <p:spPr bwMode="auto">
          <a:noFill/>
          <a:ln>
            <a:solidFill>
              <a:srgbClr val="000000"/>
            </a:solidFill>
            <a:miter lim="800000"/>
            <a:headEnd/>
            <a:tailEnd/>
          </a:ln>
        </p:spPr>
      </p:sp>
      <p:sp>
        <p:nvSpPr>
          <p:cNvPr id="1648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48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8A049B-A5AA-4AF9-B2B6-C123B1C30543}" type="slidenum">
              <a:rPr lang="zh-CN" altLang="en-US" smtClean="0">
                <a:latin typeface="Arial" charset="0"/>
                <a:ea typeface="宋体" charset="-122"/>
              </a:rPr>
              <a:pPr/>
              <a:t>68</a:t>
            </a:fld>
            <a:endParaRPr lang="en-US" altLang="zh-CN" smtClean="0">
              <a:latin typeface="Arial" charset="0"/>
              <a:ea typeface="宋体" charset="-122"/>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幻灯片图像占位符 1"/>
          <p:cNvSpPr>
            <a:spLocks noGrp="1" noRot="1" noChangeAspect="1"/>
          </p:cNvSpPr>
          <p:nvPr>
            <p:ph type="sldImg"/>
          </p:nvPr>
        </p:nvSpPr>
        <p:spPr bwMode="auto">
          <a:noFill/>
          <a:ln>
            <a:solidFill>
              <a:srgbClr val="000000"/>
            </a:solidFill>
            <a:miter lim="800000"/>
            <a:headEnd/>
            <a:tailEnd/>
          </a:ln>
        </p:spPr>
      </p:sp>
      <p:sp>
        <p:nvSpPr>
          <p:cNvPr id="1669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69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AEF2ED7-0F4E-4884-BEDA-78F84106EB70}" type="slidenum">
              <a:rPr lang="zh-CN" altLang="en-US" smtClean="0">
                <a:latin typeface="Arial" charset="0"/>
                <a:ea typeface="宋体" charset="-122"/>
              </a:rPr>
              <a:pPr/>
              <a:t>69</a:t>
            </a:fld>
            <a:endParaRPr lang="en-US" altLang="zh-CN" smtClean="0">
              <a:latin typeface="Arial" charset="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p:cNvSpPr>
          <p:nvPr>
            <p:ph type="sldImg"/>
          </p:nvPr>
        </p:nvSpPr>
        <p:spPr bwMode="auto">
          <a:noFill/>
          <a:ln>
            <a:solidFill>
              <a:srgbClr val="000000"/>
            </a:solidFill>
            <a:miter lim="800000"/>
            <a:headEnd/>
            <a:tailEnd/>
          </a:ln>
        </p:spPr>
      </p:sp>
      <p:sp>
        <p:nvSpPr>
          <p:cNvPr id="399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9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2B9416-AAF9-4AF7-A11D-5EFDB2A0F8C7}" type="slidenum">
              <a:rPr lang="zh-CN" altLang="en-US" smtClean="0">
                <a:latin typeface="Arial" charset="0"/>
                <a:ea typeface="宋体" charset="-122"/>
              </a:rPr>
              <a:pPr/>
              <a:t>7</a:t>
            </a:fld>
            <a:endParaRPr lang="en-US" altLang="zh-CN" smtClean="0">
              <a:latin typeface="Arial" charset="0"/>
              <a:ea typeface="宋体" charset="-122"/>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幻灯片图像占位符 1"/>
          <p:cNvSpPr>
            <a:spLocks noGrp="1" noRot="1" noChangeAspect="1"/>
          </p:cNvSpPr>
          <p:nvPr>
            <p:ph type="sldImg"/>
          </p:nvPr>
        </p:nvSpPr>
        <p:spPr bwMode="auto">
          <a:noFill/>
          <a:ln>
            <a:solidFill>
              <a:srgbClr val="000000"/>
            </a:solidFill>
            <a:miter lim="800000"/>
            <a:headEnd/>
            <a:tailEnd/>
          </a:ln>
        </p:spPr>
      </p:sp>
      <p:sp>
        <p:nvSpPr>
          <p:cNvPr id="1689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89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590350F-FB54-4208-B631-D647A4AB4617}" type="slidenum">
              <a:rPr lang="zh-CN" altLang="en-US" smtClean="0">
                <a:latin typeface="Arial" charset="0"/>
                <a:ea typeface="宋体" charset="-122"/>
              </a:rPr>
              <a:pPr/>
              <a:t>70</a:t>
            </a:fld>
            <a:endParaRPr lang="en-US" altLang="zh-CN" smtClean="0">
              <a:latin typeface="Arial" charset="0"/>
              <a:ea typeface="宋体" charset="-122"/>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幻灯片图像占位符 1"/>
          <p:cNvSpPr>
            <a:spLocks noGrp="1" noRot="1" noChangeAspect="1"/>
          </p:cNvSpPr>
          <p:nvPr>
            <p:ph type="sldImg"/>
          </p:nvPr>
        </p:nvSpPr>
        <p:spPr bwMode="auto">
          <a:noFill/>
          <a:ln>
            <a:solidFill>
              <a:srgbClr val="000000"/>
            </a:solidFill>
            <a:miter lim="800000"/>
            <a:headEnd/>
            <a:tailEnd/>
          </a:ln>
        </p:spPr>
      </p:sp>
      <p:sp>
        <p:nvSpPr>
          <p:cNvPr id="1710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710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3FAF32-DB67-49CA-B392-2BD0227929D7}" type="slidenum">
              <a:rPr lang="zh-CN" altLang="en-US" smtClean="0">
                <a:latin typeface="Arial" charset="0"/>
                <a:ea typeface="宋体" charset="-122"/>
              </a:rPr>
              <a:pPr/>
              <a:t>71</a:t>
            </a:fld>
            <a:endParaRPr lang="en-US" altLang="zh-CN" smtClean="0">
              <a:latin typeface="Arial" charset="0"/>
              <a:ea typeface="宋体" charset="-122"/>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幻灯片图像占位符 1"/>
          <p:cNvSpPr>
            <a:spLocks noGrp="1" noRot="1" noChangeAspect="1"/>
          </p:cNvSpPr>
          <p:nvPr>
            <p:ph type="sldImg"/>
          </p:nvPr>
        </p:nvSpPr>
        <p:spPr bwMode="auto">
          <a:noFill/>
          <a:ln>
            <a:solidFill>
              <a:srgbClr val="000000"/>
            </a:solidFill>
            <a:miter lim="800000"/>
            <a:headEnd/>
            <a:tailEnd/>
          </a:ln>
        </p:spPr>
      </p:sp>
      <p:sp>
        <p:nvSpPr>
          <p:cNvPr id="1730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730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363C7FD-56DB-42BF-BCFC-EFBCEEB3418B}" type="slidenum">
              <a:rPr lang="zh-CN" altLang="en-US" smtClean="0">
                <a:latin typeface="Arial" charset="0"/>
                <a:ea typeface="宋体" charset="-122"/>
              </a:rPr>
              <a:pPr/>
              <a:t>72</a:t>
            </a:fld>
            <a:endParaRPr lang="en-US" altLang="zh-CN" smtClean="0">
              <a:latin typeface="Arial" charset="0"/>
              <a:ea typeface="宋体" charset="-122"/>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幻灯片图像占位符 1"/>
          <p:cNvSpPr>
            <a:spLocks noGrp="1" noRot="1" noChangeAspect="1"/>
          </p:cNvSpPr>
          <p:nvPr>
            <p:ph type="sldImg"/>
          </p:nvPr>
        </p:nvSpPr>
        <p:spPr bwMode="auto">
          <a:noFill/>
          <a:ln>
            <a:solidFill>
              <a:srgbClr val="000000"/>
            </a:solidFill>
            <a:miter lim="800000"/>
            <a:headEnd/>
            <a:tailEnd/>
          </a:ln>
        </p:spPr>
      </p:sp>
      <p:sp>
        <p:nvSpPr>
          <p:cNvPr id="1751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751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4D35EC7-5B75-4AC0-8B52-367EE8055F6B}" type="slidenum">
              <a:rPr lang="zh-CN" altLang="en-US" smtClean="0">
                <a:latin typeface="Arial" charset="0"/>
                <a:ea typeface="宋体" charset="-122"/>
              </a:rPr>
              <a:pPr/>
              <a:t>73</a:t>
            </a:fld>
            <a:endParaRPr lang="en-US" altLang="zh-CN" smtClean="0">
              <a:latin typeface="Arial" charset="0"/>
              <a:ea typeface="宋体" charset="-122"/>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幻灯片图像占位符 1"/>
          <p:cNvSpPr>
            <a:spLocks noGrp="1" noRot="1" noChangeAspect="1"/>
          </p:cNvSpPr>
          <p:nvPr>
            <p:ph type="sldImg"/>
          </p:nvPr>
        </p:nvSpPr>
        <p:spPr bwMode="auto">
          <a:noFill/>
          <a:ln>
            <a:solidFill>
              <a:srgbClr val="000000"/>
            </a:solidFill>
            <a:miter lim="800000"/>
            <a:headEnd/>
            <a:tailEnd/>
          </a:ln>
        </p:spPr>
      </p:sp>
      <p:sp>
        <p:nvSpPr>
          <p:cNvPr id="1771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771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796D01C-DC8F-494D-A282-E7AD7519EA3E}" type="slidenum">
              <a:rPr lang="zh-CN" altLang="en-US" smtClean="0">
                <a:latin typeface="Arial" charset="0"/>
                <a:ea typeface="宋体" charset="-122"/>
              </a:rPr>
              <a:pPr/>
              <a:t>74</a:t>
            </a:fld>
            <a:endParaRPr lang="en-US" altLang="zh-CN" smtClean="0">
              <a:latin typeface="Arial" charset="0"/>
              <a:ea typeface="宋体" charset="-122"/>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幻灯片图像占位符 1"/>
          <p:cNvSpPr>
            <a:spLocks noGrp="1" noRot="1" noChangeAspect="1"/>
          </p:cNvSpPr>
          <p:nvPr>
            <p:ph type="sldImg"/>
          </p:nvPr>
        </p:nvSpPr>
        <p:spPr bwMode="auto">
          <a:noFill/>
          <a:ln>
            <a:solidFill>
              <a:srgbClr val="000000"/>
            </a:solidFill>
            <a:miter lim="800000"/>
            <a:headEnd/>
            <a:tailEnd/>
          </a:ln>
        </p:spPr>
      </p:sp>
      <p:sp>
        <p:nvSpPr>
          <p:cNvPr id="1792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792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F05B86A-AEC2-44B9-8309-ECB4640D7675}" type="slidenum">
              <a:rPr lang="zh-CN" altLang="en-US" smtClean="0">
                <a:latin typeface="Arial" charset="0"/>
                <a:ea typeface="宋体" charset="-122"/>
              </a:rPr>
              <a:pPr/>
              <a:t>75</a:t>
            </a:fld>
            <a:endParaRPr lang="en-US" altLang="zh-CN" smtClean="0">
              <a:latin typeface="Arial" charset="0"/>
              <a:ea typeface="宋体" charset="-122"/>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幻灯片图像占位符 1"/>
          <p:cNvSpPr>
            <a:spLocks noGrp="1" noRot="1" noChangeAspect="1"/>
          </p:cNvSpPr>
          <p:nvPr>
            <p:ph type="sldImg"/>
          </p:nvPr>
        </p:nvSpPr>
        <p:spPr bwMode="auto">
          <a:noFill/>
          <a:ln>
            <a:solidFill>
              <a:srgbClr val="000000"/>
            </a:solidFill>
            <a:miter lim="800000"/>
            <a:headEnd/>
            <a:tailEnd/>
          </a:ln>
        </p:spPr>
      </p:sp>
      <p:sp>
        <p:nvSpPr>
          <p:cNvPr id="1812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12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B7CD0C8-949C-4670-89D4-891106FB250F}" type="slidenum">
              <a:rPr lang="zh-CN" altLang="en-US" smtClean="0">
                <a:latin typeface="Arial" charset="0"/>
                <a:ea typeface="宋体" charset="-122"/>
              </a:rPr>
              <a:pPr/>
              <a:t>76</a:t>
            </a:fld>
            <a:endParaRPr lang="en-US" altLang="zh-CN" smtClean="0">
              <a:latin typeface="Arial" charset="0"/>
              <a:ea typeface="宋体" charset="-122"/>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幻灯片图像占位符 1"/>
          <p:cNvSpPr>
            <a:spLocks noGrp="1" noRot="1" noChangeAspect="1"/>
          </p:cNvSpPr>
          <p:nvPr>
            <p:ph type="sldImg"/>
          </p:nvPr>
        </p:nvSpPr>
        <p:spPr bwMode="auto">
          <a:noFill/>
          <a:ln>
            <a:solidFill>
              <a:srgbClr val="000000"/>
            </a:solidFill>
            <a:miter lim="800000"/>
            <a:headEnd/>
            <a:tailEnd/>
          </a:ln>
        </p:spPr>
      </p:sp>
      <p:sp>
        <p:nvSpPr>
          <p:cNvPr id="18329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32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956BB6F-6234-4494-852D-E26CE76C2E61}" type="slidenum">
              <a:rPr lang="zh-CN" altLang="en-US" smtClean="0">
                <a:latin typeface="Arial" charset="0"/>
                <a:ea typeface="宋体" charset="-122"/>
              </a:rPr>
              <a:pPr/>
              <a:t>77</a:t>
            </a:fld>
            <a:endParaRPr lang="en-US" altLang="zh-CN" smtClean="0">
              <a:latin typeface="Arial" charset="0"/>
              <a:ea typeface="宋体" charset="-122"/>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幻灯片图像占位符 1"/>
          <p:cNvSpPr>
            <a:spLocks noGrp="1" noRot="1" noChangeAspect="1"/>
          </p:cNvSpPr>
          <p:nvPr>
            <p:ph type="sldImg"/>
          </p:nvPr>
        </p:nvSpPr>
        <p:spPr bwMode="auto">
          <a:noFill/>
          <a:ln>
            <a:solidFill>
              <a:srgbClr val="000000"/>
            </a:solidFill>
            <a:miter lim="800000"/>
            <a:headEnd/>
            <a:tailEnd/>
          </a:ln>
        </p:spPr>
      </p:sp>
      <p:sp>
        <p:nvSpPr>
          <p:cNvPr id="1853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53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106A4CA-E91F-464B-AC6E-67620346ADDD}" type="slidenum">
              <a:rPr lang="zh-CN" altLang="en-US" smtClean="0">
                <a:latin typeface="Arial" charset="0"/>
                <a:ea typeface="宋体" charset="-122"/>
              </a:rPr>
              <a:pPr/>
              <a:t>78</a:t>
            </a:fld>
            <a:endParaRPr lang="en-US" altLang="zh-CN" smtClean="0">
              <a:latin typeface="Arial" charset="0"/>
              <a:ea typeface="宋体" charset="-122"/>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幻灯片图像占位符 1"/>
          <p:cNvSpPr>
            <a:spLocks noGrp="1" noRot="1" noChangeAspect="1"/>
          </p:cNvSpPr>
          <p:nvPr>
            <p:ph type="sldImg"/>
          </p:nvPr>
        </p:nvSpPr>
        <p:spPr bwMode="auto">
          <a:noFill/>
          <a:ln>
            <a:solidFill>
              <a:srgbClr val="000000"/>
            </a:solidFill>
            <a:miter lim="800000"/>
            <a:headEnd/>
            <a:tailEnd/>
          </a:ln>
        </p:spPr>
      </p:sp>
      <p:sp>
        <p:nvSpPr>
          <p:cNvPr id="1873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739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8E6C06F-79A6-4A53-A132-23C82244EC38}" type="slidenum">
              <a:rPr lang="zh-CN" altLang="en-US" smtClean="0">
                <a:latin typeface="Arial" charset="0"/>
                <a:ea typeface="宋体" charset="-122"/>
              </a:rPr>
              <a:pPr/>
              <a:t>79</a:t>
            </a:fld>
            <a:endParaRPr lang="en-US" altLang="zh-CN" smtClean="0">
              <a:latin typeface="Arial" charset="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bwMode="auto">
          <a:noFill/>
          <a:ln>
            <a:solidFill>
              <a:srgbClr val="000000"/>
            </a:solidFill>
            <a:miter lim="800000"/>
            <a:headEnd/>
            <a:tailEnd/>
          </a:ln>
        </p:spPr>
      </p:sp>
      <p:sp>
        <p:nvSpPr>
          <p:cNvPr id="419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AEC2104-9DAE-4AF2-B784-7C0703E34B5C}" type="slidenum">
              <a:rPr lang="zh-CN" altLang="en-US" smtClean="0">
                <a:latin typeface="Arial" charset="0"/>
                <a:ea typeface="宋体" charset="-122"/>
              </a:rPr>
              <a:pPr/>
              <a:t>8</a:t>
            </a:fld>
            <a:endParaRPr lang="en-US" altLang="zh-CN" smtClean="0">
              <a:latin typeface="Arial" charset="0"/>
              <a:ea typeface="宋体" charset="-122"/>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幻灯片图像占位符 1"/>
          <p:cNvSpPr>
            <a:spLocks noGrp="1" noRot="1" noChangeAspect="1"/>
          </p:cNvSpPr>
          <p:nvPr>
            <p:ph type="sldImg"/>
          </p:nvPr>
        </p:nvSpPr>
        <p:spPr bwMode="auto">
          <a:noFill/>
          <a:ln>
            <a:solidFill>
              <a:srgbClr val="000000"/>
            </a:solidFill>
            <a:miter lim="800000"/>
            <a:headEnd/>
            <a:tailEnd/>
          </a:ln>
        </p:spPr>
      </p:sp>
      <p:sp>
        <p:nvSpPr>
          <p:cNvPr id="1894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944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82DA784-A355-42F7-B9B4-7DF74800919A}" type="slidenum">
              <a:rPr lang="zh-CN" altLang="en-US" smtClean="0">
                <a:latin typeface="Arial" charset="0"/>
                <a:ea typeface="宋体" charset="-122"/>
              </a:rPr>
              <a:pPr/>
              <a:t>80</a:t>
            </a:fld>
            <a:endParaRPr lang="en-US" altLang="zh-CN" smtClean="0">
              <a:latin typeface="Arial" charset="0"/>
              <a:ea typeface="宋体" charset="-122"/>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幻灯片图像占位符 1"/>
          <p:cNvSpPr>
            <a:spLocks noGrp="1" noRot="1" noChangeAspect="1"/>
          </p:cNvSpPr>
          <p:nvPr>
            <p:ph type="sldImg"/>
          </p:nvPr>
        </p:nvSpPr>
        <p:spPr bwMode="auto">
          <a:noFill/>
          <a:ln>
            <a:solidFill>
              <a:srgbClr val="000000"/>
            </a:solidFill>
            <a:miter lim="800000"/>
            <a:headEnd/>
            <a:tailEnd/>
          </a:ln>
        </p:spPr>
      </p:sp>
      <p:sp>
        <p:nvSpPr>
          <p:cNvPr id="1935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935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AE2D15-DC1C-4A16-9474-60F6E386ED66}" type="slidenum">
              <a:rPr lang="zh-CN" altLang="en-US" smtClean="0">
                <a:latin typeface="Arial" charset="0"/>
                <a:ea typeface="宋体" charset="-122"/>
              </a:rPr>
              <a:pPr/>
              <a:t>81</a:t>
            </a:fld>
            <a:endParaRPr lang="en-US" altLang="zh-CN" smtClean="0">
              <a:latin typeface="Arial" charset="0"/>
              <a:ea typeface="宋体" charset="-122"/>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幻灯片图像占位符 1"/>
          <p:cNvSpPr>
            <a:spLocks noGrp="1" noRot="1" noChangeAspect="1"/>
          </p:cNvSpPr>
          <p:nvPr>
            <p:ph type="sldImg"/>
          </p:nvPr>
        </p:nvSpPr>
        <p:spPr bwMode="auto">
          <a:noFill/>
          <a:ln>
            <a:solidFill>
              <a:srgbClr val="000000"/>
            </a:solidFill>
            <a:miter lim="800000"/>
            <a:headEnd/>
            <a:tailEnd/>
          </a:ln>
        </p:spPr>
      </p:sp>
      <p:sp>
        <p:nvSpPr>
          <p:cNvPr id="1955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955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3A6AAD-15D6-4EFA-B653-045A7160CF5D}" type="slidenum">
              <a:rPr lang="zh-CN" altLang="en-US" smtClean="0">
                <a:latin typeface="Arial" charset="0"/>
                <a:ea typeface="宋体" charset="-122"/>
              </a:rPr>
              <a:pPr/>
              <a:t>82</a:t>
            </a:fld>
            <a:endParaRPr lang="en-US" altLang="zh-CN" smtClean="0">
              <a:latin typeface="Arial" charset="0"/>
              <a:ea typeface="宋体" charset="-122"/>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幻灯片图像占位符 1"/>
          <p:cNvSpPr>
            <a:spLocks noGrp="1" noRot="1" noChangeAspect="1"/>
          </p:cNvSpPr>
          <p:nvPr>
            <p:ph type="sldImg"/>
          </p:nvPr>
        </p:nvSpPr>
        <p:spPr bwMode="auto">
          <a:noFill/>
          <a:ln>
            <a:solidFill>
              <a:srgbClr val="000000"/>
            </a:solidFill>
            <a:miter lim="800000"/>
            <a:headEnd/>
            <a:tailEnd/>
          </a:ln>
        </p:spPr>
      </p:sp>
      <p:sp>
        <p:nvSpPr>
          <p:cNvPr id="1976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976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919A31E-8166-4B31-9148-34CF7EA8D8D0}" type="slidenum">
              <a:rPr lang="zh-CN" altLang="en-US" smtClean="0">
                <a:latin typeface="Arial" charset="0"/>
                <a:ea typeface="宋体" charset="-122"/>
              </a:rPr>
              <a:pPr/>
              <a:t>83</a:t>
            </a:fld>
            <a:endParaRPr lang="en-US" altLang="zh-CN" smtClean="0">
              <a:latin typeface="Arial" charset="0"/>
              <a:ea typeface="宋体" charset="-122"/>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幻灯片图像占位符 1"/>
          <p:cNvSpPr>
            <a:spLocks noGrp="1" noRot="1" noChangeAspect="1"/>
          </p:cNvSpPr>
          <p:nvPr>
            <p:ph type="sldImg"/>
          </p:nvPr>
        </p:nvSpPr>
        <p:spPr bwMode="auto">
          <a:noFill/>
          <a:ln>
            <a:solidFill>
              <a:srgbClr val="000000"/>
            </a:solidFill>
            <a:miter lim="800000"/>
            <a:headEnd/>
            <a:tailEnd/>
          </a:ln>
        </p:spPr>
      </p:sp>
      <p:sp>
        <p:nvSpPr>
          <p:cNvPr id="1996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9968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BE742F9-0899-4CB9-AF55-069F3AF7ED1D}" type="slidenum">
              <a:rPr lang="zh-CN" altLang="en-US" smtClean="0">
                <a:latin typeface="Arial" charset="0"/>
                <a:ea typeface="宋体" charset="-122"/>
              </a:rPr>
              <a:pPr/>
              <a:t>84</a:t>
            </a:fld>
            <a:endParaRPr lang="en-US" altLang="zh-CN" smtClean="0">
              <a:latin typeface="Arial" charset="0"/>
              <a:ea typeface="宋体" charset="-122"/>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幻灯片图像占位符 1"/>
          <p:cNvSpPr>
            <a:spLocks noGrp="1" noRot="1" noChangeAspect="1"/>
          </p:cNvSpPr>
          <p:nvPr>
            <p:ph type="sldImg"/>
          </p:nvPr>
        </p:nvSpPr>
        <p:spPr bwMode="auto">
          <a:noFill/>
          <a:ln>
            <a:solidFill>
              <a:srgbClr val="000000"/>
            </a:solidFill>
            <a:miter lim="800000"/>
            <a:headEnd/>
            <a:tailEnd/>
          </a:ln>
        </p:spPr>
      </p:sp>
      <p:sp>
        <p:nvSpPr>
          <p:cNvPr id="2017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0173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65A65B7-553D-4094-BB21-EA51ECAA4D8F}" type="slidenum">
              <a:rPr lang="zh-CN" altLang="en-US" smtClean="0">
                <a:latin typeface="Arial" charset="0"/>
                <a:ea typeface="宋体" charset="-122"/>
              </a:rPr>
              <a:pPr/>
              <a:t>85</a:t>
            </a:fld>
            <a:endParaRPr lang="en-US" altLang="zh-CN" smtClean="0">
              <a:latin typeface="Arial" charset="0"/>
              <a:ea typeface="宋体" charset="-122"/>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幻灯片图像占位符 1"/>
          <p:cNvSpPr>
            <a:spLocks noGrp="1" noRot="1" noChangeAspect="1"/>
          </p:cNvSpPr>
          <p:nvPr>
            <p:ph type="sldImg"/>
          </p:nvPr>
        </p:nvSpPr>
        <p:spPr bwMode="auto">
          <a:noFill/>
          <a:ln>
            <a:solidFill>
              <a:srgbClr val="000000"/>
            </a:solidFill>
            <a:miter lim="800000"/>
            <a:headEnd/>
            <a:tailEnd/>
          </a:ln>
        </p:spPr>
      </p:sp>
      <p:sp>
        <p:nvSpPr>
          <p:cNvPr id="2037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0377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D1D557C-B445-4C88-8F6C-E3ADEC8DF93A}" type="slidenum">
              <a:rPr lang="zh-CN" altLang="en-US" smtClean="0">
                <a:latin typeface="Arial" charset="0"/>
                <a:ea typeface="宋体" charset="-122"/>
              </a:rPr>
              <a:pPr/>
              <a:t>86</a:t>
            </a:fld>
            <a:endParaRPr lang="en-US" altLang="zh-CN" smtClean="0">
              <a:latin typeface="Arial" charset="0"/>
              <a:ea typeface="宋体" charset="-122"/>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幻灯片图像占位符 1"/>
          <p:cNvSpPr>
            <a:spLocks noGrp="1" noRot="1" noChangeAspect="1"/>
          </p:cNvSpPr>
          <p:nvPr>
            <p:ph type="sldImg"/>
          </p:nvPr>
        </p:nvSpPr>
        <p:spPr bwMode="auto">
          <a:noFill/>
          <a:ln>
            <a:solidFill>
              <a:srgbClr val="000000"/>
            </a:solidFill>
            <a:miter lim="800000"/>
            <a:headEnd/>
            <a:tailEnd/>
          </a:ln>
        </p:spPr>
      </p:sp>
      <p:sp>
        <p:nvSpPr>
          <p:cNvPr id="2058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0582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D66991-50F4-4D93-AF27-FB3F41F95018}" type="slidenum">
              <a:rPr lang="zh-CN" altLang="en-US" smtClean="0">
                <a:latin typeface="Arial" charset="0"/>
                <a:ea typeface="宋体" charset="-122"/>
              </a:rPr>
              <a:pPr/>
              <a:t>87</a:t>
            </a:fld>
            <a:endParaRPr lang="en-US" altLang="zh-CN" smtClean="0">
              <a:latin typeface="Arial" charset="0"/>
              <a:ea typeface="宋体" charset="-122"/>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幻灯片图像占位符 1"/>
          <p:cNvSpPr>
            <a:spLocks noGrp="1" noRot="1" noChangeAspect="1"/>
          </p:cNvSpPr>
          <p:nvPr>
            <p:ph type="sldImg"/>
          </p:nvPr>
        </p:nvSpPr>
        <p:spPr bwMode="auto">
          <a:noFill/>
          <a:ln>
            <a:solidFill>
              <a:srgbClr val="000000"/>
            </a:solidFill>
            <a:miter lim="800000"/>
            <a:headEnd/>
            <a:tailEnd/>
          </a:ln>
        </p:spPr>
      </p:sp>
      <p:sp>
        <p:nvSpPr>
          <p:cNvPr id="2078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0787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6E79309-E594-43B9-91D2-FDCCBADD6612}" type="slidenum">
              <a:rPr lang="zh-CN" altLang="en-US" smtClean="0">
                <a:latin typeface="Arial" charset="0"/>
                <a:ea typeface="宋体" charset="-122"/>
              </a:rPr>
              <a:pPr/>
              <a:t>88</a:t>
            </a:fld>
            <a:endParaRPr lang="en-US" altLang="zh-CN" smtClean="0">
              <a:latin typeface="Arial" charset="0"/>
              <a:ea typeface="宋体" charset="-122"/>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幻灯片图像占位符 1"/>
          <p:cNvSpPr>
            <a:spLocks noGrp="1" noRot="1" noChangeAspect="1"/>
          </p:cNvSpPr>
          <p:nvPr>
            <p:ph type="sldImg"/>
          </p:nvPr>
        </p:nvSpPr>
        <p:spPr bwMode="auto">
          <a:noFill/>
          <a:ln>
            <a:solidFill>
              <a:srgbClr val="000000"/>
            </a:solidFill>
            <a:miter lim="800000"/>
            <a:headEnd/>
            <a:tailEnd/>
          </a:ln>
        </p:spPr>
      </p:sp>
      <p:sp>
        <p:nvSpPr>
          <p:cNvPr id="2099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0992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5FC1B8B-BC1C-46FC-858C-559237816B93}" type="slidenum">
              <a:rPr lang="zh-CN" altLang="en-US" smtClean="0">
                <a:latin typeface="Arial" charset="0"/>
                <a:ea typeface="宋体" charset="-122"/>
              </a:rPr>
              <a:pPr/>
              <a:t>89</a:t>
            </a:fld>
            <a:endParaRPr lang="en-US" altLang="zh-CN" smtClean="0">
              <a:latin typeface="Arial" charset="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bwMode="auto">
          <a:noFill/>
          <a:ln>
            <a:solidFill>
              <a:srgbClr val="000000"/>
            </a:solidFill>
            <a:miter lim="800000"/>
            <a:headEnd/>
            <a:tailEnd/>
          </a:ln>
        </p:spPr>
      </p:sp>
      <p:sp>
        <p:nvSpPr>
          <p:cNvPr id="440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03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B72000C-6A22-452B-B45A-8147D11B60EE}" type="slidenum">
              <a:rPr lang="zh-CN" altLang="en-US" smtClean="0">
                <a:latin typeface="Arial" charset="0"/>
                <a:ea typeface="宋体" charset="-122"/>
              </a:rPr>
              <a:pPr/>
              <a:t>9</a:t>
            </a:fld>
            <a:endParaRPr lang="en-US" altLang="zh-CN" smtClean="0">
              <a:latin typeface="Arial" charset="0"/>
              <a:ea typeface="宋体" charset="-122"/>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幻灯片图像占位符 1"/>
          <p:cNvSpPr>
            <a:spLocks noGrp="1" noRot="1" noChangeAspect="1"/>
          </p:cNvSpPr>
          <p:nvPr>
            <p:ph type="sldImg"/>
          </p:nvPr>
        </p:nvSpPr>
        <p:spPr bwMode="auto">
          <a:noFill/>
          <a:ln>
            <a:solidFill>
              <a:srgbClr val="000000"/>
            </a:solidFill>
            <a:miter lim="800000"/>
            <a:headEnd/>
            <a:tailEnd/>
          </a:ln>
        </p:spPr>
      </p:sp>
      <p:sp>
        <p:nvSpPr>
          <p:cNvPr id="2119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1197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F76FF9C-19A7-462E-B250-8ED20C3873C2}" type="slidenum">
              <a:rPr lang="zh-CN" altLang="en-US" smtClean="0">
                <a:latin typeface="Arial" charset="0"/>
                <a:ea typeface="宋体" charset="-122"/>
              </a:rPr>
              <a:pPr/>
              <a:t>90</a:t>
            </a:fld>
            <a:endParaRPr lang="en-US" altLang="zh-CN" smtClean="0">
              <a:latin typeface="Arial" charset="0"/>
              <a:ea typeface="宋体" charset="-122"/>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幻灯片图像占位符 1"/>
          <p:cNvSpPr>
            <a:spLocks noGrp="1" noRot="1" noChangeAspect="1"/>
          </p:cNvSpPr>
          <p:nvPr>
            <p:ph type="sldImg"/>
          </p:nvPr>
        </p:nvSpPr>
        <p:spPr bwMode="auto">
          <a:noFill/>
          <a:ln>
            <a:solidFill>
              <a:srgbClr val="000000"/>
            </a:solidFill>
            <a:miter lim="800000"/>
            <a:headEnd/>
            <a:tailEnd/>
          </a:ln>
        </p:spPr>
      </p:sp>
      <p:sp>
        <p:nvSpPr>
          <p:cNvPr id="2140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1401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E59D177-F779-43CF-BA08-3203D6ECA20D}" type="slidenum">
              <a:rPr lang="zh-CN" altLang="en-US" smtClean="0">
                <a:latin typeface="Arial" charset="0"/>
                <a:ea typeface="宋体" charset="-122"/>
              </a:rPr>
              <a:pPr/>
              <a:t>91</a:t>
            </a:fld>
            <a:endParaRPr lang="en-US" altLang="zh-CN" smtClean="0">
              <a:latin typeface="Arial" charset="0"/>
              <a:ea typeface="宋体" charset="-122"/>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幻灯片图像占位符 1"/>
          <p:cNvSpPr>
            <a:spLocks noGrp="1" noRot="1" noChangeAspect="1"/>
          </p:cNvSpPr>
          <p:nvPr>
            <p:ph type="sldImg"/>
          </p:nvPr>
        </p:nvSpPr>
        <p:spPr bwMode="auto">
          <a:noFill/>
          <a:ln>
            <a:solidFill>
              <a:srgbClr val="000000"/>
            </a:solidFill>
            <a:miter lim="800000"/>
            <a:headEnd/>
            <a:tailEnd/>
          </a:ln>
        </p:spPr>
      </p:sp>
      <p:sp>
        <p:nvSpPr>
          <p:cNvPr id="2160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1606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40397A5-C246-484B-9154-8CF539CD76A0}" type="slidenum">
              <a:rPr lang="zh-CN" altLang="en-US" smtClean="0">
                <a:latin typeface="Arial" charset="0"/>
                <a:ea typeface="宋体" charset="-122"/>
              </a:rPr>
              <a:pPr/>
              <a:t>92</a:t>
            </a:fld>
            <a:endParaRPr lang="en-US" altLang="zh-CN" smtClean="0">
              <a:latin typeface="Arial" charset="0"/>
              <a:ea typeface="宋体" charset="-122"/>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幻灯片图像占位符 1"/>
          <p:cNvSpPr>
            <a:spLocks noGrp="1" noRot="1" noChangeAspect="1"/>
          </p:cNvSpPr>
          <p:nvPr>
            <p:ph type="sldImg"/>
          </p:nvPr>
        </p:nvSpPr>
        <p:spPr bwMode="auto">
          <a:noFill/>
          <a:ln>
            <a:solidFill>
              <a:srgbClr val="000000"/>
            </a:solidFill>
            <a:miter lim="800000"/>
            <a:headEnd/>
            <a:tailEnd/>
          </a:ln>
        </p:spPr>
      </p:sp>
      <p:sp>
        <p:nvSpPr>
          <p:cNvPr id="2181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181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A848C63-EBA5-4DC5-BA08-6D847D55DE96}" type="slidenum">
              <a:rPr lang="zh-CN" altLang="en-US" smtClean="0">
                <a:latin typeface="Arial" charset="0"/>
                <a:ea typeface="宋体" charset="-122"/>
              </a:rPr>
              <a:pPr/>
              <a:t>93</a:t>
            </a:fld>
            <a:endParaRPr lang="en-US" altLang="zh-CN" smtClean="0">
              <a:latin typeface="Arial" charset="0"/>
              <a:ea typeface="宋体" charset="-122"/>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幻灯片图像占位符 1"/>
          <p:cNvSpPr>
            <a:spLocks noGrp="1" noRot="1" noChangeAspect="1"/>
          </p:cNvSpPr>
          <p:nvPr>
            <p:ph type="sldImg"/>
          </p:nvPr>
        </p:nvSpPr>
        <p:spPr bwMode="auto">
          <a:noFill/>
          <a:ln>
            <a:solidFill>
              <a:srgbClr val="000000"/>
            </a:solidFill>
            <a:miter lim="800000"/>
            <a:headEnd/>
            <a:tailEnd/>
          </a:ln>
        </p:spPr>
      </p:sp>
      <p:sp>
        <p:nvSpPr>
          <p:cNvPr id="2201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01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543C5AC-92EB-4A04-8262-8AED2AB85370}" type="slidenum">
              <a:rPr lang="zh-CN" altLang="en-US" smtClean="0">
                <a:latin typeface="Arial" charset="0"/>
                <a:ea typeface="宋体" charset="-122"/>
              </a:rPr>
              <a:pPr/>
              <a:t>94</a:t>
            </a:fld>
            <a:endParaRPr lang="en-US" altLang="zh-CN" smtClean="0">
              <a:latin typeface="Arial" charset="0"/>
              <a:ea typeface="宋体" charset="-122"/>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幻灯片图像占位符 1"/>
          <p:cNvSpPr>
            <a:spLocks noGrp="1" noRot="1" noChangeAspect="1"/>
          </p:cNvSpPr>
          <p:nvPr>
            <p:ph type="sldImg"/>
          </p:nvPr>
        </p:nvSpPr>
        <p:spPr bwMode="auto">
          <a:noFill/>
          <a:ln>
            <a:solidFill>
              <a:srgbClr val="000000"/>
            </a:solidFill>
            <a:miter lim="800000"/>
            <a:headEnd/>
            <a:tailEnd/>
          </a:ln>
        </p:spPr>
      </p:sp>
      <p:sp>
        <p:nvSpPr>
          <p:cNvPr id="2222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221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1847DA2-83D4-4BD2-8CA9-596DAAC5DC6A}" type="slidenum">
              <a:rPr lang="zh-CN" altLang="en-US" smtClean="0">
                <a:latin typeface="Arial" charset="0"/>
                <a:ea typeface="宋体" charset="-122"/>
              </a:rPr>
              <a:pPr/>
              <a:t>95</a:t>
            </a:fld>
            <a:endParaRPr lang="en-US" altLang="zh-CN" smtClean="0">
              <a:latin typeface="Arial" charset="0"/>
              <a:ea typeface="宋体" charset="-122"/>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幻灯片图像占位符 1"/>
          <p:cNvSpPr>
            <a:spLocks noGrp="1" noRot="1" noChangeAspect="1"/>
          </p:cNvSpPr>
          <p:nvPr>
            <p:ph type="sldImg"/>
          </p:nvPr>
        </p:nvSpPr>
        <p:spPr bwMode="auto">
          <a:noFill/>
          <a:ln>
            <a:solidFill>
              <a:srgbClr val="000000"/>
            </a:solidFill>
            <a:miter lim="800000"/>
            <a:headEnd/>
            <a:tailEnd/>
          </a:ln>
        </p:spPr>
      </p:sp>
      <p:sp>
        <p:nvSpPr>
          <p:cNvPr id="2242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425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FFA98F-FF96-4192-BF13-2F90A1BF4E57}" type="slidenum">
              <a:rPr lang="zh-CN" altLang="en-US" smtClean="0">
                <a:latin typeface="Arial" charset="0"/>
                <a:ea typeface="宋体" charset="-122"/>
              </a:rPr>
              <a:pPr/>
              <a:t>96</a:t>
            </a:fld>
            <a:endParaRPr lang="en-US" altLang="zh-CN" smtClean="0">
              <a:latin typeface="Arial" charset="0"/>
              <a:ea typeface="宋体" charset="-122"/>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幻灯片图像占位符 1"/>
          <p:cNvSpPr>
            <a:spLocks noGrp="1" noRot="1" noChangeAspect="1"/>
          </p:cNvSpPr>
          <p:nvPr>
            <p:ph type="sldImg"/>
          </p:nvPr>
        </p:nvSpPr>
        <p:spPr bwMode="auto">
          <a:noFill/>
          <a:ln>
            <a:solidFill>
              <a:srgbClr val="000000"/>
            </a:solidFill>
            <a:miter lim="800000"/>
            <a:headEnd/>
            <a:tailEnd/>
          </a:ln>
        </p:spPr>
      </p:sp>
      <p:sp>
        <p:nvSpPr>
          <p:cNvPr id="2263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63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0889AC9-A238-4657-AD8E-BAC64029E1D5}" type="slidenum">
              <a:rPr lang="zh-CN" altLang="en-US" smtClean="0">
                <a:latin typeface="Arial" charset="0"/>
                <a:ea typeface="宋体" charset="-122"/>
              </a:rPr>
              <a:pPr/>
              <a:t>97</a:t>
            </a:fld>
            <a:endParaRPr lang="en-US" altLang="zh-CN" smtClean="0">
              <a:latin typeface="Arial" charset="0"/>
              <a:ea typeface="宋体" charset="-122"/>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幻灯片图像占位符 1"/>
          <p:cNvSpPr>
            <a:spLocks noGrp="1" noRot="1" noChangeAspect="1"/>
          </p:cNvSpPr>
          <p:nvPr>
            <p:ph type="sldImg"/>
          </p:nvPr>
        </p:nvSpPr>
        <p:spPr bwMode="auto">
          <a:noFill/>
          <a:ln>
            <a:solidFill>
              <a:srgbClr val="000000"/>
            </a:solidFill>
            <a:miter lim="800000"/>
            <a:headEnd/>
            <a:tailEnd/>
          </a:ln>
        </p:spPr>
      </p:sp>
      <p:sp>
        <p:nvSpPr>
          <p:cNvPr id="22835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83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2FC0A50-ECE9-4343-9A33-4E12ADBBF836}" type="slidenum">
              <a:rPr lang="zh-CN" altLang="en-US" smtClean="0">
                <a:latin typeface="Arial" charset="0"/>
                <a:ea typeface="宋体" charset="-122"/>
              </a:rPr>
              <a:pPr/>
              <a:t>98</a:t>
            </a:fld>
            <a:endParaRPr lang="en-US" altLang="zh-CN" smtClean="0">
              <a:latin typeface="Arial" charset="0"/>
              <a:ea typeface="宋体" charset="-122"/>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幻灯片图像占位符 1"/>
          <p:cNvSpPr>
            <a:spLocks noGrp="1" noRot="1" noChangeAspect="1"/>
          </p:cNvSpPr>
          <p:nvPr>
            <p:ph type="sldImg"/>
          </p:nvPr>
        </p:nvSpPr>
        <p:spPr bwMode="auto">
          <a:noFill/>
          <a:ln>
            <a:solidFill>
              <a:srgbClr val="000000"/>
            </a:solidFill>
            <a:miter lim="800000"/>
            <a:headEnd/>
            <a:tailEnd/>
          </a:ln>
        </p:spPr>
      </p:sp>
      <p:sp>
        <p:nvSpPr>
          <p:cNvPr id="23040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04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24535D0-6F94-443E-88F0-75B1B9D6ACF0}" type="slidenum">
              <a:rPr lang="zh-CN" altLang="en-US" smtClean="0">
                <a:latin typeface="Arial" charset="0"/>
                <a:ea typeface="宋体" charset="-122"/>
              </a:rPr>
              <a:pPr/>
              <a:t>99</a:t>
            </a:fld>
            <a:endParaRPr lang="en-US" altLang="zh-CN" smtClean="0">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1.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组合 6"/>
          <p:cNvGrpSpPr>
            <a:grpSpLocks/>
          </p:cNvGrpSpPr>
          <p:nvPr userDrawn="1"/>
        </p:nvGrpSpPr>
        <p:grpSpPr bwMode="auto">
          <a:xfrm>
            <a:off x="-39688" y="0"/>
            <a:ext cx="12231688" cy="6858000"/>
            <a:chOff x="-39033" y="0"/>
            <a:chExt cx="10026866" cy="6858000"/>
          </a:xfrm>
        </p:grpSpPr>
        <p:pic>
          <p:nvPicPr>
            <p:cNvPr id="5" name="图片 7"/>
            <p:cNvPicPr>
              <a:picLocks noChangeAspect="1"/>
            </p:cNvPicPr>
            <p:nvPr/>
          </p:nvPicPr>
          <p:blipFill>
            <a:blip r:embed="rId2"/>
            <a:srcRect t="16508" b="25873"/>
            <a:stretch>
              <a:fillRect/>
            </a:stretch>
          </p:blipFill>
          <p:spPr bwMode="auto">
            <a:xfrm>
              <a:off x="-39033" y="0"/>
              <a:ext cx="5143500" cy="6858000"/>
            </a:xfrm>
            <a:prstGeom prst="rect">
              <a:avLst/>
            </a:prstGeom>
            <a:noFill/>
            <a:ln w="9525">
              <a:noFill/>
              <a:miter lim="800000"/>
              <a:headEnd/>
              <a:tailEnd/>
            </a:ln>
          </p:spPr>
        </p:pic>
        <p:pic>
          <p:nvPicPr>
            <p:cNvPr id="6" name="图片 8"/>
            <p:cNvPicPr>
              <a:picLocks noChangeAspect="1"/>
            </p:cNvPicPr>
            <p:nvPr/>
          </p:nvPicPr>
          <p:blipFill>
            <a:blip r:embed="rId2"/>
            <a:srcRect t="16508" b="25873"/>
            <a:stretch>
              <a:fillRect/>
            </a:stretch>
          </p:blipFill>
          <p:spPr bwMode="auto">
            <a:xfrm flipH="1">
              <a:off x="5104467" y="0"/>
              <a:ext cx="4883366" cy="6858000"/>
            </a:xfrm>
            <a:prstGeom prst="rect">
              <a:avLst/>
            </a:prstGeom>
            <a:noFill/>
            <a:ln w="9525">
              <a:noFill/>
              <a:miter lim="800000"/>
              <a:headEnd/>
              <a:tailEnd/>
            </a:ln>
          </p:spPr>
        </p:pic>
      </p:grpSp>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7"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5"/>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C0091765-EAAD-4996-A192-A20326794EBC}" type="slidenum">
              <a:rPr lang="zh-CN" altLang="en-US"/>
              <a:pPr>
                <a:defRPr/>
              </a:pPr>
              <a:t>‹#›</a:t>
            </a:fld>
            <a:endParaRPr lang="zh-CN" altLang="en-US"/>
          </a:p>
        </p:txBody>
      </p:sp>
    </p:spTree>
  </p:cSld>
  <p:clrMapOvr>
    <a:masterClrMapping/>
  </p:clrMapOvr>
  <p:transition spd="slow" advTm="6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31784ACE-D17E-4410-A2ED-2547CED8302F}" type="slidenum">
              <a:rPr lang="zh-CN" altLang="en-US"/>
              <a:pPr>
                <a:defRPr/>
              </a:pPr>
              <a:t>‹#›</a:t>
            </a:fld>
            <a:endParaRPr lang="zh-CN" altLang="en-US"/>
          </a:p>
        </p:txBody>
      </p:sp>
    </p:spTree>
  </p:cSld>
  <p:clrMapOvr>
    <a:masterClrMapping/>
  </p:clrMapOvr>
  <p:transition spd="slow" advTm="6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0D17FB7F-BABC-46CF-A85B-87708FD7336A}" type="slidenum">
              <a:rPr lang="zh-CN" altLang="en-US"/>
              <a:pPr>
                <a:defRPr/>
              </a:pPr>
              <a:t>‹#›</a:t>
            </a:fld>
            <a:endParaRPr lang="zh-CN" altLang="en-US"/>
          </a:p>
        </p:txBody>
      </p:sp>
    </p:spTree>
  </p:cSld>
  <p:clrMapOvr>
    <a:masterClrMapping/>
  </p:clrMapOvr>
  <p:transition spd="slow" advTm="6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组合 6"/>
          <p:cNvGrpSpPr>
            <a:grpSpLocks/>
          </p:cNvGrpSpPr>
          <p:nvPr userDrawn="1"/>
        </p:nvGrpSpPr>
        <p:grpSpPr bwMode="auto">
          <a:xfrm>
            <a:off x="-39688" y="0"/>
            <a:ext cx="12231688" cy="6858000"/>
            <a:chOff x="-39033" y="0"/>
            <a:chExt cx="10026866" cy="6858000"/>
          </a:xfrm>
        </p:grpSpPr>
        <p:pic>
          <p:nvPicPr>
            <p:cNvPr id="5" name="图片 7"/>
            <p:cNvPicPr>
              <a:picLocks noChangeAspect="1"/>
            </p:cNvPicPr>
            <p:nvPr/>
          </p:nvPicPr>
          <p:blipFill>
            <a:blip r:embed="rId2"/>
            <a:srcRect t="16508" b="25873"/>
            <a:stretch>
              <a:fillRect/>
            </a:stretch>
          </p:blipFill>
          <p:spPr bwMode="auto">
            <a:xfrm>
              <a:off x="-39033" y="0"/>
              <a:ext cx="5143500" cy="6858000"/>
            </a:xfrm>
            <a:prstGeom prst="rect">
              <a:avLst/>
            </a:prstGeom>
            <a:noFill/>
            <a:ln w="9525">
              <a:noFill/>
              <a:miter lim="800000"/>
              <a:headEnd/>
              <a:tailEnd/>
            </a:ln>
          </p:spPr>
        </p:pic>
        <p:pic>
          <p:nvPicPr>
            <p:cNvPr id="6" name="图片 8"/>
            <p:cNvPicPr>
              <a:picLocks noChangeAspect="1"/>
            </p:cNvPicPr>
            <p:nvPr/>
          </p:nvPicPr>
          <p:blipFill>
            <a:blip r:embed="rId2"/>
            <a:srcRect t="16508" b="25873"/>
            <a:stretch>
              <a:fillRect/>
            </a:stretch>
          </p:blipFill>
          <p:spPr bwMode="auto">
            <a:xfrm flipH="1">
              <a:off x="5104467" y="0"/>
              <a:ext cx="4883366" cy="6858000"/>
            </a:xfrm>
            <a:prstGeom prst="rect">
              <a:avLst/>
            </a:prstGeom>
            <a:noFill/>
            <a:ln w="9525">
              <a:noFill/>
              <a:miter lim="800000"/>
              <a:headEnd/>
              <a:tailEnd/>
            </a:ln>
          </p:spPr>
        </p:pic>
      </p:grpSp>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7"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5"/>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50019825-E46B-4FB1-A5FA-6D971DFEA7BC}" type="slidenum">
              <a:rPr lang="zh-CN" altLang="en-US"/>
              <a:pPr>
                <a:defRPr/>
              </a:pPr>
              <a:t>‹#›</a:t>
            </a:fld>
            <a:endParaRPr lang="zh-CN" altLang="en-US"/>
          </a:p>
        </p:txBody>
      </p:sp>
    </p:spTree>
  </p:cSld>
  <p:clrMapOvr>
    <a:masterClrMapping/>
  </p:clrMapOvr>
  <p:transition spd="slow" advTm="6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4" name="组合 10"/>
          <p:cNvGrpSpPr>
            <a:grpSpLocks/>
          </p:cNvGrpSpPr>
          <p:nvPr userDrawn="1"/>
        </p:nvGrpSpPr>
        <p:grpSpPr bwMode="auto">
          <a:xfrm>
            <a:off x="41275" y="6046788"/>
            <a:ext cx="12109450" cy="1622425"/>
            <a:chOff x="-41372" y="5254587"/>
            <a:chExt cx="12109821" cy="1622470"/>
          </a:xfrm>
        </p:grpSpPr>
        <p:pic>
          <p:nvPicPr>
            <p:cNvPr id="5" name="图片 11"/>
            <p:cNvPicPr>
              <a:picLocks noChangeAspect="1"/>
            </p:cNvPicPr>
            <p:nvPr/>
          </p:nvPicPr>
          <p:blipFill>
            <a:blip r:embed="rId2" cstate="print">
              <a:duotone>
                <a:schemeClr val="accent6">
                  <a:shade val="45000"/>
                  <a:satMod val="135000"/>
                </a:schemeClr>
                <a:prstClr val="white"/>
              </a:duotone>
            </a:blip>
            <a:stretch>
              <a:fillRect/>
            </a:stretch>
          </p:blipFill>
          <p:spPr>
            <a:xfrm>
              <a:off x="-41372" y="5299916"/>
              <a:ext cx="3070593" cy="1577141"/>
            </a:xfrm>
            <a:prstGeom prst="rect">
              <a:avLst/>
            </a:prstGeom>
          </p:spPr>
        </p:pic>
        <p:pic>
          <p:nvPicPr>
            <p:cNvPr id="6" name="图片 12"/>
            <p:cNvPicPr>
              <a:picLocks noChangeAspect="1"/>
            </p:cNvPicPr>
            <p:nvPr/>
          </p:nvPicPr>
          <p:blipFill>
            <a:blip r:embed="rId3" cstate="print">
              <a:duotone>
                <a:schemeClr val="accent6">
                  <a:shade val="45000"/>
                  <a:satMod val="135000"/>
                </a:schemeClr>
                <a:prstClr val="white"/>
              </a:duotone>
            </a:blip>
            <a:stretch>
              <a:fillRect/>
            </a:stretch>
          </p:blipFill>
          <p:spPr>
            <a:xfrm>
              <a:off x="2953232" y="5286668"/>
              <a:ext cx="3070593" cy="1577141"/>
            </a:xfrm>
            <a:prstGeom prst="rect">
              <a:avLst/>
            </a:prstGeom>
          </p:spPr>
        </p:pic>
        <p:pic>
          <p:nvPicPr>
            <p:cNvPr id="7" name="图片 13"/>
            <p:cNvPicPr>
              <a:picLocks noChangeAspect="1"/>
            </p:cNvPicPr>
            <p:nvPr/>
          </p:nvPicPr>
          <p:blipFill>
            <a:blip r:embed="rId3" cstate="print">
              <a:duotone>
                <a:schemeClr val="accent6">
                  <a:shade val="45000"/>
                  <a:satMod val="135000"/>
                </a:schemeClr>
                <a:prstClr val="white"/>
              </a:duotone>
            </a:blip>
            <a:stretch>
              <a:fillRect/>
            </a:stretch>
          </p:blipFill>
          <p:spPr>
            <a:xfrm>
              <a:off x="6004412" y="5254587"/>
              <a:ext cx="3070593" cy="1577141"/>
            </a:xfrm>
            <a:prstGeom prst="rect">
              <a:avLst/>
            </a:prstGeom>
          </p:spPr>
        </p:pic>
        <p:pic>
          <p:nvPicPr>
            <p:cNvPr id="8" name="图片 14"/>
            <p:cNvPicPr>
              <a:picLocks noChangeAspect="1"/>
            </p:cNvPicPr>
            <p:nvPr/>
          </p:nvPicPr>
          <p:blipFill>
            <a:blip r:embed="rId3" cstate="print">
              <a:duotone>
                <a:schemeClr val="accent6">
                  <a:shade val="45000"/>
                  <a:satMod val="135000"/>
                </a:schemeClr>
                <a:prstClr val="white"/>
              </a:duotone>
            </a:blip>
            <a:stretch>
              <a:fillRect/>
            </a:stretch>
          </p:blipFill>
          <p:spPr>
            <a:xfrm>
              <a:off x="8997856" y="5254587"/>
              <a:ext cx="3070593" cy="1577141"/>
            </a:xfrm>
            <a:prstGeom prst="rect">
              <a:avLst/>
            </a:prstGeom>
          </p:spPr>
        </p:pic>
      </p:grpSp>
      <p:grpSp>
        <p:nvGrpSpPr>
          <p:cNvPr id="9" name="组合 6"/>
          <p:cNvGrpSpPr>
            <a:grpSpLocks/>
          </p:cNvGrpSpPr>
          <p:nvPr userDrawn="1"/>
        </p:nvGrpSpPr>
        <p:grpSpPr bwMode="auto">
          <a:xfrm>
            <a:off x="0" y="0"/>
            <a:ext cx="12192000" cy="6961188"/>
            <a:chOff x="-39033" y="0"/>
            <a:chExt cx="10026865" cy="5914417"/>
          </a:xfrm>
        </p:grpSpPr>
        <p:pic>
          <p:nvPicPr>
            <p:cNvPr id="10" name="图片 7"/>
            <p:cNvPicPr>
              <a:picLocks noChangeAspect="1"/>
            </p:cNvPicPr>
            <p:nvPr/>
          </p:nvPicPr>
          <p:blipFill>
            <a:blip r:embed="rId4"/>
            <a:srcRect t="16508" b="33801"/>
            <a:stretch>
              <a:fillRect/>
            </a:stretch>
          </p:blipFill>
          <p:spPr bwMode="auto">
            <a:xfrm>
              <a:off x="-39033" y="0"/>
              <a:ext cx="5143500" cy="5914417"/>
            </a:xfrm>
            <a:prstGeom prst="rect">
              <a:avLst/>
            </a:prstGeom>
            <a:noFill/>
            <a:ln w="9525">
              <a:noFill/>
              <a:miter lim="800000"/>
              <a:headEnd/>
              <a:tailEnd/>
            </a:ln>
          </p:spPr>
        </p:pic>
        <p:pic>
          <p:nvPicPr>
            <p:cNvPr id="11" name="图片 8"/>
            <p:cNvPicPr>
              <a:picLocks noChangeAspect="1"/>
            </p:cNvPicPr>
            <p:nvPr/>
          </p:nvPicPr>
          <p:blipFill>
            <a:blip r:embed="rId4"/>
            <a:srcRect t="16507" b="33965"/>
            <a:stretch>
              <a:fillRect/>
            </a:stretch>
          </p:blipFill>
          <p:spPr bwMode="auto">
            <a:xfrm flipH="1">
              <a:off x="5104466" y="0"/>
              <a:ext cx="4883366" cy="5894962"/>
            </a:xfrm>
            <a:prstGeom prst="rect">
              <a:avLst/>
            </a:prstGeom>
            <a:noFill/>
            <a:ln w="9525">
              <a:noFill/>
              <a:miter lim="800000"/>
              <a:headEnd/>
              <a:tailEnd/>
            </a:ln>
          </p:spPr>
        </p:pic>
      </p:grpSp>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13" name="页脚占位符 4"/>
          <p:cNvSpPr>
            <a:spLocks noGrp="1"/>
          </p:cNvSpPr>
          <p:nvPr>
            <p:ph type="ftr" sz="quarter" idx="11"/>
          </p:nvPr>
        </p:nvSpPr>
        <p:spPr>
          <a:xfrm>
            <a:off x="4038600" y="6596063"/>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14" name="灯片编号占位符 5"/>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204F0EFE-9674-4D1C-BBE1-6138413436C7}" type="slidenum">
              <a:rPr lang="zh-CN" altLang="en-US"/>
              <a:pPr>
                <a:defRPr/>
              </a:pPr>
              <a:t>‹#›</a:t>
            </a:fld>
            <a:endParaRPr lang="zh-CN" altLang="en-US"/>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C3866FBD-D5F7-4E3D-8655-04F1A706FE48}" type="slidenum">
              <a:rPr lang="zh-CN" altLang="en-US"/>
              <a:pPr>
                <a:defRPr/>
              </a:pPr>
              <a:t>‹#›</a:t>
            </a:fld>
            <a:endParaRPr lang="zh-CN" altLang="en-US"/>
          </a:p>
        </p:txBody>
      </p:sp>
    </p:spTree>
  </p:cSld>
  <p:clrMapOvr>
    <a:masterClrMapping/>
  </p:clrMapOvr>
  <p:transition spd="slow" advTm="6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2489BC0A-B6A1-4924-A461-F7189742957F}" type="slidenum">
              <a:rPr lang="zh-CN" altLang="en-US"/>
              <a:pPr>
                <a:defRPr/>
              </a:pPr>
              <a:t>‹#›</a:t>
            </a:fld>
            <a:endParaRPr lang="zh-CN" altLang="en-US"/>
          </a:p>
        </p:txBody>
      </p:sp>
    </p:spTree>
  </p:cSld>
  <p:clrMapOvr>
    <a:masterClrMapping/>
  </p:clrMapOvr>
  <p:transition spd="slow" advTm="6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8FE7F99E-9F6C-4975-83F0-25B6612E54BA}" type="slidenum">
              <a:rPr lang="zh-CN" altLang="en-US"/>
              <a:pPr>
                <a:defRPr/>
              </a:pPr>
              <a:t>‹#›</a:t>
            </a:fld>
            <a:endParaRPr lang="zh-CN" altLang="en-US"/>
          </a:p>
        </p:txBody>
      </p:sp>
    </p:spTree>
  </p:cSld>
  <p:clrMapOvr>
    <a:masterClrMapping/>
  </p:clrMapOvr>
  <p:transition spd="slow" advTm="6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B0F3ED55-8108-4C6B-A0C2-96D5E5A70ABE}" type="slidenum">
              <a:rPr lang="zh-CN" altLang="en-US"/>
              <a:pPr>
                <a:defRPr/>
              </a:pPr>
              <a:t>‹#›</a:t>
            </a:fld>
            <a:endParaRPr lang="zh-CN" altLang="en-US"/>
          </a:p>
        </p:txBody>
      </p:sp>
    </p:spTree>
  </p:cSld>
  <p:clrMapOvr>
    <a:masterClrMapping/>
  </p:clrMapOvr>
  <p:transition spd="slow" advTm="6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8A485BCA-213A-47B4-9B45-D18AE7DAFB6E}" type="slidenum">
              <a:rPr lang="zh-CN" altLang="en-US"/>
              <a:pPr>
                <a:defRPr/>
              </a:pPr>
              <a:t>‹#›</a:t>
            </a:fld>
            <a:endParaRPr lang="zh-CN" altLang="en-US"/>
          </a:p>
        </p:txBody>
      </p:sp>
    </p:spTree>
  </p:cSld>
  <p:clrMapOvr>
    <a:masterClrMapping/>
  </p:clrMapOvr>
  <p:transition spd="slow" advTm="600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ABD17982-C694-44F5-AF35-85C5F306544D}" type="slidenum">
              <a:rPr lang="zh-CN" altLang="en-US"/>
              <a:pPr>
                <a:defRPr/>
              </a:pPr>
              <a:t>‹#›</a:t>
            </a:fld>
            <a:endParaRPr lang="zh-CN" altLang="en-US"/>
          </a:p>
        </p:txBody>
      </p:sp>
    </p:spTree>
  </p:cSld>
  <p:clrMapOvr>
    <a:masterClrMapping/>
  </p:clrMapOvr>
  <p:transition spd="slow" advTm="6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grpSp>
        <p:nvGrpSpPr>
          <p:cNvPr id="4" name="组合 10"/>
          <p:cNvGrpSpPr>
            <a:grpSpLocks/>
          </p:cNvGrpSpPr>
          <p:nvPr userDrawn="1"/>
        </p:nvGrpSpPr>
        <p:grpSpPr bwMode="auto">
          <a:xfrm>
            <a:off x="41275" y="6046788"/>
            <a:ext cx="12109450" cy="1622425"/>
            <a:chOff x="-41372" y="5254587"/>
            <a:chExt cx="12109821" cy="1622470"/>
          </a:xfrm>
        </p:grpSpPr>
        <p:pic>
          <p:nvPicPr>
            <p:cNvPr id="5" name="图片 11"/>
            <p:cNvPicPr>
              <a:picLocks noChangeAspect="1"/>
            </p:cNvPicPr>
            <p:nvPr/>
          </p:nvPicPr>
          <p:blipFill>
            <a:blip r:embed="rId2" cstate="print">
              <a:duotone>
                <a:schemeClr val="accent6">
                  <a:shade val="45000"/>
                  <a:satMod val="135000"/>
                </a:schemeClr>
                <a:prstClr val="white"/>
              </a:duotone>
            </a:blip>
            <a:stretch>
              <a:fillRect/>
            </a:stretch>
          </p:blipFill>
          <p:spPr>
            <a:xfrm>
              <a:off x="-41372" y="5299916"/>
              <a:ext cx="3070593" cy="1577141"/>
            </a:xfrm>
            <a:prstGeom prst="rect">
              <a:avLst/>
            </a:prstGeom>
          </p:spPr>
        </p:pic>
        <p:pic>
          <p:nvPicPr>
            <p:cNvPr id="6" name="图片 12"/>
            <p:cNvPicPr>
              <a:picLocks noChangeAspect="1"/>
            </p:cNvPicPr>
            <p:nvPr/>
          </p:nvPicPr>
          <p:blipFill>
            <a:blip r:embed="rId3" cstate="print">
              <a:duotone>
                <a:schemeClr val="accent6">
                  <a:shade val="45000"/>
                  <a:satMod val="135000"/>
                </a:schemeClr>
                <a:prstClr val="white"/>
              </a:duotone>
            </a:blip>
            <a:stretch>
              <a:fillRect/>
            </a:stretch>
          </p:blipFill>
          <p:spPr>
            <a:xfrm>
              <a:off x="2953232" y="5286668"/>
              <a:ext cx="3070593" cy="1577141"/>
            </a:xfrm>
            <a:prstGeom prst="rect">
              <a:avLst/>
            </a:prstGeom>
          </p:spPr>
        </p:pic>
        <p:pic>
          <p:nvPicPr>
            <p:cNvPr id="7" name="图片 13"/>
            <p:cNvPicPr>
              <a:picLocks noChangeAspect="1"/>
            </p:cNvPicPr>
            <p:nvPr/>
          </p:nvPicPr>
          <p:blipFill>
            <a:blip r:embed="rId3" cstate="print">
              <a:duotone>
                <a:schemeClr val="accent6">
                  <a:shade val="45000"/>
                  <a:satMod val="135000"/>
                </a:schemeClr>
                <a:prstClr val="white"/>
              </a:duotone>
            </a:blip>
            <a:stretch>
              <a:fillRect/>
            </a:stretch>
          </p:blipFill>
          <p:spPr>
            <a:xfrm>
              <a:off x="6004412" y="5254587"/>
              <a:ext cx="3070593" cy="1577141"/>
            </a:xfrm>
            <a:prstGeom prst="rect">
              <a:avLst/>
            </a:prstGeom>
          </p:spPr>
        </p:pic>
        <p:pic>
          <p:nvPicPr>
            <p:cNvPr id="8" name="图片 14"/>
            <p:cNvPicPr>
              <a:picLocks noChangeAspect="1"/>
            </p:cNvPicPr>
            <p:nvPr/>
          </p:nvPicPr>
          <p:blipFill>
            <a:blip r:embed="rId3" cstate="print">
              <a:duotone>
                <a:schemeClr val="accent6">
                  <a:shade val="45000"/>
                  <a:satMod val="135000"/>
                </a:schemeClr>
                <a:prstClr val="white"/>
              </a:duotone>
            </a:blip>
            <a:stretch>
              <a:fillRect/>
            </a:stretch>
          </p:blipFill>
          <p:spPr>
            <a:xfrm>
              <a:off x="8997856" y="5254587"/>
              <a:ext cx="3070593" cy="1577141"/>
            </a:xfrm>
            <a:prstGeom prst="rect">
              <a:avLst/>
            </a:prstGeom>
          </p:spPr>
        </p:pic>
      </p:grpSp>
      <p:grpSp>
        <p:nvGrpSpPr>
          <p:cNvPr id="9" name="组合 6"/>
          <p:cNvGrpSpPr>
            <a:grpSpLocks/>
          </p:cNvGrpSpPr>
          <p:nvPr userDrawn="1"/>
        </p:nvGrpSpPr>
        <p:grpSpPr bwMode="auto">
          <a:xfrm>
            <a:off x="0" y="0"/>
            <a:ext cx="12192000" cy="6961188"/>
            <a:chOff x="-39033" y="0"/>
            <a:chExt cx="10026865" cy="5914417"/>
          </a:xfrm>
        </p:grpSpPr>
        <p:pic>
          <p:nvPicPr>
            <p:cNvPr id="10" name="图片 7"/>
            <p:cNvPicPr>
              <a:picLocks noChangeAspect="1"/>
            </p:cNvPicPr>
            <p:nvPr/>
          </p:nvPicPr>
          <p:blipFill>
            <a:blip r:embed="rId4"/>
            <a:srcRect t="16508" b="33801"/>
            <a:stretch>
              <a:fillRect/>
            </a:stretch>
          </p:blipFill>
          <p:spPr bwMode="auto">
            <a:xfrm>
              <a:off x="-39033" y="0"/>
              <a:ext cx="5143500" cy="5914417"/>
            </a:xfrm>
            <a:prstGeom prst="rect">
              <a:avLst/>
            </a:prstGeom>
            <a:noFill/>
            <a:ln w="9525">
              <a:noFill/>
              <a:miter lim="800000"/>
              <a:headEnd/>
              <a:tailEnd/>
            </a:ln>
          </p:spPr>
        </p:pic>
        <p:pic>
          <p:nvPicPr>
            <p:cNvPr id="11" name="图片 8"/>
            <p:cNvPicPr>
              <a:picLocks noChangeAspect="1"/>
            </p:cNvPicPr>
            <p:nvPr/>
          </p:nvPicPr>
          <p:blipFill>
            <a:blip r:embed="rId4"/>
            <a:srcRect t="16507" b="33965"/>
            <a:stretch>
              <a:fillRect/>
            </a:stretch>
          </p:blipFill>
          <p:spPr bwMode="auto">
            <a:xfrm flipH="1">
              <a:off x="5104466" y="0"/>
              <a:ext cx="4883366" cy="5894962"/>
            </a:xfrm>
            <a:prstGeom prst="rect">
              <a:avLst/>
            </a:prstGeom>
            <a:noFill/>
            <a:ln w="9525">
              <a:noFill/>
              <a:miter lim="800000"/>
              <a:headEnd/>
              <a:tailEnd/>
            </a:ln>
          </p:spPr>
        </p:pic>
      </p:grpSp>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13" name="页脚占位符 4"/>
          <p:cNvSpPr>
            <a:spLocks noGrp="1"/>
          </p:cNvSpPr>
          <p:nvPr>
            <p:ph type="ftr" sz="quarter" idx="11"/>
          </p:nvPr>
        </p:nvSpPr>
        <p:spPr>
          <a:xfrm>
            <a:off x="4038600" y="6596063"/>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14" name="灯片编号占位符 5"/>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F04D298A-0C0D-4253-B0D8-A92E0C97F9F8}" type="slidenum">
              <a:rPr lang="zh-CN" altLang="en-US"/>
              <a:pPr>
                <a:defRPr/>
              </a:pPr>
              <a:t>‹#›</a:t>
            </a:fld>
            <a:endParaRPr lang="zh-CN" altLang="en-US"/>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AB18047B-E19C-439B-AE30-1218D0BEC7F3}" type="slidenum">
              <a:rPr lang="zh-CN" altLang="en-US"/>
              <a:pPr>
                <a:defRPr/>
              </a:pPr>
              <a:t>‹#›</a:t>
            </a:fld>
            <a:endParaRPr lang="zh-CN" altLang="en-US"/>
          </a:p>
        </p:txBody>
      </p:sp>
    </p:spTree>
  </p:cSld>
  <p:clrMapOvr>
    <a:masterClrMapping/>
  </p:clrMapOvr>
  <p:transition spd="slow" advTm="6000">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C18EDE50-0953-4B63-8EBC-EB89CCDDF5B3}" type="slidenum">
              <a:rPr lang="zh-CN" altLang="en-US"/>
              <a:pPr>
                <a:defRPr/>
              </a:pPr>
              <a:t>‹#›</a:t>
            </a:fld>
            <a:endParaRPr lang="zh-CN" altLang="en-US"/>
          </a:p>
        </p:txBody>
      </p:sp>
    </p:spTree>
  </p:cSld>
  <p:clrMapOvr>
    <a:masterClrMapping/>
  </p:clrMapOvr>
  <p:transition spd="slow" advTm="6000">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65302B63-38C8-4E62-B40B-D50F5058AC51}" type="slidenum">
              <a:rPr lang="zh-CN" altLang="en-US"/>
              <a:pPr>
                <a:defRPr/>
              </a:pPr>
              <a:t>‹#›</a:t>
            </a:fld>
            <a:endParaRPr lang="zh-CN" altLang="en-US"/>
          </a:p>
        </p:txBody>
      </p:sp>
    </p:spTree>
  </p:cSld>
  <p:clrMapOvr>
    <a:masterClrMapping/>
  </p:clrMapOvr>
  <p:transition spd="slow" advTm="6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411AED9C-A49C-434E-AB35-31D07DB1840D}" type="slidenum">
              <a:rPr lang="zh-CN" altLang="en-US"/>
              <a:pPr>
                <a:defRPr/>
              </a:pPr>
              <a:t>‹#›</a:t>
            </a:fld>
            <a:endParaRPr lang="zh-CN" altLang="en-US"/>
          </a:p>
        </p:txBody>
      </p:sp>
    </p:spTree>
  </p:cSld>
  <p:clrMapOvr>
    <a:masterClrMapping/>
  </p:clrMapOvr>
  <p:transition spd="slow" advTm="6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3DAD11C8-ECB6-42DE-A1C0-FF05AD06894A}" type="slidenum">
              <a:rPr lang="zh-CN" altLang="en-US"/>
              <a:pPr>
                <a:defRPr/>
              </a:pPr>
              <a:t>‹#›</a:t>
            </a:fld>
            <a:endParaRPr lang="zh-CN" altLang="en-US"/>
          </a:p>
        </p:txBody>
      </p:sp>
    </p:spTree>
  </p:cSld>
  <p:clrMapOvr>
    <a:masterClrMapping/>
  </p:clrMapOvr>
  <p:transition spd="slow" advTm="6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2EDE0E92-F4F7-483E-AECE-D872F13F83EB}" type="slidenum">
              <a:rPr lang="zh-CN" altLang="en-US"/>
              <a:pPr>
                <a:defRPr/>
              </a:pPr>
              <a:t>‹#›</a:t>
            </a:fld>
            <a:endParaRPr lang="zh-CN" altLang="en-US"/>
          </a:p>
        </p:txBody>
      </p:sp>
    </p:spTree>
  </p:cSld>
  <p:clrMapOvr>
    <a:masterClrMapping/>
  </p:clrMapOvr>
  <p:transition spd="slow" advTm="6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18D7644B-C153-4919-AAEF-0101B0DD85AB}" type="slidenum">
              <a:rPr lang="zh-CN" altLang="en-US"/>
              <a:pPr>
                <a:defRPr/>
              </a:pPr>
              <a:t>‹#›</a:t>
            </a:fld>
            <a:endParaRPr lang="zh-CN" altLang="en-US"/>
          </a:p>
        </p:txBody>
      </p:sp>
    </p:spTree>
  </p:cSld>
  <p:clrMapOvr>
    <a:masterClrMapping/>
  </p:clrMapOvr>
  <p:transition spd="slow" advTm="6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DA830898-80AC-4B62-B18B-E3513E6B50BD}" type="slidenum">
              <a:rPr lang="zh-CN" altLang="en-US"/>
              <a:pPr>
                <a:defRPr/>
              </a:pPr>
              <a:t>‹#›</a:t>
            </a:fld>
            <a:endParaRPr lang="zh-CN" altLang="en-US"/>
          </a:p>
        </p:txBody>
      </p:sp>
    </p:spTree>
  </p:cSld>
  <p:clrMapOvr>
    <a:masterClrMapping/>
  </p:clrMapOvr>
  <p:transition spd="slow" advTm="6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0EE820EC-C061-44B4-9408-2BE59B035E8C}" type="slidenum">
              <a:rPr lang="zh-CN" altLang="en-US"/>
              <a:pPr>
                <a:defRPr/>
              </a:pPr>
              <a:t>‹#›</a:t>
            </a:fld>
            <a:endParaRPr lang="zh-CN" altLang="en-US"/>
          </a:p>
        </p:txBody>
      </p:sp>
    </p:spTree>
  </p:cSld>
  <p:clrMapOvr>
    <a:masterClrMapping/>
  </p:clrMapOvr>
  <p:transition spd="slow" advTm="6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lvl1pPr>
              <a:defRPr>
                <a:latin typeface="Arial" panose="020B0604020202020204" pitchFamily="34" charset="0"/>
                <a:ea typeface="宋体" panose="02010600030101010101" pitchFamily="2" charset="-122"/>
              </a:defRPr>
            </a:lvl1pPr>
          </a:lstStyle>
          <a:p>
            <a:pPr>
              <a:defRPr/>
            </a:pPr>
            <a:fld id="{F1193A69-D0A4-4EF8-BE06-37843692FECF}" type="slidenum">
              <a:rPr lang="zh-CN" altLang="en-US"/>
              <a:pPr>
                <a:defRPr/>
              </a:pPr>
              <a:t>‹#›</a:t>
            </a:fld>
            <a:endParaRPr lang="zh-CN" altLang="en-US"/>
          </a:p>
        </p:txBody>
      </p:sp>
    </p:spTree>
  </p:cSld>
  <p:clrMapOvr>
    <a:masterClrMapping/>
  </p:clrMapOvr>
  <p:transition spd="slow" advTm="6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ransition spd="slow" advTm="6000">
    <p:push dir="u"/>
  </p:transition>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等线"/>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等线"/>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等线"/>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等线"/>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ransition spd="slow" advTm="6000">
    <p:push dir="u"/>
  </p:transition>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等线 Light"/>
        </a:defRPr>
      </a:lvl1pPr>
      <a:lvl2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2pPr>
      <a:lvl3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3pPr>
      <a:lvl4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4pPr>
      <a:lvl5pPr algn="l" rtl="0" eaLnBrk="0" fontAlgn="base" hangingPunct="0">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等线"/>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等线"/>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等线"/>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等线"/>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18" Type="http://schemas.openxmlformats.org/officeDocument/2006/relationships/image" Target="../media/image17.jpeg"/><Relationship Id="rId3" Type="http://schemas.openxmlformats.org/officeDocument/2006/relationships/slideLayout" Target="../slideLayouts/slideLayout1.xml"/><Relationship Id="rId7" Type="http://schemas.openxmlformats.org/officeDocument/2006/relationships/image" Target="../media/image6.jpeg"/><Relationship Id="rId12" Type="http://schemas.openxmlformats.org/officeDocument/2006/relationships/image" Target="../media/image11.jpeg"/><Relationship Id="rId17" Type="http://schemas.openxmlformats.org/officeDocument/2006/relationships/image" Target="../media/image16.jpeg"/><Relationship Id="rId2" Type="http://schemas.openxmlformats.org/officeDocument/2006/relationships/video" Target="NULL" TargetMode="External"/><Relationship Id="rId16" Type="http://schemas.openxmlformats.org/officeDocument/2006/relationships/image" Target="../media/image15.jpeg"/><Relationship Id="rId1" Type="http://schemas.openxmlformats.org/officeDocument/2006/relationships/tags" Target="../tags/tag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5" Type="http://schemas.openxmlformats.org/officeDocument/2006/relationships/image" Target="../media/image14.jpeg"/><Relationship Id="rId10" Type="http://schemas.openxmlformats.org/officeDocument/2006/relationships/image" Target="../media/image9.jpeg"/><Relationship Id="rId4" Type="http://schemas.openxmlformats.org/officeDocument/2006/relationships/notesSlide" Target="../notesSlides/notesSlide1.xml"/><Relationship Id="rId9" Type="http://schemas.openxmlformats.org/officeDocument/2006/relationships/image" Target="../media/image8.jpeg"/><Relationship Id="rId14" Type="http://schemas.openxmlformats.org/officeDocument/2006/relationships/image" Target="../media/image1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2.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6.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4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8.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3.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7.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1.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2.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4.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0.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4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baike.so.com/doc/2910348-3071181.html"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hyperlink" Target="https://baike.so.com/doc/4940323-5161124.html"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baike.so.com/doc/2227771-2357294.html"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29"/>
          <p:cNvPicPr>
            <a:picLocks noChangeAspect="1"/>
          </p:cNvPicPr>
          <p:nvPr/>
        </p:nvPicPr>
        <p:blipFill>
          <a:blip r:embed="rId5"/>
          <a:srcRect r="14032"/>
          <a:stretch>
            <a:fillRect/>
          </a:stretch>
        </p:blipFill>
        <p:spPr bwMode="auto">
          <a:xfrm>
            <a:off x="0" y="4763"/>
            <a:ext cx="12192000" cy="6846887"/>
          </a:xfrm>
          <a:prstGeom prst="rect">
            <a:avLst/>
          </a:prstGeom>
          <a:noFill/>
          <a:ln w="9525">
            <a:noFill/>
            <a:miter lim="800000"/>
            <a:headEnd/>
            <a:tailEnd/>
          </a:ln>
        </p:spPr>
      </p:pic>
      <p:sp>
        <p:nvSpPr>
          <p:cNvPr id="26626" name="文本框 1"/>
          <p:cNvSpPr txBox="1">
            <a:spLocks noChangeArrowheads="1"/>
          </p:cNvSpPr>
          <p:nvPr/>
        </p:nvSpPr>
        <p:spPr bwMode="auto">
          <a:xfrm>
            <a:off x="2260600" y="5241925"/>
            <a:ext cx="6913563" cy="708025"/>
          </a:xfrm>
          <a:prstGeom prst="rect">
            <a:avLst/>
          </a:prstGeom>
          <a:noFill/>
          <a:ln w="9525">
            <a:noFill/>
            <a:miter lim="800000"/>
            <a:headEnd/>
            <a:tailEnd/>
          </a:ln>
        </p:spPr>
        <p:txBody>
          <a:bodyPr>
            <a:spAutoFit/>
          </a:bodyPr>
          <a:lstStyle/>
          <a:p>
            <a:r>
              <a:rPr lang="zh-CN" altLang="en-US" sz="2000" b="1">
                <a:solidFill>
                  <a:schemeClr val="hlink"/>
                </a:solidFill>
                <a:latin typeface="方正楷体_GBK" pitchFamily="65" charset="-122"/>
                <a:ea typeface="方正楷体_GBK" pitchFamily="65" charset="-122"/>
                <a:cs typeface="DengXian"/>
              </a:rPr>
              <a:t>主讲人：田渝来           工作单位：涪陵区规划和自然资源局                    电   话：</a:t>
            </a:r>
            <a:r>
              <a:rPr lang="en-US" altLang="zh-CN" sz="2000" b="1">
                <a:solidFill>
                  <a:schemeClr val="hlink"/>
                </a:solidFill>
                <a:latin typeface="方正楷体_GBK" pitchFamily="65" charset="-122"/>
                <a:ea typeface="方正楷体_GBK" pitchFamily="65" charset="-122"/>
                <a:cs typeface="DengXian"/>
              </a:rPr>
              <a:t>13896715578   QQ</a:t>
            </a:r>
            <a:r>
              <a:rPr lang="zh-CN" altLang="en-US" sz="2000" b="1">
                <a:solidFill>
                  <a:schemeClr val="hlink"/>
                </a:solidFill>
                <a:latin typeface="方正楷体_GBK" pitchFamily="65" charset="-122"/>
                <a:ea typeface="方正楷体_GBK" pitchFamily="65" charset="-122"/>
                <a:cs typeface="DengXian"/>
              </a:rPr>
              <a:t>：</a:t>
            </a:r>
            <a:r>
              <a:rPr lang="en-US" altLang="zh-CN" sz="2000" b="1">
                <a:solidFill>
                  <a:schemeClr val="hlink"/>
                </a:solidFill>
                <a:latin typeface="方正楷体_GBK" pitchFamily="65" charset="-122"/>
                <a:ea typeface="方正楷体_GBK" pitchFamily="65" charset="-122"/>
                <a:cs typeface="DengXian"/>
              </a:rPr>
              <a:t>271757706</a:t>
            </a:r>
          </a:p>
        </p:txBody>
      </p:sp>
      <p:sp>
        <p:nvSpPr>
          <p:cNvPr id="13" name="文本框 12"/>
          <p:cNvSpPr txBox="1"/>
          <p:nvPr/>
        </p:nvSpPr>
        <p:spPr>
          <a:xfrm>
            <a:off x="939596" y="3298246"/>
            <a:ext cx="10715741" cy="1568450"/>
          </a:xfrm>
          <a:prstGeom prst="rect">
            <a:avLst/>
          </a:prstGeom>
          <a:noFill/>
        </p:spPr>
        <p:txBody>
          <a:bodyPr>
            <a:spAutoFit/>
          </a:bodyPr>
          <a:lstStyle/>
          <a:p>
            <a:pPr fontAlgn="auto">
              <a:spcBef>
                <a:spcPts val="0"/>
              </a:spcBef>
              <a:spcAft>
                <a:spcPts val="0"/>
              </a:spcAft>
              <a:defRPr/>
            </a:pPr>
            <a:r>
              <a:rPr lang="en-US" altLang="zh-CN" sz="9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r>
              <a:rPr lang="zh-CN" altLang="en-US" sz="9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土地利用规划</a:t>
            </a:r>
            <a:endParaRPr lang="zh-CN" altLang="en-US" sz="9600"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pic>
        <p:nvPicPr>
          <p:cNvPr id="12" name="Shape">
            <a:hlinkClick r:id="" action="ppaction://media"/>
          </p:cNvPr>
          <p:cNvPicPr>
            <a:picLocks noRot="1" noChangeAspect="1"/>
          </p:cNvPicPr>
          <p:nvPr>
            <a:videoFile r:link="rId2"/>
          </p:nvPr>
        </p:nvPicPr>
        <p:blipFill>
          <a:blip r:embed="rId6"/>
          <a:srcRect/>
          <a:stretch>
            <a:fillRect/>
          </a:stretch>
        </p:blipFill>
        <p:spPr bwMode="auto">
          <a:xfrm>
            <a:off x="-15875" y="-798513"/>
            <a:ext cx="609600" cy="609600"/>
          </a:xfrm>
          <a:prstGeom prst="rect">
            <a:avLst/>
          </a:prstGeom>
          <a:noFill/>
          <a:ln w="9525">
            <a:noFill/>
            <a:miter lim="800000"/>
            <a:headEnd/>
            <a:tailEnd/>
          </a:ln>
        </p:spPr>
      </p:pic>
      <p:pic>
        <p:nvPicPr>
          <p:cNvPr id="26629" name="图片 109"/>
          <p:cNvPicPr>
            <a:picLocks noChangeAspect="1"/>
          </p:cNvPicPr>
          <p:nvPr/>
        </p:nvPicPr>
        <p:blipFill>
          <a:blip r:embed="rId7"/>
          <a:srcRect/>
          <a:stretch>
            <a:fillRect/>
          </a:stretch>
        </p:blipFill>
        <p:spPr bwMode="auto">
          <a:xfrm>
            <a:off x="2792413" y="1379538"/>
            <a:ext cx="3175" cy="3565525"/>
          </a:xfrm>
          <a:prstGeom prst="rect">
            <a:avLst/>
          </a:prstGeom>
          <a:noFill/>
          <a:ln w="9525">
            <a:noFill/>
            <a:miter lim="800000"/>
            <a:headEnd/>
            <a:tailEnd/>
          </a:ln>
        </p:spPr>
      </p:pic>
      <p:grpSp>
        <p:nvGrpSpPr>
          <p:cNvPr id="145" name="组合 144"/>
          <p:cNvGrpSpPr>
            <a:grpSpLocks/>
          </p:cNvGrpSpPr>
          <p:nvPr/>
        </p:nvGrpSpPr>
        <p:grpSpPr bwMode="auto">
          <a:xfrm>
            <a:off x="1162050" y="587375"/>
            <a:ext cx="9852025" cy="2838450"/>
            <a:chOff x="119747" y="194906"/>
            <a:chExt cx="11697897" cy="5008466"/>
          </a:xfrm>
        </p:grpSpPr>
        <p:pic>
          <p:nvPicPr>
            <p:cNvPr id="26633" name="图片 143"/>
            <p:cNvPicPr>
              <a:picLocks noChangeAspect="1"/>
            </p:cNvPicPr>
            <p:nvPr/>
          </p:nvPicPr>
          <p:blipFill>
            <a:blip r:embed="rId8"/>
            <a:srcRect/>
            <a:stretch>
              <a:fillRect/>
            </a:stretch>
          </p:blipFill>
          <p:spPr bwMode="auto">
            <a:xfrm>
              <a:off x="1187227" y="194906"/>
              <a:ext cx="1034824" cy="4823408"/>
            </a:xfrm>
            <a:prstGeom prst="rect">
              <a:avLst/>
            </a:prstGeom>
            <a:noFill/>
            <a:ln w="9525">
              <a:noFill/>
              <a:miter lim="800000"/>
              <a:headEnd/>
              <a:tailEnd/>
            </a:ln>
          </p:spPr>
        </p:pic>
        <p:pic>
          <p:nvPicPr>
            <p:cNvPr id="26634" name="图片 142"/>
            <p:cNvPicPr>
              <a:picLocks noChangeAspect="1"/>
            </p:cNvPicPr>
            <p:nvPr/>
          </p:nvPicPr>
          <p:blipFill>
            <a:blip r:embed="rId9"/>
            <a:srcRect/>
            <a:stretch>
              <a:fillRect/>
            </a:stretch>
          </p:blipFill>
          <p:spPr bwMode="auto">
            <a:xfrm>
              <a:off x="2254707" y="194906"/>
              <a:ext cx="1034824" cy="4181152"/>
            </a:xfrm>
            <a:prstGeom prst="rect">
              <a:avLst/>
            </a:prstGeom>
            <a:noFill/>
            <a:ln w="9525">
              <a:noFill/>
              <a:miter lim="800000"/>
              <a:headEnd/>
              <a:tailEnd/>
            </a:ln>
          </p:spPr>
        </p:pic>
        <p:pic>
          <p:nvPicPr>
            <p:cNvPr id="26635" name="图片 141"/>
            <p:cNvPicPr>
              <a:picLocks noChangeAspect="1"/>
            </p:cNvPicPr>
            <p:nvPr/>
          </p:nvPicPr>
          <p:blipFill>
            <a:blip r:embed="rId10"/>
            <a:srcRect/>
            <a:stretch>
              <a:fillRect/>
            </a:stretch>
          </p:blipFill>
          <p:spPr bwMode="auto">
            <a:xfrm>
              <a:off x="4389667" y="194906"/>
              <a:ext cx="1034824" cy="4823408"/>
            </a:xfrm>
            <a:prstGeom prst="rect">
              <a:avLst/>
            </a:prstGeom>
            <a:noFill/>
            <a:ln w="9525">
              <a:noFill/>
              <a:miter lim="800000"/>
              <a:headEnd/>
              <a:tailEnd/>
            </a:ln>
          </p:spPr>
        </p:pic>
        <p:pic>
          <p:nvPicPr>
            <p:cNvPr id="26636" name="图片 140"/>
            <p:cNvPicPr>
              <a:picLocks noChangeAspect="1"/>
            </p:cNvPicPr>
            <p:nvPr/>
          </p:nvPicPr>
          <p:blipFill>
            <a:blip r:embed="rId11"/>
            <a:srcRect/>
            <a:stretch>
              <a:fillRect/>
            </a:stretch>
          </p:blipFill>
          <p:spPr bwMode="auto">
            <a:xfrm>
              <a:off x="7592107" y="194906"/>
              <a:ext cx="1034824" cy="4823408"/>
            </a:xfrm>
            <a:prstGeom prst="rect">
              <a:avLst/>
            </a:prstGeom>
            <a:noFill/>
            <a:ln w="9525">
              <a:noFill/>
              <a:miter lim="800000"/>
              <a:headEnd/>
              <a:tailEnd/>
            </a:ln>
          </p:spPr>
        </p:pic>
        <p:pic>
          <p:nvPicPr>
            <p:cNvPr id="26637" name="图片 139"/>
            <p:cNvPicPr>
              <a:picLocks noChangeAspect="1"/>
            </p:cNvPicPr>
            <p:nvPr/>
          </p:nvPicPr>
          <p:blipFill>
            <a:blip r:embed="rId12"/>
            <a:srcRect/>
            <a:stretch>
              <a:fillRect/>
            </a:stretch>
          </p:blipFill>
          <p:spPr bwMode="auto">
            <a:xfrm>
              <a:off x="8655678" y="194906"/>
              <a:ext cx="1034824" cy="5008466"/>
            </a:xfrm>
            <a:prstGeom prst="rect">
              <a:avLst/>
            </a:prstGeom>
            <a:noFill/>
            <a:ln w="9525">
              <a:noFill/>
              <a:miter lim="800000"/>
              <a:headEnd/>
              <a:tailEnd/>
            </a:ln>
          </p:spPr>
        </p:pic>
        <p:pic>
          <p:nvPicPr>
            <p:cNvPr id="26638" name="图片 138"/>
            <p:cNvPicPr>
              <a:picLocks noChangeAspect="1"/>
            </p:cNvPicPr>
            <p:nvPr/>
          </p:nvPicPr>
          <p:blipFill>
            <a:blip r:embed="rId13"/>
            <a:srcRect/>
            <a:stretch>
              <a:fillRect/>
            </a:stretch>
          </p:blipFill>
          <p:spPr bwMode="auto">
            <a:xfrm>
              <a:off x="9719249" y="194906"/>
              <a:ext cx="1034824" cy="4060374"/>
            </a:xfrm>
            <a:prstGeom prst="rect">
              <a:avLst/>
            </a:prstGeom>
            <a:noFill/>
            <a:ln w="9525">
              <a:noFill/>
              <a:miter lim="800000"/>
              <a:headEnd/>
              <a:tailEnd/>
            </a:ln>
          </p:spPr>
        </p:pic>
        <p:pic>
          <p:nvPicPr>
            <p:cNvPr id="26639" name="图片 137"/>
            <p:cNvPicPr>
              <a:picLocks noChangeAspect="1"/>
            </p:cNvPicPr>
            <p:nvPr/>
          </p:nvPicPr>
          <p:blipFill>
            <a:blip r:embed="rId14"/>
            <a:srcRect/>
            <a:stretch>
              <a:fillRect/>
            </a:stretch>
          </p:blipFill>
          <p:spPr bwMode="auto">
            <a:xfrm>
              <a:off x="10782820" y="194906"/>
              <a:ext cx="1034824" cy="5008466"/>
            </a:xfrm>
            <a:prstGeom prst="rect">
              <a:avLst/>
            </a:prstGeom>
            <a:noFill/>
            <a:ln w="9525">
              <a:noFill/>
              <a:miter lim="800000"/>
              <a:headEnd/>
              <a:tailEnd/>
            </a:ln>
          </p:spPr>
        </p:pic>
        <p:pic>
          <p:nvPicPr>
            <p:cNvPr id="26640" name="图片 136"/>
            <p:cNvPicPr>
              <a:picLocks noChangeAspect="1"/>
            </p:cNvPicPr>
            <p:nvPr/>
          </p:nvPicPr>
          <p:blipFill>
            <a:blip r:embed="rId15"/>
            <a:srcRect/>
            <a:stretch>
              <a:fillRect/>
            </a:stretch>
          </p:blipFill>
          <p:spPr bwMode="auto">
            <a:xfrm>
              <a:off x="119747" y="194908"/>
              <a:ext cx="1034824" cy="4060373"/>
            </a:xfrm>
            <a:prstGeom prst="rect">
              <a:avLst/>
            </a:prstGeom>
            <a:noFill/>
            <a:ln w="9525">
              <a:noFill/>
              <a:miter lim="800000"/>
              <a:headEnd/>
              <a:tailEnd/>
            </a:ln>
          </p:spPr>
        </p:pic>
        <p:pic>
          <p:nvPicPr>
            <p:cNvPr id="26641" name="图片 135"/>
            <p:cNvPicPr>
              <a:picLocks noChangeAspect="1"/>
            </p:cNvPicPr>
            <p:nvPr/>
          </p:nvPicPr>
          <p:blipFill>
            <a:blip r:embed="rId16"/>
            <a:srcRect/>
            <a:stretch>
              <a:fillRect/>
            </a:stretch>
          </p:blipFill>
          <p:spPr bwMode="auto">
            <a:xfrm>
              <a:off x="3322187" y="194908"/>
              <a:ext cx="1034824" cy="4420637"/>
            </a:xfrm>
            <a:prstGeom prst="rect">
              <a:avLst/>
            </a:prstGeom>
            <a:noFill/>
            <a:ln w="9525">
              <a:noFill/>
              <a:miter lim="800000"/>
              <a:headEnd/>
              <a:tailEnd/>
            </a:ln>
          </p:spPr>
        </p:pic>
        <p:pic>
          <p:nvPicPr>
            <p:cNvPr id="26642" name="图片 134"/>
            <p:cNvPicPr>
              <a:picLocks noChangeAspect="1"/>
            </p:cNvPicPr>
            <p:nvPr/>
          </p:nvPicPr>
          <p:blipFill>
            <a:blip r:embed="rId17"/>
            <a:srcRect/>
            <a:stretch>
              <a:fillRect/>
            </a:stretch>
          </p:blipFill>
          <p:spPr bwMode="auto">
            <a:xfrm>
              <a:off x="5457147" y="194908"/>
              <a:ext cx="1034824" cy="4060373"/>
            </a:xfrm>
            <a:prstGeom prst="rect">
              <a:avLst/>
            </a:prstGeom>
            <a:noFill/>
            <a:ln w="9525">
              <a:noFill/>
              <a:miter lim="800000"/>
              <a:headEnd/>
              <a:tailEnd/>
            </a:ln>
          </p:spPr>
        </p:pic>
        <p:pic>
          <p:nvPicPr>
            <p:cNvPr id="26643" name="图片 133"/>
            <p:cNvPicPr>
              <a:picLocks noChangeAspect="1"/>
            </p:cNvPicPr>
            <p:nvPr/>
          </p:nvPicPr>
          <p:blipFill>
            <a:blip r:embed="rId18"/>
            <a:srcRect/>
            <a:stretch>
              <a:fillRect/>
            </a:stretch>
          </p:blipFill>
          <p:spPr bwMode="auto">
            <a:xfrm>
              <a:off x="6524627" y="194908"/>
              <a:ext cx="1034824" cy="4060373"/>
            </a:xfrm>
            <a:prstGeom prst="rect">
              <a:avLst/>
            </a:prstGeom>
            <a:noFill/>
            <a:ln w="9525">
              <a:noFill/>
              <a:miter lim="800000"/>
              <a:headEnd/>
              <a:tailEnd/>
            </a:ln>
          </p:spPr>
        </p:pic>
      </p:grpSp>
      <p:cxnSp>
        <p:nvCxnSpPr>
          <p:cNvPr id="148" name="直接连接符 147"/>
          <p:cNvCxnSpPr/>
          <p:nvPr/>
        </p:nvCxnSpPr>
        <p:spPr>
          <a:xfrm>
            <a:off x="9072563" y="5640388"/>
            <a:ext cx="561975" cy="0"/>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712913" y="5640388"/>
            <a:ext cx="563562" cy="0"/>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wipe(left)">
                                      <p:cBhvr>
                                        <p:cTn id="7" dur="500"/>
                                        <p:tgtEl>
                                          <p:spTgt spid="145"/>
                                        </p:tgtEl>
                                      </p:cBhvr>
                                    </p:animEffect>
                                  </p:childTnLst>
                                </p:cTn>
                              </p:par>
                              <p:par>
                                <p:cTn id="8" presetID="1" presetClass="mediacall" presetSubtype="0" fill="hold" nodeType="withEffect">
                                  <p:stCondLst>
                                    <p:cond delay="0"/>
                                  </p:stCondLst>
                                  <p:childTnLst>
                                    <p:cmd type="call" cmd="playFrom(0.0)">
                                      <p:cBhvr>
                                        <p:cTn id="9" dur="1" fill="hold"/>
                                        <p:tgtEl>
                                          <p:spTgt spid="12"/>
                                        </p:tgtEl>
                                      </p:cBhvr>
                                    </p:cmd>
                                  </p:childTnLst>
                                </p:cTn>
                              </p:par>
                              <p:par>
                                <p:cTn id="10" presetID="23" presetClass="entr" presetSubtype="32" fill="hold" nodeType="withEffect">
                                  <p:stCondLst>
                                    <p:cond delay="750"/>
                                  </p:stCondLst>
                                  <p:iterate type="wd">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strVal val="4*#ppt_w"/>
                                          </p:val>
                                        </p:tav>
                                        <p:tav tm="100000">
                                          <p:val>
                                            <p:strVal val="#ppt_w"/>
                                          </p:val>
                                        </p:tav>
                                      </p:tavLst>
                                    </p:anim>
                                    <p:anim calcmode="lin" valueType="num">
                                      <p:cBhvr>
                                        <p:cTn id="13" dur="500" fill="hold"/>
                                        <p:tgtEl>
                                          <p:spTgt spid="13"/>
                                        </p:tgtEl>
                                        <p:attrNameLst>
                                          <p:attrName>ppt_h</p:attrName>
                                        </p:attrNameLst>
                                      </p:cBhvr>
                                      <p:tavLst>
                                        <p:tav tm="0">
                                          <p:val>
                                            <p:strVal val="4*#ppt_h"/>
                                          </p:val>
                                        </p:tav>
                                        <p:tav tm="100000">
                                          <p:val>
                                            <p:strVal val="#ppt_h"/>
                                          </p:val>
                                        </p:tav>
                                      </p:tavLst>
                                    </p:anim>
                                  </p:childTnLst>
                                </p:cTn>
                              </p:par>
                            </p:childTnLst>
                          </p:cTn>
                        </p:par>
                        <p:par>
                          <p:cTn id="14" fill="hold">
                            <p:stCondLst>
                              <p:cond delay="1550"/>
                            </p:stCondLst>
                            <p:childTnLst>
                              <p:par>
                                <p:cTn id="15" presetID="53" presetClass="entr" presetSubtype="16" fill="hold" nodeType="afterEffect">
                                  <p:stCondLst>
                                    <p:cond delay="0"/>
                                  </p:stCondLst>
                                  <p:childTnLst>
                                    <p:set>
                                      <p:cBhvr>
                                        <p:cTn id="16" dur="1" fill="hold">
                                          <p:stCondLst>
                                            <p:cond delay="0"/>
                                          </p:stCondLst>
                                        </p:cTn>
                                        <p:tgtEl>
                                          <p:spTgt spid="162"/>
                                        </p:tgtEl>
                                        <p:attrNameLst>
                                          <p:attrName>style.visibility</p:attrName>
                                        </p:attrNameLst>
                                      </p:cBhvr>
                                      <p:to>
                                        <p:strVal val="visible"/>
                                      </p:to>
                                    </p:set>
                                    <p:anim calcmode="lin" valueType="num">
                                      <p:cBhvr>
                                        <p:cTn id="17" dur="500" fill="hold"/>
                                        <p:tgtEl>
                                          <p:spTgt spid="162"/>
                                        </p:tgtEl>
                                        <p:attrNameLst>
                                          <p:attrName>ppt_w</p:attrName>
                                        </p:attrNameLst>
                                      </p:cBhvr>
                                      <p:tavLst>
                                        <p:tav tm="0">
                                          <p:val>
                                            <p:fltVal val="0"/>
                                          </p:val>
                                        </p:tav>
                                        <p:tav tm="100000">
                                          <p:val>
                                            <p:strVal val="#ppt_w"/>
                                          </p:val>
                                        </p:tav>
                                      </p:tavLst>
                                    </p:anim>
                                    <p:anim calcmode="lin" valueType="num">
                                      <p:cBhvr>
                                        <p:cTn id="18" dur="500" fill="hold"/>
                                        <p:tgtEl>
                                          <p:spTgt spid="162"/>
                                        </p:tgtEl>
                                        <p:attrNameLst>
                                          <p:attrName>ppt_h</p:attrName>
                                        </p:attrNameLst>
                                      </p:cBhvr>
                                      <p:tavLst>
                                        <p:tav tm="0">
                                          <p:val>
                                            <p:fltVal val="0"/>
                                          </p:val>
                                        </p:tav>
                                        <p:tav tm="100000">
                                          <p:val>
                                            <p:strVal val="#ppt_h"/>
                                          </p:val>
                                        </p:tav>
                                      </p:tavLst>
                                    </p:anim>
                                    <p:animEffect transition="in" filter="fade">
                                      <p:cBhvr>
                                        <p:cTn id="19" dur="500"/>
                                        <p:tgtEl>
                                          <p:spTgt spid="162"/>
                                        </p:tgtEl>
                                      </p:cBhvr>
                                    </p:animEffect>
                                  </p:childTnLst>
                                </p:cTn>
                              </p:par>
                              <p:par>
                                <p:cTn id="20" presetID="53" presetClass="entr" presetSubtype="16" fill="hold" nodeType="withEffect">
                                  <p:stCondLst>
                                    <p:cond delay="0"/>
                                  </p:stCondLst>
                                  <p:childTnLst>
                                    <p:set>
                                      <p:cBhvr>
                                        <p:cTn id="21" dur="1" fill="hold">
                                          <p:stCondLst>
                                            <p:cond delay="0"/>
                                          </p:stCondLst>
                                        </p:cTn>
                                        <p:tgtEl>
                                          <p:spTgt spid="148"/>
                                        </p:tgtEl>
                                        <p:attrNameLst>
                                          <p:attrName>style.visibility</p:attrName>
                                        </p:attrNameLst>
                                      </p:cBhvr>
                                      <p:to>
                                        <p:strVal val="visible"/>
                                      </p:to>
                                    </p:set>
                                    <p:anim calcmode="lin" valueType="num">
                                      <p:cBhvr>
                                        <p:cTn id="22" dur="500" fill="hold"/>
                                        <p:tgtEl>
                                          <p:spTgt spid="148"/>
                                        </p:tgtEl>
                                        <p:attrNameLst>
                                          <p:attrName>ppt_w</p:attrName>
                                        </p:attrNameLst>
                                      </p:cBhvr>
                                      <p:tavLst>
                                        <p:tav tm="0">
                                          <p:val>
                                            <p:fltVal val="0"/>
                                          </p:val>
                                        </p:tav>
                                        <p:tav tm="100000">
                                          <p:val>
                                            <p:strVal val="#ppt_w"/>
                                          </p:val>
                                        </p:tav>
                                      </p:tavLst>
                                    </p:anim>
                                    <p:anim calcmode="lin" valueType="num">
                                      <p:cBhvr>
                                        <p:cTn id="23" dur="500" fill="hold"/>
                                        <p:tgtEl>
                                          <p:spTgt spid="148"/>
                                        </p:tgtEl>
                                        <p:attrNameLst>
                                          <p:attrName>ppt_h</p:attrName>
                                        </p:attrNameLst>
                                      </p:cBhvr>
                                      <p:tavLst>
                                        <p:tav tm="0">
                                          <p:val>
                                            <p:fltVal val="0"/>
                                          </p:val>
                                        </p:tav>
                                        <p:tav tm="100000">
                                          <p:val>
                                            <p:strVal val="#ppt_h"/>
                                          </p:val>
                                        </p:tav>
                                      </p:tavLst>
                                    </p:anim>
                                    <p:animEffect transition="in" filter="fade">
                                      <p:cBhvr>
                                        <p:cTn id="24" dur="500"/>
                                        <p:tgtEl>
                                          <p:spTgt spid="148"/>
                                        </p:tgtEl>
                                      </p:cBhvr>
                                    </p:animEffect>
                                  </p:childTnLst>
                                </p:cTn>
                              </p:par>
                            </p:childTnLst>
                          </p:cTn>
                        </p:par>
                        <p:par>
                          <p:cTn id="25" fill="hold">
                            <p:stCondLst>
                              <p:cond delay="2050"/>
                            </p:stCondLst>
                            <p:childTnLst>
                              <p:par>
                                <p:cTn id="26" presetID="1" presetClass="entr" presetSubtype="0" fill="hold" grpId="0" nodeType="afterEffect">
                                  <p:stCondLst>
                                    <p:cond delay="0"/>
                                  </p:stCondLst>
                                  <p:childTnLst>
                                    <p:set>
                                      <p:cBhvr>
                                        <p:cTn id="27" dur="1" fill="hold">
                                          <p:stCondLst>
                                            <p:cond delay="0"/>
                                          </p:stCondLst>
                                        </p:cTn>
                                        <p:tgtEl>
                                          <p:spTgt spid="266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11200" numSld="999" showWhenStopped="0">
                <p:cTn id="28" repeatCount="indefinite" fill="remove" display="0">
                  <p:stCondLst>
                    <p:cond delay="indefinite"/>
                  </p:stCondLst>
                  <p:endCondLst>
                    <p:cond evt="onStopAudio" delay="0">
                      <p:tgtEl>
                        <p:sldTgt/>
                      </p:tgtEl>
                    </p:cond>
                  </p:endCondLst>
                </p:cTn>
                <p:tgtEl>
                  <p:spTgt spid="12"/>
                </p:tgtEl>
              </p:cMediaNode>
            </p:video>
          </p:childTnLst>
        </p:cTn>
      </p:par>
    </p:tnLst>
    <p:bldLst>
      <p:bldP spid="266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5064"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90650" y="671513"/>
            <a:ext cx="85407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300163" y="1898650"/>
            <a:ext cx="9350375" cy="3968750"/>
          </a:xfrm>
          <a:prstGeom prst="rect">
            <a:avLst/>
          </a:prstGeom>
          <a:noFill/>
        </p:spPr>
        <p:txBody>
          <a:bodyPr>
            <a:spAutoFit/>
          </a:bodyPr>
          <a:lstStyle/>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土地：是指地球陆地表面具有一定范围的地段，包括上至大气层的平流层、下至地心的生物圈的所有属性，是由近地表气候、地貌、表层地质、水文、土壤、动植物以及过去和现在人类活动的结果相互作用而形成的物质系统。</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国土：是国家主权与主权权利管辖范围内的地域空间。包括国家的陆地、陆上水域、内水、领海以及它们的底土和上空。</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400" b="1">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p:nvPr/>
        </p:nvSpPr>
        <p:spPr>
          <a:xfrm>
            <a:off x="1289050" y="1836738"/>
            <a:ext cx="9388475" cy="2492375"/>
          </a:xfrm>
          <a:prstGeom prst="rect">
            <a:avLst/>
          </a:prstGeom>
          <a:noFill/>
        </p:spPr>
        <p:txBody>
          <a:bodyPr>
            <a:spAutoFit/>
          </a:bodyPr>
          <a:lstStyle/>
          <a:p>
            <a:pPr>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两者的区别在于：国土是是一个政治、法律概念，是指国家管辖的地理空间，概念的外延大于土地；土地是一个自然学科概念。</a:t>
            </a:r>
            <a:endParaRPr lang="zh-CN" altLang="en-US" sz="2000" b="1">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endParaRPr lang="zh-CN" altLang="en-US" sz="2000" b="1">
              <a:solidFill>
                <a:schemeClr val="accent6">
                  <a:lumMod val="75000"/>
                </a:schemeClr>
              </a:solidFill>
              <a:latin typeface="Arial" panose="020B0604020202020204" pitchFamily="34" charset="0"/>
              <a:ea typeface="宋体" panose="02010600030101010101" pitchFamily="2" charset="-122"/>
              <a:sym typeface="+mn-ea"/>
            </a:endParaRPr>
          </a:p>
        </p:txBody>
      </p:sp>
      <p:sp>
        <p:nvSpPr>
          <p:cNvPr id="4" name="文本框 3"/>
          <p:cNvSpPr txBox="1"/>
          <p:nvPr/>
        </p:nvSpPr>
        <p:spPr>
          <a:xfrm>
            <a:off x="1408113" y="576263"/>
            <a:ext cx="9301162" cy="2262187"/>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第一节  土地的基本概念</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     </a:t>
            </a: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三 、土地与国土的概念区别</a:t>
            </a:r>
            <a:r>
              <a:rPr lang="zh-CN" altLang="en-US" sz="2800" dirty="0">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endParaRPr lang="zh-CN" altLang="en-US" sz="20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dirty="0">
                <a:solidFill>
                  <a:schemeClr val="accent6">
                    <a:lumMod val="75000"/>
                  </a:schemeClr>
                </a:solidFill>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par>
                          <p:cTn id="12" fill="hold">
                            <p:stCondLst>
                              <p:cond delay="500"/>
                            </p:stCondLst>
                            <p:childTnLst>
                              <p:par>
                                <p:cTn id="13" presetID="47"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1500"/>
                            </p:stCondLst>
                            <p:childTnLst>
                              <p:par>
                                <p:cTn id="22" presetID="1"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grpId="1" nodeType="clickEffect">
                                  <p:stCondLst>
                                    <p:cond delay="0"/>
                                  </p:stCondLst>
                                  <p:childTnLst>
                                    <p:anim calcmode="lin" valueType="num">
                                      <p:cBhvr additive="base">
                                        <p:cTn id="27" dur="500"/>
                                        <p:tgtEl>
                                          <p:spTgt spid="14"/>
                                        </p:tgtEl>
                                        <p:attrNameLst>
                                          <p:attrName>ppt_x</p:attrName>
                                        </p:attrNameLst>
                                      </p:cBhvr>
                                      <p:tavLst>
                                        <p:tav tm="0">
                                          <p:val>
                                            <p:strVal val="ppt_x"/>
                                          </p:val>
                                        </p:tav>
                                        <p:tav tm="100000">
                                          <p:val>
                                            <p:strVal val="ppt_x"/>
                                          </p:val>
                                        </p:tav>
                                      </p:tavLst>
                                    </p:anim>
                                    <p:anim calcmode="lin" valueType="num">
                                      <p:cBhvr additive="base">
                                        <p:cTn id="28" dur="500"/>
                                        <p:tgtEl>
                                          <p:spTgt spid="14"/>
                                        </p:tgtEl>
                                        <p:attrNameLst>
                                          <p:attrName>ppt_y</p:attrName>
                                        </p:attrNameLst>
                                      </p:cBhvr>
                                      <p:tavLst>
                                        <p:tav tm="0">
                                          <p:val>
                                            <p:strVal val="ppt_y"/>
                                          </p:val>
                                        </p:tav>
                                        <p:tav tm="100000">
                                          <p:val>
                                            <p:strVal val="1+ppt_h/2"/>
                                          </p:val>
                                        </p:tav>
                                      </p:tavLst>
                                    </p:anim>
                                    <p:set>
                                      <p:cBhvr>
                                        <p:cTn id="29" dur="1" fill="hold">
                                          <p:stCondLst>
                                            <p:cond delay="499"/>
                                          </p:stCondLst>
                                        </p:cTn>
                                        <p:tgtEl>
                                          <p:spTgt spid="14"/>
                                        </p:tgtEl>
                                        <p:attrNameLst>
                                          <p:attrName>style.visibility</p:attrName>
                                        </p:attrNameLst>
                                      </p:cBhvr>
                                      <p:to>
                                        <p:strVal val="hidden"/>
                                      </p:to>
                                    </p:se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4" grpId="1"/>
      <p:bldP spid="2" grpId="0"/>
      <p:bldP spid="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314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3143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Freeform 5"/>
          <p:cNvSpPr/>
          <p:nvPr/>
        </p:nvSpPr>
        <p:spPr bwMode="auto">
          <a:xfrm>
            <a:off x="1617663" y="3308350"/>
            <a:ext cx="8020050" cy="268605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b="1" dirty="0">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55" name="矩形 54"/>
          <p:cNvSpPr/>
          <p:nvPr/>
        </p:nvSpPr>
        <p:spPr>
          <a:xfrm>
            <a:off x="1185863" y="587375"/>
            <a:ext cx="10133012" cy="7477125"/>
          </a:xfrm>
          <a:prstGeom prst="rect">
            <a:avLst/>
          </a:prstGeom>
        </p:spPr>
        <p:txBody>
          <a:bodyPr>
            <a:spAutoFit/>
          </a:bodyPr>
          <a:lstStyle/>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102 公路用地 指用于国道、省道、县道和乡道的用地。包括设计内的路堤、路堑、道沟、桥梁、汽车停靠站、林木及直接为其服务的附属用地。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103 街巷用地 指用于城镇、村庄内部公用道路(含立交桥)及行道树的用地。包括公共停车场、汽车客货运输站点及停车场等用地。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104 农村道路 指公路用地以外的宽度≥6.5米的村间、田间道路（含机耕道）。</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105 机场用地 指用于民用机场的用地。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106 港口码头用地 指用于人工修建的客运、货运、捕捞及工作船舶停靠的场所及其附属建筑物的用地，不包括常水位以下部分。</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107 管道运输用地 指用于运输煤炭、石油、天然气等管道及其相应附属设施的地上部分用地。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11 水域及水利设施用地指陆地水域，海涂，沟渠、水工建筑物等用地。不包括滞洪区和已垦滩涂中的耕地、园地、林地、居民点、道路等用地。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111 河流水面 指天然形成或人工开挖河流常水位岸线之间的水面，不包括被堤坝拦截后形成的水库水面。</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112 湖泊水面 指天然形成的积水区常水位岸线所围成的水面。</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113 水库水面 指人工拦截汇集而成的总库容≥10万立方米的水库正常蓄水位岸线所围成的水面。</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114 坑塘水面 指人工开挖或天然形成的蓄水量&lt;10万立方米的坑塘常水位岸线所围成的水面。</a:t>
            </a: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algn="ct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5000" fill="hold">
                                          <p:stCondLst>
                                            <p:cond delay="0"/>
                                          </p:stCondLst>
                                        </p:cTn>
                                        <p:tgtEl>
                                          <p:spTgt spid="55"/>
                                        </p:tgtEl>
                                        <p:attrNameLst>
                                          <p:attrName>style.visibility</p:attrName>
                                        </p:attrNameLst>
                                      </p:cBhvr>
                                      <p:to>
                                        <p:strVal val="visible"/>
                                      </p:to>
                                    </p:set>
                                    <p:animEffect transition="in" filter="fade">
                                      <p:cBhvr>
                                        <p:cTn id="7" dur="5000"/>
                                        <p:tgtEl>
                                          <p:spTgt spid="55"/>
                                        </p:tgtEl>
                                      </p:cBhvr>
                                    </p:animEffect>
                                    <p:anim calcmode="lin" valueType="num">
                                      <p:cBhvr>
                                        <p:cTn id="8" dur="5000" fill="hold"/>
                                        <p:tgtEl>
                                          <p:spTgt spid="55"/>
                                        </p:tgtEl>
                                        <p:attrNameLst>
                                          <p:attrName>ppt_x</p:attrName>
                                        </p:attrNameLst>
                                      </p:cBhvr>
                                      <p:tavLst>
                                        <p:tav tm="0">
                                          <p:val>
                                            <p:strVal val="#ppt_x"/>
                                          </p:val>
                                        </p:tav>
                                        <p:tav tm="100000">
                                          <p:val>
                                            <p:strVal val="#ppt_x"/>
                                          </p:val>
                                        </p:tav>
                                      </p:tavLst>
                                    </p:anim>
                                    <p:anim calcmode="lin" valueType="num">
                                      <p:cBhvr>
                                        <p:cTn id="9" dur="5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33474"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3347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Freeform 5"/>
          <p:cNvSpPr/>
          <p:nvPr/>
        </p:nvSpPr>
        <p:spPr bwMode="auto">
          <a:xfrm>
            <a:off x="1617663" y="3308350"/>
            <a:ext cx="8020050" cy="268605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b="1" dirty="0">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55" name="矩形 54"/>
          <p:cNvSpPr/>
          <p:nvPr/>
        </p:nvSpPr>
        <p:spPr>
          <a:xfrm>
            <a:off x="1185863" y="536575"/>
            <a:ext cx="10133012" cy="7477125"/>
          </a:xfrm>
          <a:prstGeom prst="rect">
            <a:avLst/>
          </a:prstGeom>
        </p:spPr>
        <p:txBody>
          <a:bodyPr>
            <a:spAutoFit/>
          </a:bodyPr>
          <a:lstStyle/>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115 沿海滩涂 指沿海大潮高潮位与低潮位之间的潮浸地带。包括海岛的沿海滩涂。不包括已利用的滩涂。</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116内陆滩涂指河流、湖泊常水位至洪水位间的滩地；时令湖、河洪水位以下的滩地；水库、坑塘的正常蓄水位与洪水位间的滩地。包括海岛的内陆滩地。不包括已利用的滩地。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117 沟渠 指人工修建，南方宽度≥1.0米、北方宽度≥2.0米用于引、排、灌的渠道，包括渠槽、渠堤、取土坑、护堤林。</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118 水工建筑用地 指人工修建的闸、坝、堤路林、水电厂房、扬水站等常水位岸线以上的建筑物用地。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119 冰川及永久积雪指表层被冰雪常年覆盖的土地。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12 其它土地 指上述地类以外的其它类型的土地。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121 空闲地 指城镇、村庄、工矿内部尚未利用的土地。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122 设施农用地 指直接用于经营性养殖的畜禽舍、工厂化作物栽培或水产养殖的生产设施用地及其相应附属用地，农村宅基地以外的晾晒场等农业设施用地。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123 田坎 主要指耕地中南方宽度≥1.0米、北方宽度≥2.0米的地坎。</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124盐碱地指表层盐碱聚集，生长天然耐盐植物的土地。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125 沼泽地 指经常积水或渍水，一般生长沼生、湿生植物的土地。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126沙地指表层为沙覆盖、基本无植被的土地。不包括滩涂中的沙地。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127裸地指表层为土质，基本无植被覆盖的土地；或表层为岩石、石砾，其覆盖面积≥70%的土地。</a:t>
            </a: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algn="ct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5000" fill="hold">
                                          <p:stCondLst>
                                            <p:cond delay="0"/>
                                          </p:stCondLst>
                                        </p:cTn>
                                        <p:tgtEl>
                                          <p:spTgt spid="55"/>
                                        </p:tgtEl>
                                        <p:attrNameLst>
                                          <p:attrName>style.visibility</p:attrName>
                                        </p:attrNameLst>
                                      </p:cBhvr>
                                      <p:to>
                                        <p:strVal val="visible"/>
                                      </p:to>
                                    </p:set>
                                    <p:animEffect transition="in" filter="fade">
                                      <p:cBhvr>
                                        <p:cTn id="7" dur="5000"/>
                                        <p:tgtEl>
                                          <p:spTgt spid="55"/>
                                        </p:tgtEl>
                                      </p:cBhvr>
                                    </p:animEffect>
                                    <p:anim calcmode="lin" valueType="num">
                                      <p:cBhvr>
                                        <p:cTn id="8" dur="5000" fill="hold"/>
                                        <p:tgtEl>
                                          <p:spTgt spid="55"/>
                                        </p:tgtEl>
                                        <p:attrNameLst>
                                          <p:attrName>ppt_x</p:attrName>
                                        </p:attrNameLst>
                                      </p:cBhvr>
                                      <p:tavLst>
                                        <p:tav tm="0">
                                          <p:val>
                                            <p:strVal val="#ppt_x"/>
                                          </p:val>
                                        </p:tav>
                                        <p:tav tm="100000">
                                          <p:val>
                                            <p:strVal val="#ppt_x"/>
                                          </p:val>
                                        </p:tav>
                                      </p:tavLst>
                                    </p:anim>
                                    <p:anim calcmode="lin" valueType="num">
                                      <p:cBhvr>
                                        <p:cTn id="9" dur="5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alpha val="76077"/>
          </a:schemeClr>
        </a:solidFill>
        <a:effectLst/>
      </p:bgPr>
    </p:bg>
    <p:spTree>
      <p:nvGrpSpPr>
        <p:cNvPr id="1" name=""/>
        <p:cNvGrpSpPr/>
        <p:nvPr/>
      </p:nvGrpSpPr>
      <p:grpSpPr>
        <a:xfrm>
          <a:off x="0" y="0"/>
          <a:ext cx="0" cy="0"/>
          <a:chOff x="0" y="0"/>
          <a:chExt cx="0" cy="0"/>
        </a:xfrm>
      </p:grpSpPr>
      <p:pic>
        <p:nvPicPr>
          <p:cNvPr id="235522" name="图片 13"/>
          <p:cNvPicPr>
            <a:picLocks noChangeAspect="1"/>
          </p:cNvPicPr>
          <p:nvPr/>
        </p:nvPicPr>
        <p:blipFill>
          <a:blip r:embed="rId3"/>
          <a:srcRect r="14032"/>
          <a:stretch>
            <a:fillRect/>
          </a:stretch>
        </p:blipFill>
        <p:spPr bwMode="auto">
          <a:xfrm>
            <a:off x="0" y="11113"/>
            <a:ext cx="12192000" cy="6846887"/>
          </a:xfrm>
          <a:prstGeom prst="rect">
            <a:avLst/>
          </a:prstGeom>
          <a:noFill/>
          <a:ln w="9525">
            <a:noFill/>
            <a:miter lim="800000"/>
            <a:headEnd/>
            <a:tailEnd/>
          </a:ln>
        </p:spPr>
      </p:pic>
      <p:sp>
        <p:nvSpPr>
          <p:cNvPr id="13" name="任意多边形 12"/>
          <p:cNvSpPr/>
          <p:nvPr/>
        </p:nvSpPr>
        <p:spPr>
          <a:xfrm>
            <a:off x="1443038" y="830263"/>
            <a:ext cx="8662987" cy="2481262"/>
          </a:xfrm>
          <a:custGeom>
            <a:avLst/>
            <a:gdLst>
              <a:gd name="connsiteX0" fmla="*/ 1240309 w 8662736"/>
              <a:gd name="connsiteY0" fmla="*/ 0 h 2480618"/>
              <a:gd name="connsiteX1" fmla="*/ 7422427 w 8662736"/>
              <a:gd name="connsiteY1" fmla="*/ 0 h 2480618"/>
              <a:gd name="connsiteX2" fmla="*/ 8662736 w 8662736"/>
              <a:gd name="connsiteY2" fmla="*/ 1240309 h 2480618"/>
              <a:gd name="connsiteX3" fmla="*/ 7422427 w 8662736"/>
              <a:gd name="connsiteY3" fmla="*/ 2480618 h 2480618"/>
              <a:gd name="connsiteX4" fmla="*/ 1240309 w 8662736"/>
              <a:gd name="connsiteY4" fmla="*/ 2480618 h 2480618"/>
              <a:gd name="connsiteX5" fmla="*/ 0 w 8662736"/>
              <a:gd name="connsiteY5" fmla="*/ 1240309 h 2480618"/>
              <a:gd name="connsiteX6" fmla="*/ 1240309 w 8662736"/>
              <a:gd name="connsiteY6" fmla="*/ 0 h 24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62736" h="2480618">
                <a:moveTo>
                  <a:pt x="1240309" y="0"/>
                </a:moveTo>
                <a:lnTo>
                  <a:pt x="7422427" y="0"/>
                </a:lnTo>
                <a:cubicBezTo>
                  <a:pt x="8107431" y="0"/>
                  <a:pt x="8662736" y="555305"/>
                  <a:pt x="8662736" y="1240309"/>
                </a:cubicBezTo>
                <a:cubicBezTo>
                  <a:pt x="8662736" y="1925313"/>
                  <a:pt x="8107431" y="2480618"/>
                  <a:pt x="7422427" y="2480618"/>
                </a:cubicBezTo>
                <a:lnTo>
                  <a:pt x="1240309" y="2480618"/>
                </a:lnTo>
                <a:cubicBezTo>
                  <a:pt x="555305" y="2480618"/>
                  <a:pt x="0" y="1925313"/>
                  <a:pt x="0" y="1240309"/>
                </a:cubicBezTo>
                <a:cubicBezTo>
                  <a:pt x="0" y="555305"/>
                  <a:pt x="555305" y="0"/>
                  <a:pt x="1240309" y="0"/>
                </a:cubicBez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1180746" y="3574630"/>
            <a:ext cx="9070975" cy="2214880"/>
          </a:xfrm>
          <a:prstGeom prst="rect">
            <a:avLst/>
          </a:prstGeom>
        </p:spPr>
        <p:txBody>
          <a:bodyPr wrap="none">
            <a:spAutoFit/>
          </a:bodyPr>
          <a:lstStyle/>
          <a:p>
            <a:pPr fontAlgn="auto">
              <a:spcBef>
                <a:spcPts val="0"/>
              </a:spcBef>
              <a:spcAft>
                <a:spcPts val="0"/>
              </a:spcAft>
              <a:defRPr/>
            </a:pPr>
            <a:r>
              <a:rPr lang="en-US" altLang="zh-CN" sz="6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r>
              <a:rPr lang="zh-CN" altLang="en-US" sz="6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土地利用总体规划</a:t>
            </a:r>
            <a:r>
              <a:rPr lang="zh-CN" altLang="en-US" sz="138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p>
        </p:txBody>
      </p:sp>
      <p:sp>
        <p:nvSpPr>
          <p:cNvPr id="19" name="椭圆 18"/>
          <p:cNvSpPr/>
          <p:nvPr/>
        </p:nvSpPr>
        <p:spPr>
          <a:xfrm>
            <a:off x="3921125" y="2717800"/>
            <a:ext cx="939800"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第</a:t>
            </a:r>
          </a:p>
        </p:txBody>
      </p:sp>
      <p:sp>
        <p:nvSpPr>
          <p:cNvPr id="21" name="椭圆 20"/>
          <p:cNvSpPr/>
          <p:nvPr/>
        </p:nvSpPr>
        <p:spPr>
          <a:xfrm>
            <a:off x="52800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三</a:t>
            </a:r>
          </a:p>
        </p:txBody>
      </p:sp>
      <p:sp>
        <p:nvSpPr>
          <p:cNvPr id="22" name="椭圆 21"/>
          <p:cNvSpPr/>
          <p:nvPr/>
        </p:nvSpPr>
        <p:spPr>
          <a:xfrm>
            <a:off x="66516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章</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style.rotation</p:attrName>
                                        </p:attrNameLst>
                                      </p:cBhvr>
                                      <p:tavLst>
                                        <p:tav tm="0">
                                          <p:val>
                                            <p:fltVal val="90"/>
                                          </p:val>
                                        </p:tav>
                                        <p:tav tm="100000">
                                          <p:val>
                                            <p:fltVal val="0"/>
                                          </p:val>
                                        </p:tav>
                                      </p:tavLst>
                                    </p:anim>
                                    <p:animEffect transition="in" filter="fade">
                                      <p:cBhvr>
                                        <p:cTn id="14" dur="1000"/>
                                        <p:tgtEl>
                                          <p:spTgt spid="19"/>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fltVal val="0"/>
                                          </p:val>
                                        </p:tav>
                                        <p:tav tm="100000">
                                          <p:val>
                                            <p:strVal val="#ppt_w"/>
                                          </p:val>
                                        </p:tav>
                                      </p:tavLst>
                                    </p:anim>
                                    <p:anim calcmode="lin" valueType="num">
                                      <p:cBhvr>
                                        <p:cTn id="18" dur="1000" fill="hold"/>
                                        <p:tgtEl>
                                          <p:spTgt spid="21"/>
                                        </p:tgtEl>
                                        <p:attrNameLst>
                                          <p:attrName>ppt_h</p:attrName>
                                        </p:attrNameLst>
                                      </p:cBhvr>
                                      <p:tavLst>
                                        <p:tav tm="0">
                                          <p:val>
                                            <p:fltVal val="0"/>
                                          </p:val>
                                        </p:tav>
                                        <p:tav tm="100000">
                                          <p:val>
                                            <p:strVal val="#ppt_h"/>
                                          </p:val>
                                        </p:tav>
                                      </p:tavLst>
                                    </p:anim>
                                    <p:anim calcmode="lin" valueType="num">
                                      <p:cBhvr>
                                        <p:cTn id="19" dur="1000" fill="hold"/>
                                        <p:tgtEl>
                                          <p:spTgt spid="21"/>
                                        </p:tgtEl>
                                        <p:attrNameLst>
                                          <p:attrName>style.rotation</p:attrName>
                                        </p:attrNameLst>
                                      </p:cBhvr>
                                      <p:tavLst>
                                        <p:tav tm="0">
                                          <p:val>
                                            <p:fltVal val="90"/>
                                          </p:val>
                                        </p:tav>
                                        <p:tav tm="100000">
                                          <p:val>
                                            <p:fltVal val="0"/>
                                          </p:val>
                                        </p:tav>
                                      </p:tavLst>
                                    </p:anim>
                                    <p:animEffect transition="in" filter="fade">
                                      <p:cBhvr>
                                        <p:cTn id="20" dur="1000"/>
                                        <p:tgtEl>
                                          <p:spTgt spid="21"/>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style.rotation</p:attrName>
                                        </p:attrNameLst>
                                      </p:cBhvr>
                                      <p:tavLst>
                                        <p:tav tm="0">
                                          <p:val>
                                            <p:fltVal val="90"/>
                                          </p:val>
                                        </p:tav>
                                        <p:tav tm="100000">
                                          <p:val>
                                            <p:fltVal val="0"/>
                                          </p:val>
                                        </p:tav>
                                      </p:tavLst>
                                    </p:anim>
                                    <p:animEffect transition="in" filter="fade">
                                      <p:cBhvr>
                                        <p:cTn id="26" dur="1000"/>
                                        <p:tgtEl>
                                          <p:spTgt spid="22"/>
                                        </p:tgtEl>
                                      </p:cBhvr>
                                    </p:animEffect>
                                  </p:childTnLst>
                                </p:cTn>
                              </p:par>
                              <p:par>
                                <p:cTn id="27" presetID="53" presetClass="entr" presetSubtype="16" fill="hold" nodeType="with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1" grpId="0" bldLvl="0" animBg="1"/>
      <p:bldP spid="22"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3757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土地利用总体规划的性质和内容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一、土地利用总体规划的概念</a:t>
            </a:r>
          </a:p>
        </p:txBody>
      </p:sp>
      <p:sp>
        <p:nvSpPr>
          <p:cNvPr id="15" name="文本框 14"/>
          <p:cNvSpPr txBox="1">
            <a:spLocks noChangeArrowheads="1"/>
          </p:cNvSpPr>
          <p:nvPr/>
        </p:nvSpPr>
        <p:spPr bwMode="auto">
          <a:xfrm>
            <a:off x="1454150" y="2133600"/>
            <a:ext cx="9691688" cy="3205163"/>
          </a:xfrm>
          <a:prstGeom prst="rect">
            <a:avLst/>
          </a:prstGeom>
          <a:noFill/>
          <a:ln w="9525">
            <a:noFill/>
            <a:miter lim="800000"/>
            <a:headEnd/>
            <a:tailEnd/>
          </a:ln>
        </p:spPr>
        <p:txBody>
          <a:bodyPr>
            <a:spAutoFit/>
          </a:bodyPr>
          <a:lstStyle/>
          <a:p>
            <a:pPr>
              <a:lnSpc>
                <a:spcPct val="150000"/>
              </a:lnSpc>
            </a:pPr>
            <a:r>
              <a:rPr lang="en-US" altLang="zh-CN" sz="2400" b="1">
                <a:solidFill>
                  <a:srgbClr val="548235"/>
                </a:solidFill>
                <a:sym typeface="+mn-ea"/>
              </a:rPr>
              <a:t>       </a:t>
            </a:r>
            <a:r>
              <a:rPr lang="en-US" sz="2800">
                <a:solidFill>
                  <a:srgbClr val="548235"/>
                </a:solidFill>
                <a:sym typeface="+mn-ea"/>
              </a:rPr>
              <a:t>土地利用总体规划是各级政府根据国家社会经济可持续发展的要求和当地自然、经济、社会条件，依法组织对辖区内全部土地的开发、利用、整治、保护在空间和时间上所作的综合部署和统筹安排。</a:t>
            </a:r>
          </a:p>
          <a:p>
            <a:pPr>
              <a:lnSpc>
                <a:spcPct val="150000"/>
              </a:lnSpc>
            </a:pPr>
            <a:r>
              <a:rPr lang="en-US" altLang="zh-CN" sz="2400" b="1">
                <a:solidFill>
                  <a:srgbClr val="548235"/>
                </a:solidFill>
                <a:sym typeface="+mn-ea"/>
              </a:rPr>
              <a:t>       </a:t>
            </a:r>
            <a:r>
              <a:rPr lang="zh-CN" altLang="en-US" sz="2400" b="1">
                <a:solidFill>
                  <a:srgbClr val="548235"/>
                </a:solidFill>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3962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土地利用总体规划的性质和内容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二、土地利用总体规划的性质</a:t>
            </a:r>
          </a:p>
        </p:txBody>
      </p:sp>
      <p:sp>
        <p:nvSpPr>
          <p:cNvPr id="15" name="文本框 14"/>
          <p:cNvSpPr txBox="1"/>
          <p:nvPr/>
        </p:nvSpPr>
        <p:spPr>
          <a:xfrm>
            <a:off x="1454150" y="2133600"/>
            <a:ext cx="9691688" cy="1938338"/>
          </a:xfrm>
          <a:prstGeom prst="rect">
            <a:avLst/>
          </a:prstGeom>
          <a:noFill/>
        </p:spPr>
        <p:txBody>
          <a:bodyPr>
            <a:spAutoFit/>
          </a:bodyPr>
          <a:lstStyle/>
          <a:p>
            <a:pPr>
              <a:lnSpc>
                <a:spcPct val="150000"/>
              </a:lnSpc>
              <a:defRPr/>
            </a:pPr>
            <a:r>
              <a:rPr lang="en-US" sz="2400" b="1">
                <a:solidFill>
                  <a:schemeClr val="accent6">
                    <a:lumMod val="75000"/>
                  </a:schemeClr>
                </a:solidFill>
                <a:latin typeface="Arial" panose="020B0604020202020204" pitchFamily="34" charset="0"/>
                <a:ea typeface="宋体" panose="02010600030101010101" pitchFamily="2" charset="-122"/>
                <a:sym typeface="+mn-ea"/>
              </a:rPr>
              <a:t>       </a:t>
            </a:r>
            <a:r>
              <a:rPr lang="en-US" sz="2800">
                <a:solidFill>
                  <a:schemeClr val="accent6">
                    <a:lumMod val="75000"/>
                  </a:schemeClr>
                </a:solidFill>
                <a:latin typeface="Arial" panose="020B0604020202020204" pitchFamily="34" charset="0"/>
                <a:ea typeface="宋体" panose="02010600030101010101" pitchFamily="2" charset="-122"/>
                <a:sym typeface="+mn-ea"/>
              </a:rPr>
              <a:t>长期性、综合性、战略性、控制性、权威性是土地利用总体规划基本特性。</a:t>
            </a:r>
          </a:p>
          <a:p>
            <a:pPr>
              <a:lnSpc>
                <a:spcPct val="150000"/>
              </a:lnSpc>
              <a:defRPr/>
            </a:pPr>
            <a:r>
              <a:rPr lang="en-US" sz="2400" b="1">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4167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土地利用总体规划的性质和内容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二、土地利用总体规划的性质</a:t>
            </a:r>
          </a:p>
        </p:txBody>
      </p:sp>
      <p:sp>
        <p:nvSpPr>
          <p:cNvPr id="15" name="文本框 14"/>
          <p:cNvSpPr txBox="1"/>
          <p:nvPr/>
        </p:nvSpPr>
        <p:spPr>
          <a:xfrm>
            <a:off x="1454150" y="2133600"/>
            <a:ext cx="9691688" cy="3968750"/>
          </a:xfrm>
          <a:prstGeom prst="rect">
            <a:avLst/>
          </a:prstGeom>
          <a:noFill/>
        </p:spPr>
        <p:txBody>
          <a:bodyPr>
            <a:spAutoFit/>
          </a:bodyPr>
          <a:lstStyle/>
          <a:p>
            <a:pPr>
              <a:lnSpc>
                <a:spcPct val="150000"/>
              </a:lnSpc>
              <a:defRPr/>
            </a:pPr>
            <a:r>
              <a:rPr lang="en-US" sz="2000" b="1">
                <a:solidFill>
                  <a:schemeClr val="accent6">
                    <a:lumMod val="75000"/>
                  </a:schemeClr>
                </a:solidFill>
                <a:latin typeface="Arial" panose="020B0604020202020204" pitchFamily="34" charset="0"/>
                <a:ea typeface="宋体" panose="02010600030101010101" pitchFamily="2" charset="-122"/>
                <a:sym typeface="+mn-ea"/>
              </a:rPr>
              <a:t>       </a:t>
            </a:r>
            <a:r>
              <a:rPr lang="en-US" sz="2400" b="1">
                <a:solidFill>
                  <a:schemeClr val="accent6">
                    <a:lumMod val="75000"/>
                  </a:schemeClr>
                </a:solidFill>
                <a:latin typeface="Arial" panose="020B0604020202020204" pitchFamily="34" charset="0"/>
                <a:ea typeface="宋体" panose="02010600030101010101" pitchFamily="2" charset="-122"/>
                <a:sym typeface="+mn-ea"/>
              </a:rPr>
              <a:t>（一）长期性</a:t>
            </a:r>
            <a:r>
              <a:rPr lang="en-US" sz="2400">
                <a:solidFill>
                  <a:schemeClr val="accent6">
                    <a:lumMod val="75000"/>
                  </a:schemeClr>
                </a:solidFill>
                <a:latin typeface="Arial" panose="020B0604020202020204" pitchFamily="34" charset="0"/>
                <a:ea typeface="宋体" panose="02010600030101010101" pitchFamily="2" charset="-122"/>
                <a:sym typeface="+mn-ea"/>
              </a:rPr>
              <a:t>  土地利用总体规划是国民经济和社会发展规划的组成部分，其规划期限应与国民经济和社会发展规划相适应，对与土地利用有关的重要经济活动的长期变化趋势，如人口变化、城镇化、工业化、农业现代化、旅游事业的发展等做出预测。土地利用总体规划期限在10年至15年，可展望20～50年。为便于规划实施，其规划目标通过制定阶段性目标来落实，重点是确定5年的近期规划目标。</a:t>
            </a:r>
            <a:endParaRPr lang="en-US" sz="28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lang="en-US" sz="2400" b="1">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4371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778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土地利用总体规划的性质和内容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二、土地利用总体规划的性质</a:t>
            </a:r>
          </a:p>
        </p:txBody>
      </p:sp>
      <p:sp>
        <p:nvSpPr>
          <p:cNvPr id="15" name="文本框 14"/>
          <p:cNvSpPr txBox="1">
            <a:spLocks noChangeArrowheads="1"/>
          </p:cNvSpPr>
          <p:nvPr/>
        </p:nvSpPr>
        <p:spPr bwMode="auto">
          <a:xfrm>
            <a:off x="1416050" y="1803400"/>
            <a:ext cx="9691688" cy="5576888"/>
          </a:xfrm>
          <a:prstGeom prst="rect">
            <a:avLst/>
          </a:prstGeom>
          <a:noFill/>
          <a:ln w="9525">
            <a:noFill/>
            <a:miter lim="800000"/>
            <a:headEnd/>
            <a:tailEnd/>
          </a:ln>
        </p:spPr>
        <p:txBody>
          <a:bodyPr>
            <a:spAutoFit/>
          </a:bodyPr>
          <a:lstStyle/>
          <a:p>
            <a:pPr algn="just"/>
            <a:r>
              <a:rPr lang="en-US" altLang="zh-CN" sz="2000" b="1">
                <a:solidFill>
                  <a:srgbClr val="548235"/>
                </a:solidFill>
                <a:sym typeface="+mn-ea"/>
              </a:rPr>
              <a:t>       </a:t>
            </a:r>
            <a:r>
              <a:rPr lang="en-US" sz="2400" b="1">
                <a:solidFill>
                  <a:srgbClr val="548235"/>
                </a:solidFill>
                <a:sym typeface="+mn-ea"/>
              </a:rPr>
              <a:t>（二）综合性</a:t>
            </a:r>
            <a:endParaRPr lang="en-US" sz="2400">
              <a:solidFill>
                <a:srgbClr val="548235"/>
              </a:solidFill>
              <a:sym typeface="+mn-ea"/>
            </a:endParaRPr>
          </a:p>
          <a:p>
            <a:pPr algn="just">
              <a:lnSpc>
                <a:spcPct val="150000"/>
              </a:lnSpc>
            </a:pPr>
            <a:r>
              <a:rPr lang="en-US" sz="2000">
                <a:solidFill>
                  <a:srgbClr val="548235"/>
                </a:solidFill>
                <a:sym typeface="+mn-ea"/>
              </a:rPr>
              <a:t>  </a:t>
            </a:r>
            <a:r>
              <a:rPr lang="en-US" sz="2000" b="1">
                <a:solidFill>
                  <a:srgbClr val="548235"/>
                </a:solidFill>
                <a:sym typeface="+mn-ea"/>
              </a:rPr>
              <a:t>      </a:t>
            </a:r>
            <a:r>
              <a:rPr lang="en-US" altLang="zh-CN" sz="2000" b="1">
                <a:solidFill>
                  <a:srgbClr val="649B3F"/>
                </a:solidFill>
                <a:sym typeface="+mn-ea"/>
              </a:rPr>
              <a:t>1.</a:t>
            </a:r>
            <a:r>
              <a:rPr lang="en-US" sz="2000" b="1">
                <a:solidFill>
                  <a:srgbClr val="649B3F"/>
                </a:solidFill>
                <a:sym typeface="+mn-ea"/>
              </a:rPr>
              <a:t>从规划的对象上看</a:t>
            </a:r>
            <a:r>
              <a:rPr lang="en-US" sz="2000">
                <a:solidFill>
                  <a:srgbClr val="649B3F"/>
                </a:solidFill>
                <a:sym typeface="+mn-ea"/>
              </a:rPr>
              <a:t>，土地利用总体规划是针对一个行政区域内的全部土地资源，不是某一类土地或某一局部土地。</a:t>
            </a:r>
          </a:p>
          <a:p>
            <a:pPr algn="just">
              <a:lnSpc>
                <a:spcPct val="150000"/>
              </a:lnSpc>
            </a:pPr>
            <a:r>
              <a:rPr lang="en-US" sz="2000" b="1">
                <a:solidFill>
                  <a:srgbClr val="649B3F"/>
                </a:solidFill>
                <a:sym typeface="+mn-ea"/>
              </a:rPr>
              <a:t>        </a:t>
            </a:r>
            <a:r>
              <a:rPr lang="en-US" altLang="zh-CN" sz="2000" b="1">
                <a:solidFill>
                  <a:srgbClr val="649B3F"/>
                </a:solidFill>
                <a:sym typeface="+mn-ea"/>
              </a:rPr>
              <a:t>2.</a:t>
            </a:r>
            <a:r>
              <a:rPr lang="en-US" sz="2000" b="1">
                <a:solidFill>
                  <a:srgbClr val="649B3F"/>
                </a:solidFill>
                <a:sym typeface="+mn-ea"/>
              </a:rPr>
              <a:t>从规划内容上看，</a:t>
            </a:r>
            <a:r>
              <a:rPr lang="en-US" sz="2000">
                <a:solidFill>
                  <a:srgbClr val="649B3F"/>
                </a:solidFill>
                <a:sym typeface="+mn-ea"/>
              </a:rPr>
              <a:t>总体规划要对土地的开发、利用、整治、整理、复垦和保护，同时结合时间结构、空间结构和产业结构进行统筹安排、全面安排，涵盖国民经济、社会发展和环境保护的用地需要。</a:t>
            </a:r>
          </a:p>
          <a:p>
            <a:pPr algn="just">
              <a:lnSpc>
                <a:spcPct val="150000"/>
              </a:lnSpc>
            </a:pPr>
            <a:r>
              <a:rPr lang="en-US" sz="2000">
                <a:solidFill>
                  <a:srgbClr val="649B3F"/>
                </a:solidFill>
                <a:sym typeface="+mn-ea"/>
              </a:rPr>
              <a:t>       </a:t>
            </a:r>
            <a:r>
              <a:rPr lang="en-US" sz="2000" b="1">
                <a:solidFill>
                  <a:srgbClr val="649B3F"/>
                </a:solidFill>
                <a:sym typeface="+mn-ea"/>
              </a:rPr>
              <a:t> </a:t>
            </a:r>
            <a:r>
              <a:rPr lang="en-US" altLang="zh-CN" sz="2000" b="1">
                <a:solidFill>
                  <a:srgbClr val="649B3F"/>
                </a:solidFill>
                <a:sym typeface="+mn-ea"/>
              </a:rPr>
              <a:t>3.</a:t>
            </a:r>
            <a:r>
              <a:rPr lang="en-US" sz="2000" b="1">
                <a:solidFill>
                  <a:srgbClr val="649B3F"/>
                </a:solidFill>
                <a:sym typeface="+mn-ea"/>
              </a:rPr>
              <a:t>从规划的目标上看，</a:t>
            </a:r>
            <a:r>
              <a:rPr lang="en-US" sz="2000">
                <a:solidFill>
                  <a:srgbClr val="649B3F"/>
                </a:solidFill>
                <a:sym typeface="+mn-ea"/>
              </a:rPr>
              <a:t>土地利用总体规划强调的是综合效益的最大化，即兼顾经济、生态、社会效益的高度统一，同时正确处理局部利益和整体利益、近期利益和长远利益的关系，最终实现土地的可持续发展。</a:t>
            </a:r>
          </a:p>
          <a:p>
            <a:pPr algn="just">
              <a:lnSpc>
                <a:spcPct val="150000"/>
              </a:lnSpc>
            </a:pPr>
            <a:r>
              <a:rPr lang="en-US" sz="2000">
                <a:solidFill>
                  <a:srgbClr val="649B3F"/>
                </a:solidFill>
                <a:sym typeface="+mn-ea"/>
              </a:rPr>
              <a:t>       </a:t>
            </a:r>
            <a:r>
              <a:rPr lang="en-US" altLang="zh-CN" sz="2000" b="1">
                <a:solidFill>
                  <a:srgbClr val="649B3F"/>
                </a:solidFill>
                <a:sym typeface="+mn-ea"/>
              </a:rPr>
              <a:t>4.</a:t>
            </a:r>
            <a:r>
              <a:rPr lang="en-US" sz="2000" b="1">
                <a:solidFill>
                  <a:srgbClr val="649B3F"/>
                </a:solidFill>
                <a:sym typeface="+mn-ea"/>
              </a:rPr>
              <a:t>从规划的协调范围看，</a:t>
            </a:r>
            <a:r>
              <a:rPr lang="en-US" sz="2000">
                <a:solidFill>
                  <a:srgbClr val="649B3F"/>
                </a:solidFill>
                <a:sym typeface="+mn-ea"/>
              </a:rPr>
              <a:t>它平衡协调国民经济各部门用地关系，而不是某一部门内的用地关系。</a:t>
            </a:r>
          </a:p>
          <a:p>
            <a:pPr algn="just">
              <a:lnSpc>
                <a:spcPct val="150000"/>
              </a:lnSpc>
            </a:pPr>
            <a:r>
              <a:rPr lang="en-US" sz="2400" b="1">
                <a:solidFill>
                  <a:srgbClr val="548235"/>
                </a:solidFill>
                <a:sym typeface="+mn-ea"/>
              </a:rPr>
              <a:t>       </a:t>
            </a:r>
            <a:r>
              <a:rPr lang="zh-CN" altLang="en-US" sz="2400" b="1">
                <a:solidFill>
                  <a:srgbClr val="548235"/>
                </a:solidFill>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4576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778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土地利用总体规划的性质和内容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二、土地利用总体规划的性质</a:t>
            </a:r>
          </a:p>
        </p:txBody>
      </p:sp>
      <p:sp>
        <p:nvSpPr>
          <p:cNvPr id="15" name="文本框 14"/>
          <p:cNvSpPr txBox="1">
            <a:spLocks noChangeArrowheads="1"/>
          </p:cNvSpPr>
          <p:nvPr/>
        </p:nvSpPr>
        <p:spPr bwMode="auto">
          <a:xfrm>
            <a:off x="1377950" y="1889125"/>
            <a:ext cx="9690100" cy="5026025"/>
          </a:xfrm>
          <a:prstGeom prst="rect">
            <a:avLst/>
          </a:prstGeom>
          <a:noFill/>
          <a:ln w="9525">
            <a:noFill/>
            <a:miter lim="800000"/>
            <a:headEnd/>
            <a:tailEnd/>
          </a:ln>
        </p:spPr>
        <p:txBody>
          <a:bodyPr>
            <a:spAutoFit/>
          </a:bodyPr>
          <a:lstStyle/>
          <a:p>
            <a:pPr algn="just">
              <a:lnSpc>
                <a:spcPct val="150000"/>
              </a:lnSpc>
            </a:pPr>
            <a:r>
              <a:rPr lang="en-US" altLang="zh-CN" sz="2000" b="1">
                <a:solidFill>
                  <a:srgbClr val="548235"/>
                </a:solidFill>
                <a:sym typeface="+mn-ea"/>
              </a:rPr>
              <a:t>       </a:t>
            </a:r>
            <a:r>
              <a:rPr lang="en-US" sz="2400" b="1">
                <a:solidFill>
                  <a:srgbClr val="649B3F"/>
                </a:solidFill>
                <a:sym typeface="+mn-ea"/>
              </a:rPr>
              <a:t>（三）战略性 </a:t>
            </a:r>
            <a:r>
              <a:rPr lang="en-US" sz="2000">
                <a:solidFill>
                  <a:srgbClr val="649B3F"/>
                </a:solidFill>
                <a:sym typeface="+mn-ea"/>
              </a:rPr>
              <a:t>土地里总体规划在宏观上是一种政策指南，是一种战略部署。其战略性表现在它所研究的问题具有战略意义。</a:t>
            </a:r>
          </a:p>
          <a:p>
            <a:pPr algn="just">
              <a:lnSpc>
                <a:spcPct val="150000"/>
              </a:lnSpc>
            </a:pPr>
            <a:r>
              <a:rPr lang="en-US" sz="2400" b="1">
                <a:solidFill>
                  <a:srgbClr val="649B3F"/>
                </a:solidFill>
                <a:sym typeface="+mn-ea"/>
              </a:rPr>
              <a:t>      （四）控制性  </a:t>
            </a:r>
            <a:r>
              <a:rPr lang="en-US" sz="2000">
                <a:solidFill>
                  <a:srgbClr val="649B3F"/>
                </a:solidFill>
                <a:sym typeface="+mn-ea"/>
              </a:rPr>
              <a:t>规划总体目标是自上而下，层层控制。一切土地利用活动都是在宏观控制指标的控制下进行的。下一级土地利用总体规划同时又是上一级土地利用总体规划的反馈，从而在全国范围内形成一个有机联系的土地利用总体规划体系。综合性和控制性是土地利用总体规划的本质特征。</a:t>
            </a:r>
          </a:p>
          <a:p>
            <a:pPr algn="just">
              <a:lnSpc>
                <a:spcPct val="150000"/>
              </a:lnSpc>
            </a:pPr>
            <a:r>
              <a:rPr lang="en-US" sz="2400" b="1">
                <a:solidFill>
                  <a:srgbClr val="649B3F"/>
                </a:solidFill>
                <a:sym typeface="+mn-ea"/>
              </a:rPr>
              <a:t>       （五）权威性  </a:t>
            </a:r>
            <a:r>
              <a:rPr lang="en-US" sz="2000">
                <a:solidFill>
                  <a:srgbClr val="649B3F"/>
                </a:solidFill>
                <a:sym typeface="+mn-ea"/>
              </a:rPr>
              <a:t>是由各级政府依据国民经济和社会发展规划、国土整治和资源环境保护的要求，土地供给能力以及各项建设对土地的需求，组织编制土地利用总体规划，确定了土地利用总体规划的权威性</a:t>
            </a:r>
            <a:r>
              <a:rPr lang="en-US" sz="2000">
                <a:solidFill>
                  <a:srgbClr val="548235"/>
                </a:solidFill>
                <a:sym typeface="+mn-ea"/>
              </a:rPr>
              <a:t>。</a:t>
            </a:r>
          </a:p>
          <a:p>
            <a:pPr algn="just">
              <a:lnSpc>
                <a:spcPct val="150000"/>
              </a:lnSpc>
            </a:pPr>
            <a:r>
              <a:rPr lang="en-US" sz="2400" b="1">
                <a:solidFill>
                  <a:srgbClr val="548235"/>
                </a:solidFill>
                <a:sym typeface="+mn-ea"/>
              </a:rPr>
              <a:t>       </a:t>
            </a:r>
            <a:r>
              <a:rPr lang="zh-CN" altLang="en-US" sz="2400" b="1">
                <a:solidFill>
                  <a:srgbClr val="548235"/>
                </a:solidFill>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4781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778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土地利用总体规划的性质和内容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三、土地利用总体规划的内容</a:t>
            </a:r>
          </a:p>
        </p:txBody>
      </p:sp>
      <p:sp>
        <p:nvSpPr>
          <p:cNvPr id="15" name="文本框 14"/>
          <p:cNvSpPr txBox="1">
            <a:spLocks noChangeArrowheads="1"/>
          </p:cNvSpPr>
          <p:nvPr/>
        </p:nvSpPr>
        <p:spPr bwMode="auto">
          <a:xfrm>
            <a:off x="1416050" y="2070100"/>
            <a:ext cx="9691688" cy="3859213"/>
          </a:xfrm>
          <a:prstGeom prst="rect">
            <a:avLst/>
          </a:prstGeom>
          <a:noFill/>
          <a:ln w="9525">
            <a:noFill/>
            <a:miter lim="800000"/>
            <a:headEnd/>
            <a:tailEnd/>
          </a:ln>
        </p:spPr>
        <p:txBody>
          <a:bodyPr>
            <a:spAutoFit/>
          </a:bodyPr>
          <a:lstStyle/>
          <a:p>
            <a:pPr algn="just"/>
            <a:r>
              <a:rPr lang="en-US" altLang="zh-CN" sz="2800" b="1">
                <a:solidFill>
                  <a:srgbClr val="548235"/>
                </a:solidFill>
                <a:sym typeface="+mn-ea"/>
              </a:rPr>
              <a:t>      </a:t>
            </a:r>
            <a:r>
              <a:rPr lang="en-US" sz="2800" b="1">
                <a:solidFill>
                  <a:srgbClr val="548235"/>
                </a:solidFill>
                <a:sym typeface="+mn-ea"/>
              </a:rPr>
              <a:t>（一）层级不同内容不同</a:t>
            </a:r>
            <a:endParaRPr lang="en-US" sz="2800">
              <a:solidFill>
                <a:srgbClr val="548235"/>
              </a:solidFill>
              <a:sym typeface="+mn-ea"/>
            </a:endParaRPr>
          </a:p>
          <a:p>
            <a:pPr algn="just">
              <a:lnSpc>
                <a:spcPct val="150000"/>
              </a:lnSpc>
            </a:pPr>
            <a:r>
              <a:rPr lang="en-US" sz="2800">
                <a:solidFill>
                  <a:srgbClr val="548235"/>
                </a:solidFill>
                <a:sym typeface="+mn-ea"/>
              </a:rPr>
              <a:t>      </a:t>
            </a:r>
            <a:r>
              <a:rPr lang="en-US" sz="2000">
                <a:solidFill>
                  <a:srgbClr val="548235"/>
                </a:solidFill>
                <a:sym typeface="+mn-ea"/>
              </a:rPr>
              <a:t> </a:t>
            </a:r>
            <a:r>
              <a:rPr lang="en-US" sz="2000">
                <a:solidFill>
                  <a:srgbClr val="649B3F"/>
                </a:solidFill>
                <a:sym typeface="+mn-ea"/>
              </a:rPr>
              <a:t>根据我国行政区划，土地利用总体规划分为全国、省</a:t>
            </a:r>
            <a:r>
              <a:rPr lang="en-US" altLang="zh-CN" sz="2000">
                <a:solidFill>
                  <a:srgbClr val="649B3F"/>
                </a:solidFill>
                <a:sym typeface="+mn-ea"/>
              </a:rPr>
              <a:t>(</a:t>
            </a:r>
            <a:r>
              <a:rPr lang="en-US" sz="2000">
                <a:solidFill>
                  <a:srgbClr val="649B3F"/>
                </a:solidFill>
                <a:sym typeface="+mn-ea"/>
              </a:rPr>
              <a:t>自治区、直辖市</a:t>
            </a:r>
            <a:r>
              <a:rPr lang="en-US" altLang="zh-CN" sz="2000">
                <a:solidFill>
                  <a:srgbClr val="649B3F"/>
                </a:solidFill>
                <a:sym typeface="+mn-ea"/>
              </a:rPr>
              <a:t>)</a:t>
            </a:r>
            <a:r>
              <a:rPr lang="en-US" sz="2000">
                <a:solidFill>
                  <a:srgbClr val="649B3F"/>
                </a:solidFill>
                <a:sym typeface="+mn-ea"/>
              </a:rPr>
              <a:t>、市、县和乡五级。上下级规划必须紧密衔接，上一级规划是下级规划的依据，并指导下一级规划，下级规划是上级规划的基础和落实体现。</a:t>
            </a:r>
          </a:p>
          <a:p>
            <a:pPr algn="just">
              <a:lnSpc>
                <a:spcPct val="150000"/>
              </a:lnSpc>
            </a:pPr>
            <a:r>
              <a:rPr lang="en-US" altLang="zh-CN" sz="2000">
                <a:solidFill>
                  <a:srgbClr val="649B3F"/>
                </a:solidFill>
                <a:sym typeface="+mn-ea"/>
              </a:rPr>
              <a:t>      </a:t>
            </a:r>
            <a:r>
              <a:rPr lang="en-US" sz="2000">
                <a:solidFill>
                  <a:srgbClr val="649B3F"/>
                </a:solidFill>
                <a:sym typeface="+mn-ea"/>
              </a:rPr>
              <a:t>土地利用总体规划实行自上而下逐级控制，下级规划服从于上级规划。国家和省级土地利用总体规划为宏观控制性规划；市级土地利用总体规划为中间层次规划；区县级土地利用总体规划为管理型规划；乡镇级土地利用总体规划为实施型规划。</a:t>
            </a:r>
          </a:p>
          <a:p>
            <a:pPr algn="just">
              <a:lnSpc>
                <a:spcPct val="150000"/>
              </a:lnSpc>
            </a:pPr>
            <a:r>
              <a:rPr lang="en-US" altLang="zh-CN" b="1">
                <a:solidFill>
                  <a:srgbClr val="649B3F"/>
                </a:solidFill>
                <a:sym typeface="+mn-ea"/>
              </a:rPr>
              <a:t>       </a:t>
            </a:r>
            <a:r>
              <a:rPr lang="zh-CN" altLang="en-US" b="1">
                <a:solidFill>
                  <a:srgbClr val="649B3F"/>
                </a:solidFill>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4986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778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土地利用总体规划的性质和内容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三、土地利用总体规划的内容</a:t>
            </a:r>
          </a:p>
        </p:txBody>
      </p:sp>
      <p:sp>
        <p:nvSpPr>
          <p:cNvPr id="15" name="文本框 14"/>
          <p:cNvSpPr txBox="1"/>
          <p:nvPr/>
        </p:nvSpPr>
        <p:spPr>
          <a:xfrm>
            <a:off x="1416050" y="2070100"/>
            <a:ext cx="9691688" cy="2922588"/>
          </a:xfrm>
          <a:prstGeom prst="rect">
            <a:avLst/>
          </a:prstGeom>
          <a:noFill/>
        </p:spPr>
        <p:txBody>
          <a:bodyPr>
            <a:spAutoFit/>
          </a:bodyPr>
          <a:lstStyle/>
          <a:p>
            <a:pPr algn="just">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（二）总体规划的内容</a:t>
            </a:r>
          </a:p>
          <a:p>
            <a:pPr algn="just">
              <a:lnSpc>
                <a:spcPct val="150000"/>
              </a:lnSpc>
              <a:defRPr/>
            </a:pPr>
            <a:r>
              <a:rPr lang="en-US" sz="3200">
                <a:solidFill>
                  <a:schemeClr val="accent6">
                    <a:lumMod val="75000"/>
                  </a:schemeClr>
                </a:solidFill>
                <a:latin typeface="Arial" panose="020B0604020202020204" pitchFamily="34" charset="0"/>
                <a:ea typeface="宋体" panose="02010600030101010101" pitchFamily="2" charset="-122"/>
                <a:sym typeface="+mn-ea"/>
              </a:rPr>
              <a:t>     </a:t>
            </a:r>
            <a:r>
              <a:rPr lang="en-US" sz="3200" b="1">
                <a:solidFill>
                  <a:schemeClr val="accent6">
                    <a:lumMod val="75000"/>
                  </a:schemeClr>
                </a:solidFill>
                <a:latin typeface="Arial" panose="020B0604020202020204" pitchFamily="34" charset="0"/>
                <a:ea typeface="宋体" panose="02010600030101010101" pitchFamily="2" charset="-122"/>
                <a:sym typeface="+mn-ea"/>
              </a:rPr>
              <a:t> </a:t>
            </a:r>
            <a:r>
              <a:rPr lang="en-US" sz="2400" b="1">
                <a:solidFill>
                  <a:schemeClr val="accent6">
                    <a:lumMod val="75000"/>
                  </a:schemeClr>
                </a:solidFill>
                <a:latin typeface="Arial" panose="020B0604020202020204" pitchFamily="34" charset="0"/>
                <a:ea typeface="宋体" panose="02010600030101010101" pitchFamily="2" charset="-122"/>
                <a:sym typeface="+mn-ea"/>
              </a:rPr>
              <a:t>1. 土地利用现状分析 </a:t>
            </a:r>
            <a:r>
              <a:rPr lang="en-US" sz="24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土地利用现状、存在问题和影响因素。包括：土地利用自然因素和社会经济条件分析、土地资源质量数量分析、土地利用结构与动态变化分析、土地利用程度和效益分析。</a:t>
            </a:r>
            <a:r>
              <a:rPr lang="en-US" sz="2000" b="1">
                <a:solidFill>
                  <a:schemeClr val="accent6">
                    <a:lumMod val="75000"/>
                  </a:schemeClr>
                </a:solidFill>
                <a:latin typeface="Arial" panose="020B0604020202020204" pitchFamily="34" charset="0"/>
                <a:ea typeface="宋体" panose="02010600030101010101" pitchFamily="2" charset="-122"/>
                <a:sym typeface="+mn-ea"/>
              </a:rPr>
              <a:t> </a:t>
            </a:r>
            <a:r>
              <a:rPr lang="en-US" b="1">
                <a:solidFill>
                  <a:schemeClr val="accent6">
                    <a:lumMod val="75000"/>
                  </a:schemeClr>
                </a:solidFill>
                <a:latin typeface="Arial" panose="020B0604020202020204" pitchFamily="34" charset="0"/>
                <a:ea typeface="宋体" panose="02010600030101010101" pitchFamily="2" charset="-122"/>
                <a:sym typeface="+mn-ea"/>
              </a:rPr>
              <a:t>      </a:t>
            </a:r>
            <a:r>
              <a:rPr b="1">
                <a:solidFill>
                  <a:schemeClr val="accent6">
                    <a:lumMod val="75000"/>
                  </a:schemeClr>
                </a:solidFill>
                <a:latin typeface="Arial" panose="020B0604020202020204" pitchFamily="34" charset="0"/>
                <a:ea typeface="宋体" panose="02010600030101010101" pitchFamily="2" charset="-122"/>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7112"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90650" y="671513"/>
            <a:ext cx="85407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300163" y="1897063"/>
            <a:ext cx="9350375" cy="3970337"/>
          </a:xfrm>
          <a:prstGeom prst="rect">
            <a:avLst/>
          </a:prstGeom>
          <a:noFill/>
        </p:spPr>
        <p:txBody>
          <a:bodyPr>
            <a:spAutoFit/>
          </a:bodyPr>
          <a:lstStyle/>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土地：土地是地球表面上由土壤、岩石、气候、水文、地貌、植被等组成的自然综合体，它包括人类过去和现在的活动结果。</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土壤：土壤是位于陆地表层的一个能够生长植物的疏松多孔物质层。土壤圈是位于岩石圈表面的一个不连续的圈层，对地球生态系统有重要的影响。土壤为植物生长的基地，是农业的最基本资料。过去、现在和将来，人类的生存和发展都离不开土壤资源。</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400" b="1">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p:nvPr/>
        </p:nvSpPr>
        <p:spPr>
          <a:xfrm>
            <a:off x="1289050" y="1836738"/>
            <a:ext cx="9388475" cy="5078412"/>
          </a:xfrm>
          <a:prstGeom prst="rect">
            <a:avLst/>
          </a:prstGeom>
          <a:noFill/>
        </p:spPr>
        <p:txBody>
          <a:bodyPr>
            <a:spAutoFit/>
          </a:bodyPr>
          <a:lstStyle/>
          <a:p>
            <a:pPr>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两者的区别在于：土地包含土壤，土壤是土地的组成要素，土壤在作为生产资料时，与气候、地形、水文等土地要素并列，土壤具体表现在为植物提供生长条件的能力（肥力、氮磷钾微量元素含量），土壤是土地，不意味着土地就是土壤；土地由地上层、地表层和地下层组成的立体空间，土壤是地表层的一部分；土地不可移动，土壤可以搬动。</a:t>
            </a:r>
          </a:p>
          <a:p>
            <a:pPr>
              <a:lnSpc>
                <a:spcPct val="150000"/>
              </a:lnSpc>
              <a:defRPr/>
            </a:pPr>
            <a:endParaRPr lang="zh-CN" altLang="en-US" sz="2000" b="1">
              <a:solidFill>
                <a:schemeClr val="accent6">
                  <a:lumMod val="75000"/>
                </a:schemeClr>
              </a:solidFill>
              <a:latin typeface="Arial" panose="020B0604020202020204" pitchFamily="34" charset="0"/>
              <a:ea typeface="宋体" panose="02010600030101010101" pitchFamily="2" charset="-122"/>
              <a:sym typeface="+mn-ea"/>
            </a:endParaRPr>
          </a:p>
        </p:txBody>
      </p:sp>
      <p:sp>
        <p:nvSpPr>
          <p:cNvPr id="4" name="文本框 3"/>
          <p:cNvSpPr txBox="1"/>
          <p:nvPr/>
        </p:nvSpPr>
        <p:spPr>
          <a:xfrm>
            <a:off x="1408113" y="576263"/>
            <a:ext cx="9301162" cy="2262187"/>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第一节  土地的基本概念</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     </a:t>
            </a: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四、土地与土壤的概念区别</a:t>
            </a:r>
            <a:r>
              <a:rPr lang="zh-CN" altLang="en-US" sz="2800" dirty="0">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endParaRPr lang="zh-CN" altLang="en-US" sz="20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dirty="0">
                <a:solidFill>
                  <a:schemeClr val="accent6">
                    <a:lumMod val="75000"/>
                  </a:schemeClr>
                </a:solidFill>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childTnLst>
                                </p:cTn>
                              </p:par>
                              <p:par>
                                <p:cTn id="12" presetID="47"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grpId="1" nodeType="clickEffect">
                                  <p:stCondLst>
                                    <p:cond delay="0"/>
                                  </p:stCondLst>
                                  <p:childTnLst>
                                    <p:anim calcmode="lin" valueType="num">
                                      <p:cBhvr additive="base">
                                        <p:cTn id="26" dur="500"/>
                                        <p:tgtEl>
                                          <p:spTgt spid="14"/>
                                        </p:tgtEl>
                                        <p:attrNameLst>
                                          <p:attrName>ppt_x</p:attrName>
                                        </p:attrNameLst>
                                      </p:cBhvr>
                                      <p:tavLst>
                                        <p:tav tm="0">
                                          <p:val>
                                            <p:strVal val="ppt_x"/>
                                          </p:val>
                                        </p:tav>
                                        <p:tav tm="100000">
                                          <p:val>
                                            <p:strVal val="ppt_x"/>
                                          </p:val>
                                        </p:tav>
                                      </p:tavLst>
                                    </p:anim>
                                    <p:anim calcmode="lin" valueType="num">
                                      <p:cBhvr additive="base">
                                        <p:cTn id="27" dur="500"/>
                                        <p:tgtEl>
                                          <p:spTgt spid="14"/>
                                        </p:tgtEl>
                                        <p:attrNameLst>
                                          <p:attrName>ppt_y</p:attrName>
                                        </p:attrNameLst>
                                      </p:cBhvr>
                                      <p:tavLst>
                                        <p:tav tm="0">
                                          <p:val>
                                            <p:strVal val="ppt_y"/>
                                          </p:val>
                                        </p:tav>
                                        <p:tav tm="100000">
                                          <p:val>
                                            <p:strVal val="1+ppt_h/2"/>
                                          </p:val>
                                        </p:tav>
                                      </p:tavLst>
                                    </p:anim>
                                    <p:set>
                                      <p:cBhvr>
                                        <p:cTn id="28" dur="1" fill="hold">
                                          <p:stCondLst>
                                            <p:cond delay="499"/>
                                          </p:stCondLst>
                                        </p:cTn>
                                        <p:tgtEl>
                                          <p:spTgt spid="14"/>
                                        </p:tgtEl>
                                        <p:attrNameLst>
                                          <p:attrName>style.visibility</p:attrName>
                                        </p:attrNameLst>
                                      </p:cBhvr>
                                      <p:to>
                                        <p:strVal val="hidden"/>
                                      </p:to>
                                    </p:set>
                                  </p:childTnLst>
                                </p:cTn>
                              </p:par>
                            </p:childTnLst>
                          </p:cTn>
                        </p:par>
                        <p:par>
                          <p:cTn id="29" fill="hold">
                            <p:stCondLst>
                              <p:cond delay="500"/>
                            </p:stCondLst>
                            <p:childTnLst>
                              <p:par>
                                <p:cTn id="30" presetID="1"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14" grpId="1"/>
      <p:bldP spid="2" grpId="0"/>
      <p:bldP spid="4"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5191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77850"/>
            <a:ext cx="9299575" cy="20304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土地利用总体规划的性质和内容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lang="en-US" sz="2800" b="1">
                <a:solidFill>
                  <a:schemeClr val="accent6">
                    <a:lumMod val="75000"/>
                  </a:schemeClr>
                </a:solidFill>
                <a:latin typeface="Arial" panose="020B0604020202020204" pitchFamily="34" charset="0"/>
                <a:ea typeface="宋体" panose="02010600030101010101" pitchFamily="2" charset="-122"/>
                <a:sym typeface="+mn-ea"/>
              </a:rPr>
              <a:t>（二）总体规划的内容</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15" name="文本框 14"/>
          <p:cNvSpPr txBox="1">
            <a:spLocks noChangeArrowheads="1"/>
          </p:cNvSpPr>
          <p:nvPr/>
        </p:nvSpPr>
        <p:spPr bwMode="auto">
          <a:xfrm>
            <a:off x="1416050" y="2359025"/>
            <a:ext cx="9691688" cy="4024313"/>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en-US" altLang="zh-CN" sz="2400" b="1">
                <a:solidFill>
                  <a:srgbClr val="548235"/>
                </a:solidFill>
                <a:sym typeface="+mn-ea"/>
              </a:rPr>
              <a:t>2. </a:t>
            </a:r>
            <a:r>
              <a:rPr lang="en-US" sz="2400" b="1">
                <a:solidFill>
                  <a:srgbClr val="548235"/>
                </a:solidFill>
                <a:sym typeface="+mn-ea"/>
              </a:rPr>
              <a:t>土地评价  </a:t>
            </a:r>
          </a:p>
          <a:p>
            <a:pPr algn="just">
              <a:lnSpc>
                <a:spcPct val="150000"/>
              </a:lnSpc>
            </a:pPr>
            <a:r>
              <a:rPr lang="en-US" altLang="zh-CN" sz="2400" b="1">
                <a:solidFill>
                  <a:srgbClr val="548235"/>
                </a:solidFill>
                <a:sym typeface="+mn-ea"/>
              </a:rPr>
              <a:t>        </a:t>
            </a:r>
            <a:r>
              <a:rPr lang="en-US" sz="2000">
                <a:solidFill>
                  <a:srgbClr val="649B3F"/>
                </a:solidFill>
                <a:sym typeface="+mn-ea"/>
              </a:rPr>
              <a:t>运用分析比较的方法，对土地构成因子</a:t>
            </a:r>
            <a:r>
              <a:rPr lang="en-US" altLang="zh-CN" sz="2000">
                <a:solidFill>
                  <a:srgbClr val="649B3F"/>
                </a:solidFill>
                <a:sym typeface="+mn-ea"/>
              </a:rPr>
              <a:t>(</a:t>
            </a:r>
            <a:r>
              <a:rPr lang="en-US" sz="2000">
                <a:solidFill>
                  <a:srgbClr val="649B3F"/>
                </a:solidFill>
                <a:sym typeface="+mn-ea"/>
              </a:rPr>
              <a:t>土壤、气候、植被、地形、水文等</a:t>
            </a:r>
            <a:r>
              <a:rPr lang="en-US" altLang="zh-CN" sz="2000">
                <a:solidFill>
                  <a:srgbClr val="649B3F"/>
                </a:solidFill>
                <a:sym typeface="+mn-ea"/>
              </a:rPr>
              <a:t>)</a:t>
            </a:r>
            <a:r>
              <a:rPr lang="en-US" sz="2000">
                <a:solidFill>
                  <a:srgbClr val="649B3F"/>
                </a:solidFill>
                <a:sym typeface="+mn-ea"/>
              </a:rPr>
              <a:t>的状况和土地投资效益进行综合评审和鉴定。根据评价目的、对象、方法和手段不同，可分为土地适宜性评价，土地生产力评价、土地经济评价和土地综合评价。土地评价的对象是土地的质量，着重研究土地的适宜性与限制性因素。根据国民经济发展的需要，从社会经济的角度来衡量一定地区土地的各种组成要素和基本条件的特点，从土地质量、潜力及其适宜用途比较鉴别，确定最有利的用途。它是进行土地规划以及设计各种土地利用方案的不可缺少的一项基础工作</a:t>
            </a:r>
            <a:r>
              <a:rPr lang="en-US" sz="2000" b="1">
                <a:solidFill>
                  <a:srgbClr val="649B3F"/>
                </a:solidFill>
                <a:sym typeface="+mn-ea"/>
              </a:rPr>
              <a:t>。</a:t>
            </a:r>
            <a:r>
              <a:rPr lang="en-US" sz="1600" b="1">
                <a:solidFill>
                  <a:srgbClr val="548235"/>
                </a:solidFill>
                <a:sym typeface="+mn-ea"/>
              </a:rPr>
              <a:t>     </a:t>
            </a:r>
            <a:r>
              <a:rPr lang="zh-CN" altLang="en-US" sz="1600" b="1">
                <a:solidFill>
                  <a:srgbClr val="548235"/>
                </a:solidFill>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5395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42925"/>
            <a:ext cx="9299575" cy="2028825"/>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土地利用总体规划的性质和内容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lang="en-US" sz="2800" b="1">
                <a:solidFill>
                  <a:schemeClr val="accent6">
                    <a:lumMod val="75000"/>
                  </a:schemeClr>
                </a:solidFill>
                <a:latin typeface="Arial" panose="020B0604020202020204" pitchFamily="34" charset="0"/>
                <a:ea typeface="宋体" panose="02010600030101010101" pitchFamily="2" charset="-122"/>
                <a:sym typeface="+mn-ea"/>
              </a:rPr>
              <a:t>（二）总体规划的内容</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15" name="文本框 14"/>
          <p:cNvSpPr txBox="1">
            <a:spLocks noChangeArrowheads="1"/>
          </p:cNvSpPr>
          <p:nvPr/>
        </p:nvSpPr>
        <p:spPr bwMode="auto">
          <a:xfrm>
            <a:off x="1416050" y="2287588"/>
            <a:ext cx="9691688" cy="4386262"/>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en-US" altLang="zh-CN" sz="2400" b="1">
                <a:solidFill>
                  <a:srgbClr val="548235"/>
                </a:solidFill>
                <a:sym typeface="+mn-ea"/>
              </a:rPr>
              <a:t>3. </a:t>
            </a:r>
            <a:r>
              <a:rPr lang="en-US" sz="2400" b="1">
                <a:solidFill>
                  <a:srgbClr val="548235"/>
                </a:solidFill>
                <a:sym typeface="+mn-ea"/>
              </a:rPr>
              <a:t>土地供给量预测  </a:t>
            </a:r>
          </a:p>
          <a:p>
            <a:pPr algn="just">
              <a:lnSpc>
                <a:spcPct val="150000"/>
              </a:lnSpc>
            </a:pPr>
            <a:r>
              <a:rPr lang="en-US" altLang="zh-CN" sz="2400" b="1">
                <a:solidFill>
                  <a:srgbClr val="548235"/>
                </a:solidFill>
                <a:sym typeface="+mn-ea"/>
              </a:rPr>
              <a:t>        </a:t>
            </a:r>
            <a:r>
              <a:rPr lang="en-US" sz="2000">
                <a:solidFill>
                  <a:srgbClr val="649B3F"/>
                </a:solidFill>
                <a:sym typeface="+mn-ea"/>
              </a:rPr>
              <a:t>对建设用地利用潜力、农用地潜力进行测算，对未利用地适宜各类开发或已用土地地类调整的方向、数量分析预测。</a:t>
            </a:r>
          </a:p>
          <a:p>
            <a:pPr algn="just">
              <a:lnSpc>
                <a:spcPct val="150000"/>
              </a:lnSpc>
            </a:pPr>
            <a:r>
              <a:rPr lang="en-US" altLang="zh-CN" sz="2400" b="1">
                <a:solidFill>
                  <a:srgbClr val="649B3F"/>
                </a:solidFill>
                <a:sym typeface="+mn-ea"/>
              </a:rPr>
              <a:t>        4. </a:t>
            </a:r>
            <a:r>
              <a:rPr lang="en-US" sz="2400" b="1">
                <a:solidFill>
                  <a:srgbClr val="649B3F"/>
                </a:solidFill>
                <a:sym typeface="+mn-ea"/>
              </a:rPr>
              <a:t>土地需求量预测  </a:t>
            </a:r>
          </a:p>
          <a:p>
            <a:pPr algn="just">
              <a:lnSpc>
                <a:spcPct val="150000"/>
              </a:lnSpc>
            </a:pPr>
            <a:r>
              <a:rPr lang="en-US" altLang="zh-CN" sz="2400" b="1">
                <a:solidFill>
                  <a:srgbClr val="649B3F"/>
                </a:solidFill>
                <a:sym typeface="+mn-ea"/>
              </a:rPr>
              <a:t>        </a:t>
            </a:r>
            <a:r>
              <a:rPr lang="en-US" sz="2000">
                <a:solidFill>
                  <a:srgbClr val="649B3F"/>
                </a:solidFill>
                <a:sym typeface="+mn-ea"/>
              </a:rPr>
              <a:t>依据区域国民经济发展指标和土地资源数量质量、自然社会经济条件，用地部门提供的用地分布，对区域建设用地和农用地需求量作分析预测。</a:t>
            </a:r>
          </a:p>
          <a:p>
            <a:pPr algn="just">
              <a:lnSpc>
                <a:spcPct val="150000"/>
              </a:lnSpc>
            </a:pPr>
            <a:r>
              <a:rPr lang="en-US" altLang="zh-CN" sz="2400" b="1">
                <a:solidFill>
                  <a:srgbClr val="649B3F"/>
                </a:solidFill>
                <a:sym typeface="+mn-ea"/>
              </a:rPr>
              <a:t>        5. </a:t>
            </a:r>
            <a:r>
              <a:rPr lang="en-US" sz="2400" b="1">
                <a:solidFill>
                  <a:srgbClr val="649B3F"/>
                </a:solidFill>
                <a:sym typeface="+mn-ea"/>
              </a:rPr>
              <a:t>确定规划期目标任务  </a:t>
            </a:r>
          </a:p>
          <a:p>
            <a:pPr algn="just">
              <a:lnSpc>
                <a:spcPct val="150000"/>
              </a:lnSpc>
            </a:pPr>
            <a:r>
              <a:rPr lang="en-US" altLang="zh-CN" sz="2400">
                <a:solidFill>
                  <a:srgbClr val="649B3F"/>
                </a:solidFill>
                <a:sym typeface="+mn-ea"/>
              </a:rPr>
              <a:t>        </a:t>
            </a:r>
            <a:r>
              <a:rPr lang="en-US" sz="2000">
                <a:solidFill>
                  <a:srgbClr val="649B3F"/>
                </a:solidFill>
                <a:sym typeface="+mn-ea"/>
              </a:rPr>
              <a:t>在土地供给量和土地需求量的基础上，拟定规划期的主要任务、目标。</a:t>
            </a:r>
            <a:r>
              <a:rPr lang="en-US" sz="1600" b="1">
                <a:solidFill>
                  <a:srgbClr val="548235"/>
                </a:solidFill>
                <a:sym typeface="+mn-ea"/>
              </a:rPr>
              <a:t>    </a:t>
            </a:r>
            <a:r>
              <a:rPr lang="zh-CN" altLang="en-US" sz="1600" b="1">
                <a:solidFill>
                  <a:srgbClr val="548235"/>
                </a:solidFill>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5600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482600"/>
            <a:ext cx="9299575" cy="2028825"/>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土地利用总体规划的性质和内容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lang="en-US" sz="2800" b="1">
                <a:solidFill>
                  <a:schemeClr val="accent6">
                    <a:lumMod val="75000"/>
                  </a:schemeClr>
                </a:solidFill>
                <a:latin typeface="Arial" panose="020B0604020202020204" pitchFamily="34" charset="0"/>
                <a:ea typeface="宋体" panose="02010600030101010101" pitchFamily="2" charset="-122"/>
                <a:sym typeface="+mn-ea"/>
              </a:rPr>
              <a:t>（二）总体规划的内容</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15" name="文本框 14"/>
          <p:cNvSpPr txBox="1">
            <a:spLocks noChangeArrowheads="1"/>
          </p:cNvSpPr>
          <p:nvPr/>
        </p:nvSpPr>
        <p:spPr bwMode="auto">
          <a:xfrm>
            <a:off x="1368425" y="2516188"/>
            <a:ext cx="9691688" cy="4448175"/>
          </a:xfrm>
          <a:prstGeom prst="rect">
            <a:avLst/>
          </a:prstGeom>
          <a:noFill/>
          <a:ln w="9525">
            <a:noFill/>
            <a:miter lim="800000"/>
            <a:headEnd/>
            <a:tailEnd/>
          </a:ln>
        </p:spPr>
        <p:txBody>
          <a:bodyPr>
            <a:spAutoFit/>
          </a:bodyPr>
          <a:lstStyle/>
          <a:p>
            <a:pPr algn="just"/>
            <a:r>
              <a:rPr lang="en-US" altLang="zh-CN" sz="2800" b="1">
                <a:solidFill>
                  <a:srgbClr val="548235"/>
                </a:solidFill>
                <a:sym typeface="+mn-ea"/>
              </a:rPr>
              <a:t>       </a:t>
            </a:r>
            <a:r>
              <a:rPr lang="en-US" altLang="zh-CN" sz="2400" b="1">
                <a:solidFill>
                  <a:srgbClr val="548235"/>
                </a:solidFill>
                <a:sym typeface="+mn-ea"/>
              </a:rPr>
              <a:t>6. </a:t>
            </a:r>
            <a:r>
              <a:rPr lang="en-US" sz="2400" b="1">
                <a:solidFill>
                  <a:srgbClr val="548235"/>
                </a:solidFill>
                <a:sym typeface="+mn-ea"/>
              </a:rPr>
              <a:t>土地利用结构与布局调整  </a:t>
            </a:r>
          </a:p>
          <a:p>
            <a:pPr algn="just">
              <a:lnSpc>
                <a:spcPct val="150000"/>
              </a:lnSpc>
            </a:pPr>
            <a:r>
              <a:rPr lang="en-US" altLang="zh-CN" sz="2400" b="1">
                <a:solidFill>
                  <a:srgbClr val="548235"/>
                </a:solidFill>
                <a:sym typeface="+mn-ea"/>
              </a:rPr>
              <a:t>        </a:t>
            </a:r>
            <a:r>
              <a:rPr lang="en-US" sz="2000">
                <a:solidFill>
                  <a:srgbClr val="649B3F"/>
                </a:solidFill>
                <a:latin typeface="宋体" charset="-122"/>
                <a:sym typeface="+mn-ea"/>
              </a:rPr>
              <a:t>根据规划期的主要任务、目标和土地利用调整次序，按照土地利用结构与布局调整的步骤方法，</a:t>
            </a:r>
            <a:r>
              <a:rPr lang="zh-CN" altLang="en-US" sz="2000">
                <a:solidFill>
                  <a:srgbClr val="649B3F"/>
                </a:solidFill>
                <a:latin typeface="宋体" charset="-122"/>
                <a:sym typeface="+mn-ea"/>
              </a:rPr>
              <a:t>合理安排各类用地，统筹协调和调整土地开发、利用、保护、整治措施拟定重点建设项目用地布局。 </a:t>
            </a:r>
            <a:endParaRPr lang="en-US" altLang="zh-CN" sz="2000">
              <a:solidFill>
                <a:srgbClr val="649B3F"/>
              </a:solidFill>
              <a:latin typeface="宋体" charset="-122"/>
              <a:sym typeface="+mn-ea"/>
            </a:endParaRPr>
          </a:p>
          <a:p>
            <a:pPr algn="just">
              <a:lnSpc>
                <a:spcPct val="150000"/>
              </a:lnSpc>
            </a:pPr>
            <a:r>
              <a:rPr lang="en-US" sz="2400" b="1">
                <a:solidFill>
                  <a:srgbClr val="548235"/>
                </a:solidFill>
                <a:sym typeface="+mn-ea"/>
              </a:rPr>
              <a:t>         </a:t>
            </a:r>
            <a:r>
              <a:rPr lang="en-US" altLang="zh-CN" sz="2400" b="1">
                <a:solidFill>
                  <a:srgbClr val="548235"/>
                </a:solidFill>
                <a:sym typeface="+mn-ea"/>
              </a:rPr>
              <a:t>7. </a:t>
            </a:r>
            <a:r>
              <a:rPr lang="en-US" sz="2400" b="1">
                <a:solidFill>
                  <a:srgbClr val="548235"/>
                </a:solidFill>
                <a:sym typeface="+mn-ea"/>
              </a:rPr>
              <a:t>土地利用分区</a:t>
            </a:r>
            <a:r>
              <a:rPr lang="zh-CN" altLang="en-US" sz="1400">
                <a:solidFill>
                  <a:srgbClr val="548235"/>
                </a:solidFill>
                <a:sym typeface="+mn-ea"/>
              </a:rPr>
              <a:t> </a:t>
            </a:r>
          </a:p>
          <a:p>
            <a:pPr algn="just">
              <a:lnSpc>
                <a:spcPct val="150000"/>
              </a:lnSpc>
            </a:pPr>
            <a:r>
              <a:rPr lang="zh-CN" altLang="en-US" sz="1400">
                <a:solidFill>
                  <a:srgbClr val="548235"/>
                </a:solidFill>
                <a:sym typeface="+mn-ea"/>
              </a:rPr>
              <a:t>               </a:t>
            </a:r>
            <a:r>
              <a:rPr lang="en-US" sz="2000">
                <a:solidFill>
                  <a:srgbClr val="649B3F"/>
                </a:solidFill>
                <a:sym typeface="+mn-ea"/>
              </a:rPr>
              <a:t>把规划期的主要任务、目标、土地利用结构与布局调整落实到土地利用分区，有利于规划实施。</a:t>
            </a:r>
          </a:p>
          <a:p>
            <a:pPr algn="just">
              <a:lnSpc>
                <a:spcPct val="150000"/>
              </a:lnSpc>
            </a:pPr>
            <a:r>
              <a:rPr lang="en-US" sz="2400" b="1">
                <a:solidFill>
                  <a:srgbClr val="548235"/>
                </a:solidFill>
                <a:sym typeface="+mn-ea"/>
              </a:rPr>
              <a:t>         </a:t>
            </a:r>
            <a:r>
              <a:rPr lang="en-US" altLang="zh-CN" sz="2400" b="1">
                <a:solidFill>
                  <a:srgbClr val="548235"/>
                </a:solidFill>
                <a:sym typeface="+mn-ea"/>
              </a:rPr>
              <a:t>8. </a:t>
            </a:r>
            <a:r>
              <a:rPr lang="en-US" sz="2400" b="1">
                <a:solidFill>
                  <a:srgbClr val="548235"/>
                </a:solidFill>
                <a:sym typeface="+mn-ea"/>
              </a:rPr>
              <a:t>制定实施规划的措施 </a:t>
            </a:r>
            <a:r>
              <a:rPr lang="zh-CN" altLang="en-US" sz="1400">
                <a:solidFill>
                  <a:srgbClr val="548235"/>
                </a:solidFill>
                <a:sym typeface="+mn-ea"/>
              </a:rPr>
              <a:t> </a:t>
            </a:r>
          </a:p>
          <a:p>
            <a:pPr algn="just">
              <a:lnSpc>
                <a:spcPct val="150000"/>
              </a:lnSpc>
            </a:pPr>
            <a:r>
              <a:rPr lang="en-US" sz="2000">
                <a:solidFill>
                  <a:srgbClr val="548235"/>
                </a:solidFill>
                <a:sym typeface="+mn-ea"/>
              </a:rPr>
              <a:t>          </a:t>
            </a:r>
            <a:r>
              <a:rPr lang="en-US" sz="2000">
                <a:solidFill>
                  <a:srgbClr val="649B3F"/>
                </a:solidFill>
                <a:sym typeface="+mn-ea"/>
              </a:rPr>
              <a:t>为保证规划期的任务目标实施，采取的法规、行政、经济和技术手段、措施。</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5805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60100" name="文本框 9"/>
          <p:cNvSpPr txBox="1">
            <a:spLocks noChangeArrowheads="1"/>
          </p:cNvSpPr>
          <p:nvPr/>
        </p:nvSpPr>
        <p:spPr bwMode="auto">
          <a:xfrm>
            <a:off x="1276350" y="530225"/>
            <a:ext cx="9299575" cy="6405563"/>
          </a:xfrm>
          <a:prstGeom prst="rect">
            <a:avLst/>
          </a:prstGeom>
          <a:noFill/>
          <a:ln w="9525">
            <a:noFill/>
            <a:miter lim="800000"/>
            <a:headEnd/>
            <a:tailEnd/>
          </a:ln>
        </p:spPr>
        <p:txBody>
          <a:bodyPr>
            <a:spAutoFit/>
          </a:bodyPr>
          <a:lstStyle/>
          <a:p>
            <a:pPr>
              <a:lnSpc>
                <a:spcPct val="150000"/>
              </a:lnSpc>
            </a:pPr>
            <a:r>
              <a:rPr lang="zh-CN" altLang="en-US" sz="2800" b="1">
                <a:solidFill>
                  <a:srgbClr val="548235"/>
                </a:solidFill>
                <a:sym typeface="+mn-ea"/>
              </a:rPr>
              <a:t> 第二节   土地利用总体规划的编制与审批</a:t>
            </a:r>
          </a:p>
          <a:p>
            <a:pPr>
              <a:lnSpc>
                <a:spcPct val="150000"/>
              </a:lnSpc>
            </a:pPr>
            <a:r>
              <a:rPr lang="zh-CN" altLang="en-US" sz="2800" b="1">
                <a:solidFill>
                  <a:srgbClr val="548235"/>
                </a:solidFill>
                <a:sym typeface="+mn-ea"/>
              </a:rPr>
              <a:t>  </a:t>
            </a:r>
            <a:r>
              <a:rPr lang="zh-CN" altLang="en-US" sz="2800" b="1">
                <a:solidFill>
                  <a:srgbClr val="548235"/>
                </a:solidFill>
              </a:rPr>
              <a:t>       一、编制过程</a:t>
            </a:r>
          </a:p>
          <a:p>
            <a:pPr>
              <a:lnSpc>
                <a:spcPct val="150000"/>
              </a:lnSpc>
            </a:pPr>
            <a:r>
              <a:rPr lang="zh-CN" altLang="en-US" sz="2800" b="1">
                <a:solidFill>
                  <a:srgbClr val="548235"/>
                </a:solidFill>
              </a:rPr>
              <a:t>        </a:t>
            </a:r>
            <a:r>
              <a:rPr lang="zh-CN" altLang="en-US" sz="2400" b="1">
                <a:solidFill>
                  <a:srgbClr val="548235"/>
                </a:solidFill>
              </a:rPr>
              <a:t> </a:t>
            </a:r>
            <a:r>
              <a:rPr lang="zh-CN" altLang="en-US" sz="2000" b="1">
                <a:solidFill>
                  <a:srgbClr val="649B3F"/>
                </a:solidFill>
              </a:rPr>
              <a:t>准备、编制、审批</a:t>
            </a:r>
          </a:p>
          <a:p>
            <a:pPr>
              <a:lnSpc>
                <a:spcPct val="150000"/>
              </a:lnSpc>
            </a:pPr>
            <a:r>
              <a:rPr lang="zh-CN" altLang="en-US" sz="2400">
                <a:solidFill>
                  <a:srgbClr val="548235"/>
                </a:solidFill>
              </a:rPr>
              <a:t>          </a:t>
            </a:r>
            <a:r>
              <a:rPr lang="zh-CN" altLang="en-US" sz="2800" b="1">
                <a:solidFill>
                  <a:srgbClr val="548235"/>
                </a:solidFill>
              </a:rPr>
              <a:t> 二、编制土地利用总体规划的原则</a:t>
            </a:r>
            <a:endParaRPr lang="zh-CN" altLang="en-US" sz="2400" b="1">
              <a:solidFill>
                <a:srgbClr val="548235"/>
              </a:solidFill>
            </a:endParaRPr>
          </a:p>
          <a:p>
            <a:pPr>
              <a:lnSpc>
                <a:spcPct val="150000"/>
              </a:lnSpc>
            </a:pPr>
            <a:r>
              <a:rPr lang="zh-CN" altLang="en-US" sz="2400">
                <a:solidFill>
                  <a:srgbClr val="548235"/>
                </a:solidFill>
              </a:rPr>
              <a:t>         </a:t>
            </a:r>
            <a:r>
              <a:rPr lang="zh-CN" altLang="en-US" sz="2000" b="1">
                <a:solidFill>
                  <a:srgbClr val="548235"/>
                </a:solidFill>
              </a:rPr>
              <a:t>（一）维护土地公有制原则；</a:t>
            </a:r>
          </a:p>
          <a:p>
            <a:pPr>
              <a:lnSpc>
                <a:spcPct val="150000"/>
              </a:lnSpc>
            </a:pPr>
            <a:r>
              <a:rPr lang="zh-CN" altLang="en-US" sz="2000" b="1">
                <a:solidFill>
                  <a:srgbClr val="548235"/>
                </a:solidFill>
              </a:rPr>
              <a:t>           （二）因地制宜原则；</a:t>
            </a:r>
          </a:p>
          <a:p>
            <a:pPr>
              <a:lnSpc>
                <a:spcPct val="150000"/>
              </a:lnSpc>
            </a:pPr>
            <a:r>
              <a:rPr lang="zh-CN" altLang="en-US" sz="2000" b="1">
                <a:solidFill>
                  <a:srgbClr val="548235"/>
                </a:solidFill>
              </a:rPr>
              <a:t>           （三）综合分析和可持续利用的原则；</a:t>
            </a:r>
          </a:p>
          <a:p>
            <a:pPr>
              <a:lnSpc>
                <a:spcPct val="150000"/>
              </a:lnSpc>
            </a:pPr>
            <a:r>
              <a:rPr lang="zh-CN" altLang="en-US" sz="2000" b="1">
                <a:solidFill>
                  <a:srgbClr val="548235"/>
                </a:solidFill>
              </a:rPr>
              <a:t>           （四）保护耕地的原则； </a:t>
            </a:r>
          </a:p>
          <a:p>
            <a:pPr>
              <a:lnSpc>
                <a:spcPct val="150000"/>
              </a:lnSpc>
            </a:pPr>
            <a:r>
              <a:rPr lang="zh-CN" altLang="en-US" sz="2000" b="1">
                <a:solidFill>
                  <a:srgbClr val="548235"/>
                </a:solidFill>
              </a:rPr>
              <a:t>           （五）统筹兼顾保障用地的原则；</a:t>
            </a:r>
          </a:p>
          <a:p>
            <a:pPr>
              <a:lnSpc>
                <a:spcPct val="150000"/>
              </a:lnSpc>
            </a:pPr>
            <a:r>
              <a:rPr lang="zh-CN" altLang="en-US" sz="2000" b="1">
                <a:solidFill>
                  <a:srgbClr val="548235"/>
                </a:solidFill>
              </a:rPr>
              <a:t>           （六）逐级控制提高土地利用率原则；</a:t>
            </a:r>
          </a:p>
          <a:p>
            <a:pPr>
              <a:lnSpc>
                <a:spcPct val="150000"/>
              </a:lnSpc>
            </a:pPr>
            <a:r>
              <a:rPr lang="zh-CN" altLang="en-US" sz="2000" b="1">
                <a:solidFill>
                  <a:srgbClr val="548235"/>
                </a:solidFill>
              </a:rPr>
              <a:t>           （七）以供地能力调控用地需求的原则；</a:t>
            </a:r>
          </a:p>
          <a:p>
            <a:pPr>
              <a:lnSpc>
                <a:spcPct val="150000"/>
              </a:lnSpc>
            </a:pPr>
            <a:r>
              <a:rPr lang="zh-CN" altLang="en-US" sz="2000" b="1">
                <a:solidFill>
                  <a:srgbClr val="548235"/>
                </a:solidFill>
              </a:rPr>
              <a:t>           （八）动态平衡的原则。</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60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0100"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6010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6462712"/>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第二节   土地利用总体规划的编制与审批</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三、土地利用总体规划的审批</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国务院审批全国、省级、省会及大城市（100万以上人口的城市）的土地利用总体规划。省政府批准除国务院审批外的市、区县、乡土地利用总体规划。</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         四、土地利用总体规划的监督执行</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（一）土地利用总体规划的监督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1. 社会监督 </a:t>
            </a:r>
            <a:r>
              <a:rPr lang="zh-CN" altLang="en-US" sz="2400" dirty="0">
                <a:solidFill>
                  <a:schemeClr val="accent6">
                    <a:lumMod val="75000"/>
                  </a:schemeClr>
                </a:solidFill>
                <a:latin typeface="Arial" panose="020B0604020202020204" pitchFamily="34" charset="0"/>
                <a:ea typeface="宋体" panose="02010600030101010101" pitchFamily="2" charset="-122"/>
              </a:rPr>
              <a:t>对规划编制、实施、结果的监督。</a:t>
            </a: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2. 法律监督 </a:t>
            </a:r>
            <a:r>
              <a:rPr lang="zh-CN" altLang="en-US" sz="2400" dirty="0">
                <a:solidFill>
                  <a:schemeClr val="accent6">
                    <a:lumMod val="75000"/>
                  </a:schemeClr>
                </a:solidFill>
                <a:latin typeface="Arial" panose="020B0604020202020204" pitchFamily="34" charset="0"/>
                <a:ea typeface="宋体" panose="02010600030101010101" pitchFamily="2" charset="-122"/>
              </a:rPr>
              <a:t>省级政府审批，同级人大监督。</a:t>
            </a: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3. 行政监督 </a:t>
            </a:r>
            <a:r>
              <a:rPr lang="zh-CN" altLang="en-US" sz="2400" dirty="0">
                <a:solidFill>
                  <a:schemeClr val="accent6">
                    <a:lumMod val="75000"/>
                  </a:schemeClr>
                </a:solidFill>
                <a:latin typeface="Arial" panose="020B0604020202020204" pitchFamily="34" charset="0"/>
                <a:ea typeface="宋体" panose="02010600030101010101" pitchFamily="2" charset="-122"/>
              </a:rPr>
              <a:t>规划资源委监督。</a:t>
            </a: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4.科技手段监督 </a:t>
            </a:r>
            <a:r>
              <a:rPr lang="zh-CN" altLang="en-US" sz="2400" dirty="0">
                <a:solidFill>
                  <a:schemeClr val="accent6">
                    <a:lumMod val="75000"/>
                  </a:schemeClr>
                </a:solidFill>
                <a:latin typeface="Arial" panose="020B0604020202020204" pitchFamily="34" charset="0"/>
                <a:ea typeface="宋体" panose="02010600030101010101" pitchFamily="2" charset="-122"/>
              </a:rPr>
              <a:t>年度卫片执法监督。</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6215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5815012"/>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第二节   土地利用总体规划的编制与审批</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四、土地利用总体规划的监督执行</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（二）土地利用总体规划的落实执行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1. 行政管理措施</a:t>
            </a:r>
            <a:r>
              <a:rPr lang="zh-CN" altLang="en-US" sz="2400" dirty="0">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建立土地开发、土地交易、规划审核、土地用途转变许可等在内的规划许可制度。依据土地利用规划下达的土地利用年度计划制度。以总体规划为基本依据进行农转用和土地征用的规划审查制度。耕地和对基本农田保护管理责任制度，层层建立规划实施领导责任制，严格土地管理责任追究制度。规划的编制、组织和审批管理完善规划修改、调整审批制度。</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6419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5262562"/>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第二节   土地利用总体规划的编制与审批</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四、土地利用总体规划的监督执行</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（二）土地利用总体规划的落实执行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2. 经济调控措施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r>
              <a:rPr lang="zh-CN" altLang="en-US" sz="2400" dirty="0">
                <a:solidFill>
                  <a:schemeClr val="accent6">
                    <a:lumMod val="75000"/>
                  </a:schemeClr>
                </a:solidFill>
                <a:latin typeface="Arial" panose="020B0604020202020204" pitchFamily="34" charset="0"/>
                <a:ea typeface="宋体" panose="02010600030101010101" pitchFamily="2" charset="-122"/>
              </a:rPr>
              <a:t>建立和完善经济运行机制、规划实施激励机制，推进土地资源的市场化配置。  </a:t>
            </a:r>
            <a:endParaRPr lang="zh-CN" altLang="en-US" sz="28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rPr>
              <a:t>3. 社会监督措施</a:t>
            </a:r>
            <a:r>
              <a:rPr lang="zh-CN" altLang="en-US" sz="2400" dirty="0">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构建规划编制、管理、实施、监督的全过程公众参与新机制，形成政府和公众协商型编制、管理和监督体系。</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6624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06438"/>
            <a:ext cx="9299575" cy="5262562"/>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第二节   土地利用总体规划的编制与审批</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四、土地利用总体规划的监督执行</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（二）土地利用总体规划的落实执行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2. 经济调控措施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r>
              <a:rPr lang="zh-CN" altLang="en-US" sz="2400" dirty="0">
                <a:solidFill>
                  <a:schemeClr val="accent6">
                    <a:lumMod val="75000"/>
                  </a:schemeClr>
                </a:solidFill>
                <a:latin typeface="Arial" panose="020B0604020202020204" pitchFamily="34" charset="0"/>
                <a:ea typeface="宋体" panose="02010600030101010101" pitchFamily="2" charset="-122"/>
              </a:rPr>
              <a:t>建立和完善经济运行机制、规划实施激励机制，推进土地资源的市场化配置。  </a:t>
            </a:r>
            <a:endParaRPr lang="zh-CN" altLang="en-US" sz="28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rPr>
              <a:t>3. 社会监督措施</a:t>
            </a:r>
            <a:r>
              <a:rPr lang="zh-CN" altLang="en-US" sz="2400" dirty="0">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构建规划编制、管理、实施、监督的全过程公众参与新机制，形成政府和公众协商型编制、管理和监督体系。</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6829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673100"/>
            <a:ext cx="9299575" cy="5262563"/>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第二节   土地利用总体规划的编制与审批</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四、土地利用总体规划的监督执行</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（二）土地利用总体规划的落实执行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2. 经济调控措施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r>
              <a:rPr lang="zh-CN" altLang="en-US" sz="2400" dirty="0">
                <a:solidFill>
                  <a:schemeClr val="accent6">
                    <a:lumMod val="75000"/>
                  </a:schemeClr>
                </a:solidFill>
                <a:latin typeface="Arial" panose="020B0604020202020204" pitchFamily="34" charset="0"/>
                <a:ea typeface="宋体" panose="02010600030101010101" pitchFamily="2" charset="-122"/>
              </a:rPr>
              <a:t>建立和完善经济运行机制、规划实施激励机制，推进土地资源的市场化配置。  </a:t>
            </a:r>
            <a:endParaRPr lang="zh-CN" altLang="en-US" sz="28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rPr>
              <a:t>3. 社会监督措施</a:t>
            </a:r>
            <a:r>
              <a:rPr lang="zh-CN" altLang="en-US" sz="2400" dirty="0">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构建规划编制、管理、实施、监督的全过程公众参与新机制，形成政府和公众协商型编制、管理和监督体系。</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7034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695325"/>
            <a:ext cx="9299575" cy="4706938"/>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第二节   土地利用总体规划的编制与审批</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四、土地利用总体规划的监督执行</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（二）土地利用总体规划的落实执行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4. 法律保证措施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r>
              <a:rPr lang="zh-CN" altLang="en-US" sz="2400" dirty="0">
                <a:solidFill>
                  <a:schemeClr val="accent6">
                    <a:lumMod val="75000"/>
                  </a:schemeClr>
                </a:solidFill>
                <a:latin typeface="Arial" panose="020B0604020202020204" pitchFamily="34" charset="0"/>
                <a:ea typeface="宋体" panose="02010600030101010101" pitchFamily="2" charset="-122"/>
              </a:rPr>
              <a:t>土地利用总体规划一经批准，即成为刚性约束，相关配套的法律法规即成为规划实施的法律保证，是确保规划实施的最有力的保证。</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9159"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9156" name="文本框 9"/>
          <p:cNvSpPr txBox="1">
            <a:spLocks noChangeArrowheads="1"/>
          </p:cNvSpPr>
          <p:nvPr/>
        </p:nvSpPr>
        <p:spPr bwMode="auto">
          <a:xfrm>
            <a:off x="1276350" y="781050"/>
            <a:ext cx="9299575" cy="2428875"/>
          </a:xfrm>
          <a:prstGeom prst="rect">
            <a:avLst/>
          </a:prstGeom>
          <a:noFill/>
          <a:ln w="9525">
            <a:noFill/>
            <a:miter lim="800000"/>
            <a:headEnd/>
            <a:tailEnd/>
          </a:ln>
        </p:spPr>
        <p:txBody>
          <a:bodyPr>
            <a:spAutoFit/>
          </a:bodyPr>
          <a:lstStyle/>
          <a:p>
            <a:pPr>
              <a:lnSpc>
                <a:spcPct val="150000"/>
              </a:lnSpc>
            </a:pPr>
            <a:r>
              <a:rPr lang="zh-CN" altLang="en-US" sz="2800" b="1">
                <a:solidFill>
                  <a:srgbClr val="548235"/>
                </a:solidFill>
              </a:rPr>
              <a:t>第二节  土地资源的特性与功能</a:t>
            </a:r>
            <a:endParaRPr lang="zh-CN" altLang="en-US" sz="2000">
              <a:solidFill>
                <a:srgbClr val="548235"/>
              </a:solidFill>
            </a:endParaRPr>
          </a:p>
          <a:p>
            <a:pPr>
              <a:lnSpc>
                <a:spcPct val="150000"/>
              </a:lnSpc>
            </a:pPr>
            <a:r>
              <a:rPr lang="zh-CN" altLang="en-US" sz="2800" b="1">
                <a:solidFill>
                  <a:srgbClr val="548235"/>
                </a:solidFill>
              </a:rPr>
              <a:t>       一、土地资源的特性</a:t>
            </a:r>
          </a:p>
          <a:p>
            <a:pPr>
              <a:lnSpc>
                <a:spcPct val="150000"/>
              </a:lnSpc>
            </a:pPr>
            <a:r>
              <a:rPr lang="zh-CN" altLang="en-US" sz="2000">
                <a:solidFill>
                  <a:srgbClr val="548235"/>
                </a:solidFill>
              </a:rPr>
              <a:t>        </a:t>
            </a:r>
            <a:r>
              <a:rPr lang="zh-CN" altLang="en-US" sz="2400" b="1">
                <a:solidFill>
                  <a:srgbClr val="548235"/>
                </a:solidFill>
              </a:rPr>
              <a:t>（</a:t>
            </a:r>
            <a:r>
              <a:rPr lang="zh-CN" altLang="en-US" sz="2800" b="1">
                <a:solidFill>
                  <a:srgbClr val="548235"/>
                </a:solidFill>
              </a:rPr>
              <a:t>一）土地的自然特性</a:t>
            </a:r>
            <a:endParaRPr lang="zh-CN" altLang="en-US" sz="2800">
              <a:solidFill>
                <a:srgbClr val="548235"/>
              </a:solidFill>
            </a:endParaRPr>
          </a:p>
          <a:p>
            <a:pPr>
              <a:lnSpc>
                <a:spcPct val="150000"/>
              </a:lnSpc>
            </a:pPr>
            <a:r>
              <a:rPr lang="zh-CN" altLang="en-US">
                <a:solidFill>
                  <a:srgbClr val="548235"/>
                </a:solidFill>
              </a:rPr>
              <a:t>      </a:t>
            </a:r>
            <a:endParaRPr lang="zh-CN" altLang="en-US"/>
          </a:p>
        </p:txBody>
      </p:sp>
      <p:sp>
        <p:nvSpPr>
          <p:cNvPr id="15" name="文本框 14"/>
          <p:cNvSpPr txBox="1">
            <a:spLocks noChangeArrowheads="1"/>
          </p:cNvSpPr>
          <p:nvPr/>
        </p:nvSpPr>
        <p:spPr bwMode="auto">
          <a:xfrm>
            <a:off x="1262063" y="2451100"/>
            <a:ext cx="9286875" cy="2060575"/>
          </a:xfrm>
          <a:prstGeom prst="rect">
            <a:avLst/>
          </a:prstGeom>
          <a:noFill/>
          <a:ln w="9525">
            <a:noFill/>
            <a:miter lim="800000"/>
            <a:headEnd/>
            <a:tailEnd/>
          </a:ln>
        </p:spPr>
        <p:txBody>
          <a:bodyPr>
            <a:spAutoFit/>
          </a:bodyPr>
          <a:lstStyle/>
          <a:p>
            <a:pPr>
              <a:lnSpc>
                <a:spcPct val="150000"/>
              </a:lnSpc>
            </a:pPr>
            <a:r>
              <a:rPr lang="en-US" altLang="zh-CN" b="1">
                <a:solidFill>
                  <a:srgbClr val="548235"/>
                </a:solidFill>
                <a:sym typeface="+mn-ea"/>
              </a:rPr>
              <a:t>                </a:t>
            </a:r>
          </a:p>
          <a:p>
            <a:pPr>
              <a:lnSpc>
                <a:spcPct val="150000"/>
              </a:lnSpc>
            </a:pPr>
            <a:r>
              <a:rPr lang="zh-CN" altLang="en-US" sz="3600">
                <a:solidFill>
                  <a:srgbClr val="548235"/>
                </a:solidFill>
                <a:sym typeface="+mn-ea"/>
              </a:rPr>
              <a:t>    </a:t>
            </a:r>
            <a:r>
              <a:rPr lang="zh-CN" altLang="en-US" sz="3200">
                <a:solidFill>
                  <a:srgbClr val="548235"/>
                </a:solidFill>
                <a:sym typeface="+mn-ea"/>
              </a:rPr>
              <a:t>   土地特性就是土地资源特性，它包括：土地资源的</a:t>
            </a:r>
            <a:r>
              <a:rPr lang="zh-CN" altLang="en-US" sz="3200" b="1">
                <a:solidFill>
                  <a:srgbClr val="548235"/>
                </a:solidFill>
                <a:sym typeface="+mn-ea"/>
              </a:rPr>
              <a:t>自然特性</a:t>
            </a:r>
            <a:r>
              <a:rPr lang="zh-CN" altLang="en-US" sz="3200">
                <a:solidFill>
                  <a:srgbClr val="548235"/>
                </a:solidFill>
                <a:sym typeface="+mn-ea"/>
              </a:rPr>
              <a:t>、</a:t>
            </a:r>
            <a:r>
              <a:rPr lang="zh-CN" altLang="en-US" sz="3200" b="1">
                <a:solidFill>
                  <a:srgbClr val="548235"/>
                </a:solidFill>
                <a:sym typeface="+mn-ea"/>
              </a:rPr>
              <a:t>经济特性</a:t>
            </a:r>
            <a:r>
              <a:rPr lang="zh-CN" altLang="en-US" sz="3200">
                <a:solidFill>
                  <a:srgbClr val="548235"/>
                </a:solidFill>
                <a:sym typeface="+mn-ea"/>
              </a:rPr>
              <a:t>和</a:t>
            </a:r>
            <a:r>
              <a:rPr lang="zh-CN" altLang="en-US" sz="3200" b="1">
                <a:solidFill>
                  <a:srgbClr val="548235"/>
                </a:solidFill>
                <a:sym typeface="+mn-ea"/>
              </a:rPr>
              <a:t>社会特性</a:t>
            </a:r>
            <a:r>
              <a:rPr lang="zh-CN" altLang="en-US" sz="3200">
                <a:solidFill>
                  <a:srgbClr val="548235"/>
                </a:solidFill>
                <a:sym typeface="+mn-ea"/>
              </a:rPr>
              <a:t>。</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7239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673100"/>
            <a:ext cx="9299575" cy="6369050"/>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第二节   土地利用总体规划的编制与审批</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四、土地利用总体规划的监督执行</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（二）土地利用总体规划的落实执行 </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5. 科技管理措施</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r>
              <a:rPr lang="zh-CN" altLang="en-US" sz="2400" dirty="0">
                <a:solidFill>
                  <a:schemeClr val="accent6">
                    <a:lumMod val="75000"/>
                  </a:schemeClr>
                </a:solidFill>
                <a:latin typeface="Arial" panose="020B0604020202020204" pitchFamily="34" charset="0"/>
                <a:ea typeface="宋体" panose="02010600030101010101" pitchFamily="2" charset="-122"/>
              </a:rPr>
              <a:t>一是综合运用技术建立规划数据库和规划管理信息系统，形成有机的网络管理体系。</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二是加强规划队伍建设，提高业务素质。</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三是完善土地利用动态监测和预警体系，扩展动态监测内容。           </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四是实行规划人员执业资格认证和规划编制机构资格评审制度提高规划编制质量促进规划有效实施。</a:t>
            </a: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7443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684213"/>
            <a:ext cx="9299575" cy="5815012"/>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第三节  土地利用总体规划与其他专项规划的关系</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一、土地利用总体规划与其他专项规划关系</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r>
              <a:rPr lang="zh-CN" altLang="en-US" sz="2400" dirty="0">
                <a:solidFill>
                  <a:schemeClr val="accent6">
                    <a:lumMod val="75000"/>
                  </a:schemeClr>
                </a:solidFill>
                <a:latin typeface="Arial" panose="020B0604020202020204" pitchFamily="34" charset="0"/>
                <a:ea typeface="宋体" panose="02010600030101010101" pitchFamily="2" charset="-122"/>
              </a:rPr>
              <a:t>  土地利用总体规划包括各类专项土地利用总体规划、各类用地规划。</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土地利用总体规划是从全局的和长远的利益出发，以区域内全部土地为对象，对土地利用、开发、整治、保护等方面所作的统筹安排。其目的在于加强中央政府对土地利用的宏观控制，合理利用土地资源，切实保护耕地，促进国民经济的持续发展，为实行土地用途管制提供依据。</a:t>
            </a: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7648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673100"/>
            <a:ext cx="9299575" cy="5815013"/>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第三节  土地利用总体规划与其他专项规划的关系</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一、土地利用总体规划与其他专项规划关系</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rPr>
              <a:t>（一）土地利用总体规划与基本农田保护规划的关系</a:t>
            </a:r>
            <a:endParaRPr lang="zh-CN" altLang="en-US" sz="24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rPr>
              <a:t>1. 永久基本农田</a:t>
            </a:r>
            <a:r>
              <a:rPr lang="zh-CN" altLang="en-US" sz="2400" dirty="0">
                <a:solidFill>
                  <a:schemeClr val="accent6">
                    <a:lumMod val="75000"/>
                  </a:schemeClr>
                </a:solidFill>
                <a:latin typeface="Arial" panose="020B0604020202020204" pitchFamily="34" charset="0"/>
                <a:ea typeface="宋体" panose="02010600030101010101" pitchFamily="2" charset="-122"/>
              </a:rPr>
              <a:t> 是指按照一定时期人口和社会经济发展对农产品的需求，依据土地利用总体规划确定的不得占用的耕地。</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rPr>
              <a:t> 2. 永久基本农田保护规划</a:t>
            </a:r>
            <a:r>
              <a:rPr lang="zh-CN" altLang="en-US" sz="2400" dirty="0">
                <a:solidFill>
                  <a:schemeClr val="accent6">
                    <a:lumMod val="75000"/>
                  </a:schemeClr>
                </a:solidFill>
                <a:latin typeface="Arial" panose="020B0604020202020204" pitchFamily="34" charset="0"/>
                <a:ea typeface="宋体" panose="02010600030101010101" pitchFamily="2" charset="-122"/>
              </a:rPr>
              <a:t> 是指为了对基本农田实行特殊保护，依据土地利用总体规划和依照法定程序，以乡镇为单位进行划区界定，由县人民政府土地行政主管部门会同同级农业行政主管部门组织实施确定的特定保护区域。</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7853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6369050"/>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第三节  土地利用总体规划与其他专项规划的关系</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一、土地利用总体规划与其他专项规划关系</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rPr>
              <a:t>（一）土地利用总体规划与基本农田保护规划的关系</a:t>
            </a:r>
            <a:endParaRPr lang="zh-CN" altLang="en-US" sz="24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rPr>
              <a:t>3. 永久基本农田保护的内容</a:t>
            </a:r>
            <a:r>
              <a:rPr lang="zh-CN" altLang="en-US" sz="2400" dirty="0">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一是经国务院有关主管部门或者县级以上地方人民政府批准确定的粮、棉、油生产基地内的耕地;</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二是有良好的水利与水土保持设施的耕地，正在实施改造计划以及可以改造的中、低产田;</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三是蔬菜生产基地;</a:t>
            </a: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四是农业科研、教学试验田。具体内容主要体现在：基本农田数量保护；基本农田质量保护；基本农田环境保护。</a:t>
            </a:r>
            <a:r>
              <a:rPr lang="zh-CN" altLang="en-US" sz="2400" b="1" dirty="0">
                <a:solidFill>
                  <a:schemeClr val="accent6">
                    <a:lumMod val="75000"/>
                  </a:schemeClr>
                </a:solidFill>
                <a:latin typeface="Arial" panose="020B0604020202020204" pitchFamily="34" charset="0"/>
                <a:ea typeface="宋体" panose="02010600030101010101" pitchFamily="2" charset="-122"/>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8058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695325"/>
            <a:ext cx="9299575" cy="7015163"/>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第三节  土地利用总体规划与其他专项规划的关系</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一、土地利用总体规划与其他专项规划关系</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rPr>
              <a:t>（一）土地利用总体规划与基本农田保护规划的关系</a:t>
            </a:r>
            <a:endParaRPr lang="zh-CN" altLang="en-US" sz="24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rPr>
              <a:t>  4. 耕地保护制度</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⑴ 土地用途管制制度；               </a:t>
            </a:r>
            <a:r>
              <a:rPr lang="zh-CN" altLang="en-US" sz="2400" b="1" dirty="0">
                <a:solidFill>
                  <a:schemeClr val="accent6">
                    <a:lumMod val="75000"/>
                  </a:schemeClr>
                </a:solidFill>
                <a:latin typeface="Arial" panose="020B0604020202020204" pitchFamily="34" charset="0"/>
                <a:ea typeface="宋体" panose="02010600030101010101" pitchFamily="2" charset="-122"/>
                <a:sym typeface="+mn-ea"/>
              </a:rPr>
              <a:t>⑹ 农用地转用审批制度； </a:t>
            </a: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⑵ 耕地总量动态平衡制度；        </a:t>
            </a:r>
            <a:r>
              <a:rPr lang="zh-CN" altLang="en-US" sz="2400" b="1" dirty="0">
                <a:solidFill>
                  <a:schemeClr val="accent6">
                    <a:lumMod val="75000"/>
                  </a:schemeClr>
                </a:solidFill>
                <a:latin typeface="Arial" panose="020B0604020202020204" pitchFamily="34" charset="0"/>
                <a:ea typeface="宋体" panose="02010600030101010101" pitchFamily="2" charset="-122"/>
                <a:sym typeface="+mn-ea"/>
              </a:rPr>
              <a:t>⑺ 土地开发整理复垦制度；</a:t>
            </a: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⑶ 耕地占补平衡制度；               </a:t>
            </a:r>
            <a:r>
              <a:rPr lang="zh-CN" altLang="en-US" sz="2400" b="1" dirty="0">
                <a:solidFill>
                  <a:schemeClr val="accent6">
                    <a:lumMod val="75000"/>
                  </a:schemeClr>
                </a:solidFill>
                <a:latin typeface="Arial" panose="020B0604020202020204" pitchFamily="34" charset="0"/>
                <a:ea typeface="宋体" panose="02010600030101010101" pitchFamily="2" charset="-122"/>
                <a:sym typeface="+mn-ea"/>
              </a:rPr>
              <a:t>⑻ 土地税费制度；</a:t>
            </a: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⑷ 耕地保护目标责任制度；       </a:t>
            </a:r>
            <a:r>
              <a:rPr lang="zh-CN" altLang="en-US" sz="2800" b="1"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sym typeface="+mn-ea"/>
              </a:rPr>
              <a:t>⑼ 耕地保护法律责任制度；</a:t>
            </a:r>
            <a:r>
              <a:rPr lang="zh-CN" altLang="en-US" sz="2000" b="1" dirty="0">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0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⑸ 基本农田保护制度；</a:t>
            </a:r>
          </a:p>
          <a:p>
            <a:pPr>
              <a:lnSpc>
                <a:spcPct val="150000"/>
              </a:lnSpc>
              <a:defRPr/>
            </a:pP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8263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938337"/>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土地利用总体规划与其他专项规划的关系</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一、土地利用总体规划与其他专项规划关系</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rPr>
              <a:t>      </a:t>
            </a:r>
            <a:r>
              <a:rPr lang="zh-CN" altLang="en-US" sz="24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（二）土地利用总体规划与村镇规划、城市规划的关系</a:t>
            </a:r>
          </a:p>
        </p:txBody>
      </p:sp>
      <p:sp>
        <p:nvSpPr>
          <p:cNvPr id="2" name="文本框 1"/>
          <p:cNvSpPr txBox="1"/>
          <p:nvPr/>
        </p:nvSpPr>
        <p:spPr>
          <a:xfrm>
            <a:off x="1279525" y="2312988"/>
            <a:ext cx="5549900" cy="4800600"/>
          </a:xfrm>
          <a:prstGeom prst="rect">
            <a:avLst/>
          </a:prstGeom>
          <a:noFill/>
        </p:spPr>
        <p:txBody>
          <a:bodyPr>
            <a:spAutoFit/>
          </a:bodyPr>
          <a:lstStyle/>
          <a:p>
            <a:pPr algn="just">
              <a:lnSpc>
                <a:spcPct val="150000"/>
              </a:lnSpc>
              <a:defRPr/>
            </a:pPr>
            <a:r>
              <a:rPr lang="en-US" altLang="zh-CN"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利用总体规划则是对城市、村镇所在地区的整个区域，包括城市、村镇用地在内的全部土地作出的统筹安排。城市规划、村镇规划是对城市、村庄和集镇各项建设和发展进行的综合部署和具体安排，是一定时期内城市、村镇发展的蓝图，是各项建设和管理的依据。</a:t>
            </a:r>
            <a:endParaRPr lang="zh-CN" altLang="en-US" b="1">
              <a:solidFill>
                <a:schemeClr val="accent6">
                  <a:lumMod val="75000"/>
                </a:schemeClr>
              </a:solidFill>
              <a:latin typeface="Arial" panose="020B0604020202020204" pitchFamily="34" charset="0"/>
              <a:ea typeface="宋体" panose="02010600030101010101" pitchFamily="2" charset="-122"/>
            </a:endParaRPr>
          </a:p>
          <a:p>
            <a:pPr>
              <a:defRPr/>
            </a:pPr>
            <a:endParaRPr lang="zh-CN" altLang="en-US">
              <a:latin typeface="Arial" panose="020B0604020202020204" pitchFamily="34" charset="0"/>
              <a:ea typeface="宋体" panose="02010600030101010101" pitchFamily="2" charset="-122"/>
            </a:endParaRPr>
          </a:p>
        </p:txBody>
      </p:sp>
      <p:pic>
        <p:nvPicPr>
          <p:cNvPr id="3" name="图片 2" descr="涪陵区土地利用规划图1（修改后）"/>
          <p:cNvPicPr>
            <a:picLocks noChangeAspect="1"/>
          </p:cNvPicPr>
          <p:nvPr/>
        </p:nvPicPr>
        <p:blipFill>
          <a:blip r:embed="rId3">
            <a:lum contrast="60000"/>
          </a:blip>
          <a:srcRect/>
          <a:stretch>
            <a:fillRect/>
          </a:stretch>
        </p:blipFill>
        <p:spPr bwMode="auto">
          <a:xfrm>
            <a:off x="6918325" y="2444750"/>
            <a:ext cx="5006975" cy="3933825"/>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8467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938337"/>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土地利用总体规划与其他专项规划的关系</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一、土地利用总体规划与其他专项规划关系</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rPr>
              <a:t>      </a:t>
            </a:r>
            <a:r>
              <a:rPr lang="zh-CN" altLang="en-US" sz="24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（三）土地利用总体规划与国民经济规划的关系</a:t>
            </a:r>
            <a:endParaRPr lang="zh-CN" altLang="en-US" sz="2400" b="1">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p:nvPr/>
        </p:nvSpPr>
        <p:spPr>
          <a:xfrm>
            <a:off x="1279525" y="1801813"/>
            <a:ext cx="9879013" cy="4338637"/>
          </a:xfrm>
          <a:prstGeom prst="rect">
            <a:avLst/>
          </a:prstGeom>
          <a:noFill/>
        </p:spPr>
        <p:txBody>
          <a:bodyPr>
            <a:spAutoFit/>
          </a:bodyPr>
          <a:lstStyle/>
          <a:p>
            <a:pPr algn="just">
              <a:lnSpc>
                <a:spcPct val="150000"/>
              </a:lnSpc>
              <a:defRPr/>
            </a:pPr>
            <a:r>
              <a:rPr lang="en-US" altLang="zh-CN" sz="2400">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（1）国民经济和社会发展规划是土地利用规划的依据。</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与土地利用规划关系密切的是国民经济和社会发展规划中的有关生产力布局、人口、国土整治、资源利用和重点建设等部分的发展计划。</a:t>
            </a:r>
          </a:p>
          <a:p>
            <a:pPr algn="just">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（2）土地利用总体规划是对国民经济和社会发展规划的落实。</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国民经济和社会发展规划中关于产业政策和生产力布局、国土整治、资源利用、城乡建设的轮廓性安排，需要通过土地利用规划等加以具体落实。</a:t>
            </a:r>
          </a:p>
          <a:p>
            <a:pPr>
              <a:defRPr/>
            </a:pP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8672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938337"/>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土地利用总体规划与其他专项规划的关系</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一、土地利用总体规划与其他专项规划关系</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rPr>
              <a:t>      </a:t>
            </a:r>
            <a:r>
              <a:rPr lang="zh-CN" altLang="en-US" sz="24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（三）土地利用总体规划与国民经济规划的关系</a:t>
            </a:r>
            <a:endParaRPr lang="zh-CN" altLang="en-US" sz="2400" b="1">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p:nvPr/>
        </p:nvSpPr>
        <p:spPr>
          <a:xfrm>
            <a:off x="1279525" y="1801813"/>
            <a:ext cx="9879013" cy="4522787"/>
          </a:xfrm>
          <a:prstGeom prst="rect">
            <a:avLst/>
          </a:prstGeom>
          <a:noFill/>
        </p:spPr>
        <p:txBody>
          <a:bodyPr>
            <a:spAutoFit/>
          </a:bodyPr>
          <a:lstStyle/>
          <a:p>
            <a:pPr algn="just">
              <a:lnSpc>
                <a:spcPct val="150000"/>
              </a:lnSpc>
              <a:defRPr/>
            </a:pPr>
            <a:r>
              <a:rPr lang="en-US" altLang="zh-CN" sz="2400">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（3）土地利用总体规划在落实国民经济和社会发展规划中，可以根据客观需要进行调整。</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利用规划确定的目标、方针、用地分区和用地指标，原则上应符合国民经济与社会发展规划。但在特殊情况下，即在编制土地利用规划过程中，经过反复研究，在某些或某项用地的安排上仍不能完全满足国民经济与社会发展长远规划的需要时，应具体分析产生矛盾的原因，向政府提出书面报告，说明情况并提出解决这一矛盾的具体意见。</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8877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684213"/>
            <a:ext cx="9299575" cy="1938337"/>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第三节  土地利用总体规划与其他专项规划的关系</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dirty="0">
                <a:solidFill>
                  <a:schemeClr val="accent6">
                    <a:lumMod val="75000"/>
                  </a:schemeClr>
                </a:solidFill>
                <a:latin typeface="Arial" panose="020B0604020202020204" pitchFamily="34" charset="0"/>
                <a:ea typeface="宋体" panose="02010600030101010101" pitchFamily="2" charset="-122"/>
              </a:rPr>
              <a:t>      一、土地利用总体规划与其他专项规划关系</a:t>
            </a:r>
          </a:p>
          <a:p>
            <a:pPr>
              <a:lnSpc>
                <a:spcPct val="150000"/>
              </a:lnSpc>
              <a:defRPr/>
            </a:pPr>
            <a:r>
              <a:rPr lang="zh-CN" altLang="en-US" sz="2400" b="1" dirty="0">
                <a:solidFill>
                  <a:schemeClr val="accent6">
                    <a:lumMod val="75000"/>
                  </a:schemeClr>
                </a:solidFill>
                <a:latin typeface="Arial" panose="020B0604020202020204" pitchFamily="34" charset="0"/>
                <a:ea typeface="宋体" panose="02010600030101010101" pitchFamily="2" charset="-122"/>
              </a:rPr>
              <a:t>      </a:t>
            </a:r>
            <a:r>
              <a:rPr lang="zh-CN" altLang="en-US" sz="2400" dirty="0">
                <a:solidFill>
                  <a:schemeClr val="accent6">
                    <a:lumMod val="75000"/>
                  </a:schemeClr>
                </a:solidFill>
                <a:latin typeface="Arial" panose="020B0604020202020204" pitchFamily="34" charset="0"/>
                <a:ea typeface="宋体" panose="02010600030101010101" pitchFamily="2" charset="-122"/>
              </a:rPr>
              <a:t>  </a:t>
            </a:r>
            <a:r>
              <a:rPr lang="zh-CN" altLang="en-US" sz="2400" b="1" dirty="0">
                <a:solidFill>
                  <a:schemeClr val="accent6">
                    <a:lumMod val="75000"/>
                  </a:schemeClr>
                </a:solidFill>
                <a:latin typeface="Arial" panose="020B0604020202020204" pitchFamily="34" charset="0"/>
                <a:ea typeface="宋体" panose="02010600030101010101" pitchFamily="2" charset="-122"/>
                <a:sym typeface="+mn-ea"/>
              </a:rPr>
              <a:t>（三）土地利用总体规划与国民经济规划的关系</a:t>
            </a:r>
            <a:endParaRPr lang="zh-CN" altLang="en-US" sz="2400" b="1" dirty="0">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p:nvPr/>
        </p:nvSpPr>
        <p:spPr>
          <a:xfrm>
            <a:off x="1279525" y="1924050"/>
            <a:ext cx="9879013" cy="3414713"/>
          </a:xfrm>
          <a:prstGeom prst="rect">
            <a:avLst/>
          </a:prstGeom>
          <a:noFill/>
        </p:spPr>
        <p:txBody>
          <a:bodyPr>
            <a:spAutoFit/>
          </a:bodyPr>
          <a:lstStyle/>
          <a:p>
            <a:pPr algn="just">
              <a:lnSpc>
                <a:spcPct val="150000"/>
              </a:lnSpc>
              <a:defRPr/>
            </a:pPr>
            <a:r>
              <a:rPr lang="en-US" altLang="zh-CN" sz="2400" dirty="0">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400" dirty="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lang="zh-CN" altLang="en-US" sz="2400" dirty="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dirty="0">
                <a:solidFill>
                  <a:schemeClr val="accent6">
                    <a:lumMod val="75000"/>
                  </a:schemeClr>
                </a:solidFill>
                <a:latin typeface="Arial" panose="020B0604020202020204" pitchFamily="34" charset="0"/>
                <a:ea typeface="宋体" panose="02010600030101010101" pitchFamily="2" charset="-122"/>
                <a:sym typeface="+mn-ea"/>
              </a:rPr>
              <a:t>（4）土地利用总体规划可以根据土地利用的长期性和难逆转性特点，作更长远的考虑。</a:t>
            </a:r>
            <a:r>
              <a:rPr lang="zh-CN" altLang="en-US" sz="2400" dirty="0">
                <a:solidFill>
                  <a:schemeClr val="accent6">
                    <a:lumMod val="75000"/>
                  </a:schemeClr>
                </a:solidFill>
                <a:latin typeface="Arial" panose="020B0604020202020204" pitchFamily="34" charset="0"/>
                <a:ea typeface="宋体" panose="02010600030101010101" pitchFamily="2" charset="-122"/>
                <a:sym typeface="+mn-ea"/>
              </a:rPr>
              <a:t>土地利用特别是城乡建设、土地开发，一旦变成现实，就很难变更，因此，规划期限一般比较长。对国民经济和社会发展规划没有涉及而又影响土地长远利用的有关内容，土地利用总体规划应作出预测和安排。</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9082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938337"/>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土地利用总体规划与其他专项规划的关系</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一、土地利用总体规划与其他专项规划关系</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rPr>
              <a:t>      </a:t>
            </a:r>
            <a:r>
              <a:rPr lang="zh-CN" altLang="en-US" sz="24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（四）土地利用总体规划与用途管制</a:t>
            </a:r>
          </a:p>
        </p:txBody>
      </p:sp>
      <p:sp>
        <p:nvSpPr>
          <p:cNvPr id="2" name="文本框 1"/>
          <p:cNvSpPr txBox="1">
            <a:spLocks noChangeArrowheads="1"/>
          </p:cNvSpPr>
          <p:nvPr/>
        </p:nvSpPr>
        <p:spPr bwMode="auto">
          <a:xfrm>
            <a:off x="1279525" y="1889125"/>
            <a:ext cx="9879013" cy="2678113"/>
          </a:xfrm>
          <a:prstGeom prst="rect">
            <a:avLst/>
          </a:prstGeom>
          <a:noFill/>
          <a:ln w="9525">
            <a:noFill/>
            <a:miter lim="800000"/>
            <a:headEnd/>
            <a:tailEnd/>
          </a:ln>
        </p:spPr>
        <p:txBody>
          <a:bodyPr>
            <a:spAutoFit/>
          </a:bodyPr>
          <a:lstStyle/>
          <a:p>
            <a:pPr algn="just">
              <a:lnSpc>
                <a:spcPct val="150000"/>
              </a:lnSpc>
            </a:pPr>
            <a:r>
              <a:rPr lang="en-US" altLang="zh-CN" sz="2400" b="1">
                <a:solidFill>
                  <a:srgbClr val="548235"/>
                </a:solidFill>
                <a:sym typeface="+mn-ea"/>
              </a:rPr>
              <a:t>   </a:t>
            </a:r>
            <a:r>
              <a:rPr lang="en-US" altLang="zh-CN" sz="2800" b="1">
                <a:solidFill>
                  <a:srgbClr val="548235"/>
                </a:solidFill>
                <a:sym typeface="+mn-ea"/>
              </a:rPr>
              <a:t>      </a:t>
            </a:r>
          </a:p>
          <a:p>
            <a:pPr algn="just">
              <a:lnSpc>
                <a:spcPct val="150000"/>
              </a:lnSpc>
            </a:pPr>
            <a:r>
              <a:rPr lang="zh-CN" altLang="en-US" sz="2400">
                <a:solidFill>
                  <a:srgbClr val="548235"/>
                </a:solidFill>
                <a:sym typeface="+mn-ea"/>
              </a:rPr>
              <a:t>         </a:t>
            </a:r>
            <a:r>
              <a:rPr lang="zh-CN" altLang="en-US" sz="2800">
                <a:solidFill>
                  <a:srgbClr val="548235"/>
                </a:solidFill>
                <a:sym typeface="+mn-ea"/>
              </a:rPr>
              <a:t> 土地利用总体规划是国家实行用途管制的基础，赋予用途管制的法律地位；用途管制是实现土地利用总体规划的途径和手段之一。</a:t>
            </a:r>
            <a:endParaRPr lang="zh-CN" altLang="en-US" sz="2400">
              <a:solidFill>
                <a:srgbClr val="548235"/>
              </a:solidFill>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51207"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35426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（一）土地的自然特性</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3" name="文本框 2"/>
          <p:cNvSpPr txBox="1">
            <a:spLocks noChangeArrowheads="1"/>
          </p:cNvSpPr>
          <p:nvPr/>
        </p:nvSpPr>
        <p:spPr bwMode="auto">
          <a:xfrm>
            <a:off x="1262063" y="2220913"/>
            <a:ext cx="9286875" cy="3336925"/>
          </a:xfrm>
          <a:prstGeom prst="rect">
            <a:avLst/>
          </a:prstGeom>
          <a:noFill/>
          <a:ln w="9525">
            <a:noFill/>
            <a:miter lim="800000"/>
            <a:headEnd/>
            <a:tailEnd/>
          </a:ln>
        </p:spPr>
        <p:txBody>
          <a:bodyPr>
            <a:spAutoFit/>
          </a:bodyPr>
          <a:lstStyle/>
          <a:p>
            <a:pPr>
              <a:lnSpc>
                <a:spcPct val="150000"/>
              </a:lnSpc>
            </a:pPr>
            <a:r>
              <a:rPr lang="en-US" altLang="zh-CN" b="1">
                <a:solidFill>
                  <a:srgbClr val="548235"/>
                </a:solidFill>
                <a:sym typeface="+mn-ea"/>
              </a:rPr>
              <a:t>                </a:t>
            </a:r>
          </a:p>
          <a:p>
            <a:pPr>
              <a:lnSpc>
                <a:spcPct val="150000"/>
              </a:lnSpc>
            </a:pPr>
            <a:r>
              <a:rPr lang="zh-CN" altLang="en-US" sz="2800">
                <a:solidFill>
                  <a:srgbClr val="548235"/>
                </a:solidFill>
                <a:sym typeface="+mn-ea"/>
              </a:rPr>
              <a:t>    </a:t>
            </a:r>
            <a:r>
              <a:rPr lang="zh-CN" altLang="en-US" sz="2400">
                <a:solidFill>
                  <a:srgbClr val="548235"/>
                </a:solidFill>
                <a:sym typeface="+mn-ea"/>
              </a:rPr>
              <a:t>   1.</a:t>
            </a:r>
            <a:r>
              <a:rPr lang="zh-CN" altLang="en-US" sz="2400" b="1">
                <a:solidFill>
                  <a:srgbClr val="548235"/>
                </a:solidFill>
                <a:sym typeface="+mn-ea"/>
              </a:rPr>
              <a:t>土地的不可替代性</a:t>
            </a:r>
            <a:r>
              <a:rPr lang="zh-CN" altLang="en-US" sz="2400">
                <a:solidFill>
                  <a:srgbClr val="548235"/>
                </a:solidFill>
                <a:sym typeface="+mn-ea"/>
              </a:rPr>
              <a:t>。地表上绝对找不出两块完全相同的土地。任何一块土地都是独一无二的，故又称土地性能的独特性或差异性。其原因在于土地位置的固定性及自然、人文环境条件的差异性。即使是位于同一位置相互毗邻的两块土地，由于地形、植被及风景等因素的影响，也不可能完全相互替代。</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9287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938337"/>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第四节   编制土地利用总体规划的几个专题</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一、土地利用现状分析</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rPr>
              <a:t>      </a:t>
            </a:r>
            <a:r>
              <a:rPr lang="zh-CN" altLang="en-US" sz="24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（一）土地利用定义</a:t>
            </a:r>
          </a:p>
        </p:txBody>
      </p:sp>
      <p:sp>
        <p:nvSpPr>
          <p:cNvPr id="2" name="文本框 1"/>
          <p:cNvSpPr txBox="1"/>
          <p:nvPr/>
        </p:nvSpPr>
        <p:spPr>
          <a:xfrm>
            <a:off x="1279525" y="2284413"/>
            <a:ext cx="9879013" cy="4060825"/>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利用是指人类对土地自然属性的利用方式和目的意图，是一种动态过程。是指人类劳动与土地结合获得物质产品和服务的经济活动，这一活动表现为人类与土地进行的物质、能量和价值、信息的交流、转换。是由土地质量特性和社会土地需求协调所决定的土地功能过程。</a:t>
            </a:r>
          </a:p>
          <a:p>
            <a:pPr algn="just">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土地利用与人类的科学技术水平发展水平高低有直接关系，对于作为综合体的土地所包含的各种因素的认识程度越高，利用这些因素所采取的手段、措施也就越先进，利用的效果就越好。</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9491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938337"/>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第四节   编制土地利用总体规划的几个专题</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一、土地利用现状分析</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rPr>
              <a:t>      </a:t>
            </a:r>
            <a:r>
              <a:rPr lang="zh-CN" altLang="en-US" sz="24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（二）土地利用的内容</a:t>
            </a:r>
          </a:p>
        </p:txBody>
      </p:sp>
      <p:sp>
        <p:nvSpPr>
          <p:cNvPr id="2" name="文本框 1"/>
          <p:cNvSpPr txBox="1"/>
          <p:nvPr/>
        </p:nvSpPr>
        <p:spPr>
          <a:xfrm>
            <a:off x="1279525" y="2284413"/>
            <a:ext cx="9879013" cy="4019550"/>
          </a:xfrm>
          <a:prstGeom prst="rect">
            <a:avLst/>
          </a:prstGeom>
          <a:noFill/>
        </p:spPr>
        <p:txBody>
          <a:bodyPr>
            <a:spAutoFit/>
          </a:bodyPr>
          <a:lstStyle/>
          <a:p>
            <a:pPr algn="just">
              <a:lnSpc>
                <a:spcPct val="150000"/>
              </a:lnSpc>
            </a:pPr>
            <a:r>
              <a:rPr lang="en-US" altLang="zh-CN" sz="2400" b="1">
                <a:solidFill>
                  <a:srgbClr val="548235"/>
                </a:solidFill>
                <a:sym typeface="+mn-ea"/>
              </a:rPr>
              <a:t>   </a:t>
            </a:r>
            <a:r>
              <a:rPr lang="en-US" altLang="zh-CN" sz="2800" b="1">
                <a:solidFill>
                  <a:srgbClr val="548235"/>
                </a:solidFill>
                <a:sym typeface="+mn-ea"/>
              </a:rPr>
              <a:t>     </a:t>
            </a:r>
            <a:r>
              <a:rPr lang="en-US" altLang="zh-CN" sz="2400" b="1">
                <a:solidFill>
                  <a:srgbClr val="548235"/>
                </a:solidFill>
                <a:sym typeface="+mn-ea"/>
              </a:rPr>
              <a:t> </a:t>
            </a:r>
            <a:r>
              <a:rPr lang="zh-CN" altLang="en-US" sz="2400">
                <a:solidFill>
                  <a:srgbClr val="548235"/>
                </a:solidFill>
                <a:sym typeface="+mn-ea"/>
              </a:rPr>
              <a:t>1.土地资源的调查、分类、统计。</a:t>
            </a:r>
          </a:p>
          <a:p>
            <a:pPr algn="just">
              <a:lnSpc>
                <a:spcPct val="150000"/>
              </a:lnSpc>
            </a:pPr>
            <a:r>
              <a:rPr lang="zh-CN" altLang="en-US" sz="2400">
                <a:solidFill>
                  <a:srgbClr val="548235"/>
                </a:solidFill>
                <a:sym typeface="+mn-ea"/>
              </a:rPr>
              <a:t>          2.土地利用现状分析 土地开发程度；土地利用结构；土地利用效益。</a:t>
            </a:r>
          </a:p>
          <a:p>
            <a:pPr algn="just">
              <a:lnSpc>
                <a:spcPct val="150000"/>
              </a:lnSpc>
            </a:pPr>
            <a:r>
              <a:rPr lang="zh-CN" altLang="en-US" sz="2400">
                <a:solidFill>
                  <a:srgbClr val="548235"/>
                </a:solidFill>
                <a:sym typeface="+mn-ea"/>
              </a:rPr>
              <a:t>          3.土地利用评价 评价目的：适宜性评价；资源质量评价；承载力评价（承载力评价计算方法、适宜性评价）。</a:t>
            </a:r>
          </a:p>
          <a:p>
            <a:pPr algn="just">
              <a:lnSpc>
                <a:spcPct val="150000"/>
              </a:lnSpc>
            </a:pPr>
            <a:r>
              <a:rPr lang="zh-CN" altLang="en-US" sz="2400" b="1">
                <a:solidFill>
                  <a:srgbClr val="548235"/>
                </a:solidFill>
                <a:sym typeface="+mn-ea"/>
              </a:rPr>
              <a:t>       </a:t>
            </a:r>
            <a:r>
              <a:rPr lang="zh-CN" altLang="en-US" sz="2400">
                <a:solidFill>
                  <a:srgbClr val="548235"/>
                </a:solidFill>
                <a:sym typeface="+mn-ea"/>
              </a:rPr>
              <a:t> 4.土地利用 利用的基本原则；土地利用分区；土地开发；土地保护。。</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9696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96964" name="文本框 9"/>
          <p:cNvSpPr txBox="1">
            <a:spLocks noChangeArrowheads="1"/>
          </p:cNvSpPr>
          <p:nvPr/>
        </p:nvSpPr>
        <p:spPr bwMode="auto">
          <a:xfrm>
            <a:off x="1276350" y="506413"/>
            <a:ext cx="9299575" cy="2016125"/>
          </a:xfrm>
          <a:prstGeom prst="rect">
            <a:avLst/>
          </a:prstGeom>
          <a:noFill/>
          <a:ln w="9525">
            <a:noFill/>
            <a:miter lim="800000"/>
            <a:headEnd/>
            <a:tailEnd/>
          </a:ln>
        </p:spPr>
        <p:txBody>
          <a:bodyPr>
            <a:spAutoFit/>
          </a:bodyPr>
          <a:lstStyle/>
          <a:p>
            <a:pPr>
              <a:lnSpc>
                <a:spcPct val="150000"/>
              </a:lnSpc>
            </a:pPr>
            <a:r>
              <a:rPr lang="zh-CN" altLang="en-US" sz="2800" b="1">
                <a:solidFill>
                  <a:srgbClr val="548235"/>
                </a:solidFill>
                <a:sym typeface="+mn-ea"/>
              </a:rPr>
              <a:t> 第四节   编制土地利用总体规划的几个专题</a:t>
            </a:r>
          </a:p>
          <a:p>
            <a:pPr>
              <a:lnSpc>
                <a:spcPct val="150000"/>
              </a:lnSpc>
            </a:pPr>
            <a:r>
              <a:rPr lang="zh-CN" altLang="en-US" sz="2800" b="1">
                <a:solidFill>
                  <a:srgbClr val="548235"/>
                </a:solidFill>
                <a:sym typeface="+mn-ea"/>
              </a:rPr>
              <a:t>  </a:t>
            </a:r>
            <a:r>
              <a:rPr lang="zh-CN" altLang="en-US" sz="2800" b="1">
                <a:solidFill>
                  <a:srgbClr val="548235"/>
                </a:solidFill>
              </a:rPr>
              <a:t>      一、土地利用现状分析</a:t>
            </a:r>
          </a:p>
          <a:p>
            <a:pPr>
              <a:lnSpc>
                <a:spcPct val="150000"/>
              </a:lnSpc>
            </a:pPr>
            <a:r>
              <a:rPr lang="zh-CN" altLang="en-US" sz="2400" b="1">
                <a:solidFill>
                  <a:srgbClr val="548235"/>
                </a:solidFill>
              </a:rPr>
              <a:t>      </a:t>
            </a:r>
            <a:r>
              <a:rPr lang="zh-CN" altLang="en-US" sz="2400">
                <a:solidFill>
                  <a:srgbClr val="548235"/>
                </a:solidFill>
              </a:rPr>
              <a:t>  </a:t>
            </a:r>
            <a:r>
              <a:rPr lang="zh-CN" altLang="en-US" sz="2800" b="1">
                <a:solidFill>
                  <a:srgbClr val="548235"/>
                </a:solidFill>
              </a:rPr>
              <a:t>（三）农用地分等定级</a:t>
            </a:r>
          </a:p>
        </p:txBody>
      </p:sp>
      <p:sp>
        <p:nvSpPr>
          <p:cNvPr id="303109" name="文本框 1"/>
          <p:cNvSpPr txBox="1">
            <a:spLocks noChangeArrowheads="1"/>
          </p:cNvSpPr>
          <p:nvPr/>
        </p:nvSpPr>
        <p:spPr bwMode="auto">
          <a:xfrm>
            <a:off x="1279525" y="2465388"/>
            <a:ext cx="9879013" cy="3298825"/>
          </a:xfrm>
          <a:prstGeom prst="rect">
            <a:avLst/>
          </a:prstGeom>
          <a:noFill/>
          <a:ln w="9525">
            <a:noFill/>
            <a:miter lim="800000"/>
            <a:headEnd/>
            <a:tailEnd/>
          </a:ln>
        </p:spPr>
        <p:txBody>
          <a:bodyPr>
            <a:spAutoFit/>
          </a:bodyPr>
          <a:lstStyle/>
          <a:p>
            <a:pPr algn="just">
              <a:lnSpc>
                <a:spcPct val="150000"/>
              </a:lnSpc>
            </a:pPr>
            <a:r>
              <a:rPr lang="en-US" altLang="zh-CN" sz="2400" b="1">
                <a:solidFill>
                  <a:srgbClr val="548235"/>
                </a:solidFill>
                <a:sym typeface="+mn-ea"/>
              </a:rPr>
              <a:t>   </a:t>
            </a:r>
            <a:r>
              <a:rPr lang="en-US" altLang="zh-CN" sz="2800" b="1">
                <a:solidFill>
                  <a:srgbClr val="548235"/>
                </a:solidFill>
                <a:sym typeface="+mn-ea"/>
              </a:rPr>
              <a:t>      </a:t>
            </a:r>
            <a:r>
              <a:rPr lang="zh-CN" altLang="en-US" sz="2800">
                <a:solidFill>
                  <a:srgbClr val="548235"/>
                </a:solidFill>
                <a:sym typeface="+mn-ea"/>
              </a:rPr>
              <a:t>1</a:t>
            </a:r>
            <a:r>
              <a:rPr lang="zh-CN" altLang="en-US" sz="2800" b="1">
                <a:solidFill>
                  <a:srgbClr val="548235"/>
                </a:solidFill>
                <a:sym typeface="+mn-ea"/>
              </a:rPr>
              <a:t>. 农用地分等定级</a:t>
            </a:r>
            <a:r>
              <a:rPr lang="zh-CN" altLang="en-US" sz="2800">
                <a:solidFill>
                  <a:srgbClr val="548235"/>
                </a:solidFill>
                <a:sym typeface="+mn-ea"/>
              </a:rPr>
              <a:t> 就是综合评定耕地质量的优劣并划分等别。耕地地力分等定级是为了反映不同质量的耕地在正常的利用与管理水平下的作物产量或收益差异，为公正公平地确定耕地租税费提供科学依据，也为合理利用和保护耕地服务。</a:t>
            </a:r>
          </a:p>
          <a:p>
            <a:pPr algn="just">
              <a:lnSpc>
                <a:spcPct val="150000"/>
              </a:lnSpc>
            </a:pPr>
            <a:endParaRPr lang="zh-CN" altLang="en-US" sz="2800">
              <a:solidFill>
                <a:srgbClr val="548235"/>
              </a:solidFill>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3031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0310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9901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99012" name="文本框 9"/>
          <p:cNvSpPr txBox="1">
            <a:spLocks noChangeArrowheads="1"/>
          </p:cNvSpPr>
          <p:nvPr/>
        </p:nvSpPr>
        <p:spPr bwMode="auto">
          <a:xfrm>
            <a:off x="1276350" y="506413"/>
            <a:ext cx="9299575" cy="2016125"/>
          </a:xfrm>
          <a:prstGeom prst="rect">
            <a:avLst/>
          </a:prstGeom>
          <a:noFill/>
          <a:ln w="9525">
            <a:noFill/>
            <a:miter lim="800000"/>
            <a:headEnd/>
            <a:tailEnd/>
          </a:ln>
        </p:spPr>
        <p:txBody>
          <a:bodyPr>
            <a:spAutoFit/>
          </a:bodyPr>
          <a:lstStyle/>
          <a:p>
            <a:pPr>
              <a:lnSpc>
                <a:spcPct val="150000"/>
              </a:lnSpc>
            </a:pPr>
            <a:r>
              <a:rPr lang="zh-CN" altLang="en-US" sz="2800" b="1">
                <a:solidFill>
                  <a:srgbClr val="548235"/>
                </a:solidFill>
                <a:sym typeface="+mn-ea"/>
              </a:rPr>
              <a:t> 第四节   编制土地利用总体规划的几个专题</a:t>
            </a:r>
          </a:p>
          <a:p>
            <a:pPr>
              <a:lnSpc>
                <a:spcPct val="150000"/>
              </a:lnSpc>
            </a:pPr>
            <a:r>
              <a:rPr lang="zh-CN" altLang="en-US" sz="2800" b="1">
                <a:solidFill>
                  <a:srgbClr val="548235"/>
                </a:solidFill>
                <a:sym typeface="+mn-ea"/>
              </a:rPr>
              <a:t>  </a:t>
            </a:r>
            <a:r>
              <a:rPr lang="zh-CN" altLang="en-US" sz="2800" b="1">
                <a:solidFill>
                  <a:srgbClr val="548235"/>
                </a:solidFill>
              </a:rPr>
              <a:t>      一、土地利用现状分析</a:t>
            </a:r>
          </a:p>
          <a:p>
            <a:pPr>
              <a:lnSpc>
                <a:spcPct val="150000"/>
              </a:lnSpc>
            </a:pPr>
            <a:r>
              <a:rPr lang="zh-CN" altLang="en-US" sz="2400" b="1">
                <a:solidFill>
                  <a:srgbClr val="548235"/>
                </a:solidFill>
              </a:rPr>
              <a:t>      </a:t>
            </a:r>
            <a:r>
              <a:rPr lang="zh-CN" altLang="en-US" sz="2400">
                <a:solidFill>
                  <a:srgbClr val="548235"/>
                </a:solidFill>
              </a:rPr>
              <a:t>  </a:t>
            </a:r>
            <a:r>
              <a:rPr lang="zh-CN" altLang="en-US" sz="2800" b="1">
                <a:solidFill>
                  <a:srgbClr val="548235"/>
                </a:solidFill>
              </a:rPr>
              <a:t>（三）农用地分等定级</a:t>
            </a:r>
          </a:p>
        </p:txBody>
      </p:sp>
      <p:sp>
        <p:nvSpPr>
          <p:cNvPr id="2" name="文本框 1"/>
          <p:cNvSpPr txBox="1"/>
          <p:nvPr/>
        </p:nvSpPr>
        <p:spPr>
          <a:xfrm>
            <a:off x="1279525" y="2254250"/>
            <a:ext cx="9879013" cy="4616450"/>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2. 意义</a:t>
            </a:r>
            <a:r>
              <a:rPr lang="zh-CN" altLang="en-US" sz="2800">
                <a:solidFill>
                  <a:schemeClr val="accent6">
                    <a:lumMod val="75000"/>
                  </a:schemeClr>
                </a:solidFill>
                <a:latin typeface="Arial" panose="020B0604020202020204" pitchFamily="34" charset="0"/>
                <a:ea typeface="宋体" panose="02010600030101010101" pitchFamily="2" charset="-122"/>
                <a:sym typeface="+mn-ea"/>
              </a:rPr>
              <a:t> 开展耕地分等定级与估价工作，是对实现土地资源管理由数量、质量、生态相协调管理转变，推动农业、农村发展和农民富裕，建设资源节约型社会，对粮食综合能力核算、土地利用总体规划修编和农用地流转都有着基础性、科学性的现实意义。为依法、科学、合理、统一管理农用地，建立科学的土地等、级、价体系，推进征地制度改革，实现耕地占补平衡、土地生产力核算、农用地流转和基本农田保护提供依据。</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0106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938337"/>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第四节   编制土地利用总体规划的几个专题</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一、土地利用现状分析</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rPr>
              <a:t>      </a:t>
            </a:r>
            <a:r>
              <a:rPr lang="zh-CN" altLang="en-US" sz="24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（三）农用地分等定级</a:t>
            </a:r>
          </a:p>
        </p:txBody>
      </p:sp>
      <p:sp>
        <p:nvSpPr>
          <p:cNvPr id="2" name="文本框 1"/>
          <p:cNvSpPr txBox="1"/>
          <p:nvPr/>
        </p:nvSpPr>
        <p:spPr>
          <a:xfrm>
            <a:off x="1279525" y="2254250"/>
            <a:ext cx="9879013" cy="4019550"/>
          </a:xfrm>
          <a:prstGeom prst="rect">
            <a:avLst/>
          </a:prstGeom>
          <a:noFill/>
        </p:spPr>
        <p:txBody>
          <a:bodyPr>
            <a:spAutoFit/>
          </a:bodyPr>
          <a:lstStyle/>
          <a:p>
            <a:pPr algn="just">
              <a:lnSpc>
                <a:spcPct val="150000"/>
              </a:lnSpc>
            </a:pPr>
            <a:r>
              <a:rPr lang="en-US" altLang="zh-CN" sz="2400" b="1">
                <a:solidFill>
                  <a:srgbClr val="548235"/>
                </a:solidFill>
                <a:sym typeface="+mn-ea"/>
              </a:rPr>
              <a:t>   </a:t>
            </a:r>
            <a:r>
              <a:rPr lang="en-US" altLang="zh-CN" sz="2800" b="1">
                <a:solidFill>
                  <a:srgbClr val="548235"/>
                </a:solidFill>
                <a:sym typeface="+mn-ea"/>
              </a:rPr>
              <a:t>     </a:t>
            </a:r>
            <a:r>
              <a:rPr lang="en-US" altLang="zh-CN" sz="2800">
                <a:solidFill>
                  <a:srgbClr val="548235"/>
                </a:solidFill>
                <a:sym typeface="+mn-ea"/>
              </a:rPr>
              <a:t>3. </a:t>
            </a:r>
            <a:r>
              <a:rPr lang="zh-CN" altLang="en-US" sz="2800">
                <a:solidFill>
                  <a:srgbClr val="548235"/>
                </a:solidFill>
                <a:sym typeface="+mn-ea"/>
              </a:rPr>
              <a:t>耕地的等、级区别</a:t>
            </a:r>
          </a:p>
          <a:p>
            <a:pPr algn="just">
              <a:lnSpc>
                <a:spcPct val="150000"/>
              </a:lnSpc>
            </a:pPr>
            <a:r>
              <a:rPr lang="zh-CN" altLang="en-US" sz="2400">
                <a:solidFill>
                  <a:srgbClr val="548235"/>
                </a:solidFill>
                <a:sym typeface="+mn-ea"/>
              </a:rPr>
              <a:t>        </a:t>
            </a:r>
            <a:r>
              <a:rPr lang="zh-CN" altLang="en-US" sz="2400" b="1">
                <a:solidFill>
                  <a:srgbClr val="548235"/>
                </a:solidFill>
                <a:sym typeface="+mn-ea"/>
              </a:rPr>
              <a:t>全国耕地分等：</a:t>
            </a:r>
            <a:r>
              <a:rPr lang="zh-CN" altLang="en-US" sz="2400">
                <a:solidFill>
                  <a:srgbClr val="548235"/>
                </a:solidFill>
                <a:sym typeface="+mn-ea"/>
              </a:rPr>
              <a:t>是在对影响农业生产的光温生产潜力、气候生产潜力及土壤本身质量的调查基础上，在全国范围内对农用地进行适宜农业生产的优劣评定，并用等表示的过程，是耕地质量宏观评价。</a:t>
            </a:r>
          </a:p>
          <a:p>
            <a:pPr algn="just">
              <a:lnSpc>
                <a:spcPct val="150000"/>
              </a:lnSpc>
            </a:pPr>
            <a:r>
              <a:rPr lang="zh-CN" altLang="en-US" sz="2400">
                <a:solidFill>
                  <a:srgbClr val="548235"/>
                </a:solidFill>
                <a:sym typeface="+mn-ea"/>
              </a:rPr>
              <a:t>       </a:t>
            </a:r>
            <a:r>
              <a:rPr lang="zh-CN" altLang="en-US" sz="2400" b="1">
                <a:solidFill>
                  <a:srgbClr val="548235"/>
                </a:solidFill>
                <a:sym typeface="+mn-ea"/>
              </a:rPr>
              <a:t> 全国耕地定级：</a:t>
            </a:r>
            <a:r>
              <a:rPr lang="zh-CN" altLang="en-US" sz="2400">
                <a:solidFill>
                  <a:srgbClr val="548235"/>
                </a:solidFill>
                <a:sym typeface="+mn-ea"/>
              </a:rPr>
              <a:t>耕地定级是以县域为单位，通过对耕地的土壤质量、灌溉条件、地块位置、正常年份及正常耕作条件下的土地收益等进行调查和评价，确定农用地土地级别的过程，是耕地质量的综合微观评定。</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0311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938337"/>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第四节   编制土地利用总体规划的几个专题</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一、土地利用现状分析</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rPr>
              <a:t>      </a:t>
            </a:r>
            <a:r>
              <a:rPr lang="zh-CN" altLang="en-US" sz="24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（三）农用地分等定级</a:t>
            </a:r>
          </a:p>
        </p:txBody>
      </p:sp>
      <p:sp>
        <p:nvSpPr>
          <p:cNvPr id="2" name="文本框 1"/>
          <p:cNvSpPr txBox="1"/>
          <p:nvPr/>
        </p:nvSpPr>
        <p:spPr>
          <a:xfrm>
            <a:off x="1279525" y="2254250"/>
            <a:ext cx="9879013" cy="3940175"/>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3. 耕地的等、级区别</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两者区别：</a:t>
            </a:r>
            <a:r>
              <a:rPr sz="2800">
                <a:solidFill>
                  <a:schemeClr val="accent6">
                    <a:lumMod val="75000"/>
                  </a:schemeClr>
                </a:solidFill>
                <a:latin typeface="Arial" panose="020B0604020202020204" pitchFamily="34" charset="0"/>
                <a:ea typeface="宋体" panose="02010600030101010101" pitchFamily="2" charset="-122"/>
                <a:sym typeface="+mn-ea"/>
              </a:rPr>
              <a:t>耕地等别反映的是农用地潜在区域自然质量、利用水平、效益水平的不同，而造成耕地生产力的差异，它在全国范围内具有可比性。耕地等级反映的是农用地现实区域自然质量、利用水平、效益水平的不同，造成耕地生产力的差异。它在县域范围内具有可比性。</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0515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第四节   编制土地利用总体规划的几个专题</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一、土地利用现状分析</a:t>
            </a:r>
            <a:endParaRPr lang="zh-CN" altLang="en-US" sz="2400" b="1">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p:nvPr/>
        </p:nvSpPr>
        <p:spPr>
          <a:xfrm>
            <a:off x="1236663" y="1728788"/>
            <a:ext cx="9879012" cy="3970337"/>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（四）人口与土地需求预测</a:t>
            </a:r>
            <a:endParaRPr sz="28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以人口规模增长速度、总量预测各类土地利用类型需求使土地总体利用规划的合理性，提高规划的科学性和可操作性。</a:t>
            </a:r>
          </a:p>
          <a:p>
            <a:pPr algn="just">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（五）土地利用总体规划的环境影响评价</a:t>
            </a:r>
            <a:endParaRPr sz="28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在五方面评价：土地利用承载力影响、对土壤的影响、对水环境的影响、对生态系统的影响和对自然灾害的影响。</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0720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第四节   编制土地利用总体规划的几个专题</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一、土地利用现状分析</a:t>
            </a:r>
            <a:endParaRPr lang="zh-CN" altLang="en-US" sz="2400" b="1">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a:spLocks noChangeArrowheads="1"/>
          </p:cNvSpPr>
          <p:nvPr/>
        </p:nvSpPr>
        <p:spPr bwMode="auto">
          <a:xfrm>
            <a:off x="1236663" y="1670050"/>
            <a:ext cx="9879012" cy="5170488"/>
          </a:xfrm>
          <a:prstGeom prst="rect">
            <a:avLst/>
          </a:prstGeom>
          <a:noFill/>
          <a:ln w="9525">
            <a:noFill/>
            <a:miter lim="800000"/>
            <a:headEnd/>
            <a:tailEnd/>
          </a:ln>
        </p:spPr>
        <p:txBody>
          <a:bodyPr>
            <a:spAutoFit/>
          </a:bodyPr>
          <a:lstStyle/>
          <a:p>
            <a:pPr algn="just">
              <a:lnSpc>
                <a:spcPct val="150000"/>
              </a:lnSpc>
            </a:pPr>
            <a:r>
              <a:rPr lang="en-US" altLang="zh-CN" sz="2400" b="1">
                <a:solidFill>
                  <a:srgbClr val="548235"/>
                </a:solidFill>
                <a:sym typeface="+mn-ea"/>
              </a:rPr>
              <a:t>   </a:t>
            </a:r>
            <a:r>
              <a:rPr lang="en-US" altLang="zh-CN" sz="2800" b="1">
                <a:solidFill>
                  <a:srgbClr val="548235"/>
                </a:solidFill>
                <a:sym typeface="+mn-ea"/>
              </a:rPr>
              <a:t>    </a:t>
            </a:r>
            <a:r>
              <a:rPr lang="zh-CN" altLang="en-US" sz="2800" b="1">
                <a:solidFill>
                  <a:srgbClr val="548235"/>
                </a:solidFill>
                <a:sym typeface="+mn-ea"/>
              </a:rPr>
              <a:t>（六） 土地利用的影响因素</a:t>
            </a:r>
          </a:p>
          <a:p>
            <a:pPr algn="just">
              <a:lnSpc>
                <a:spcPct val="150000"/>
              </a:lnSpc>
            </a:pPr>
            <a:r>
              <a:rPr lang="zh-CN" altLang="en-US" sz="2400" b="1">
                <a:solidFill>
                  <a:srgbClr val="548235"/>
                </a:solidFill>
                <a:sym typeface="+mn-ea"/>
              </a:rPr>
              <a:t>         </a:t>
            </a:r>
            <a:r>
              <a:rPr lang="en-US" altLang="zh-CN" sz="2400" b="1">
                <a:solidFill>
                  <a:srgbClr val="548235"/>
                </a:solidFill>
                <a:sym typeface="+mn-ea"/>
              </a:rPr>
              <a:t>1. </a:t>
            </a:r>
            <a:r>
              <a:rPr lang="zh-CN" altLang="en-US" sz="2400" b="1">
                <a:solidFill>
                  <a:srgbClr val="548235"/>
                </a:solidFill>
                <a:sym typeface="+mn-ea"/>
              </a:rPr>
              <a:t>自然因素</a:t>
            </a:r>
          </a:p>
          <a:p>
            <a:pPr algn="just">
              <a:lnSpc>
                <a:spcPct val="150000"/>
              </a:lnSpc>
            </a:pPr>
            <a:r>
              <a:rPr lang="zh-CN" altLang="en-US" sz="2400">
                <a:solidFill>
                  <a:srgbClr val="548235"/>
                </a:solidFill>
                <a:sym typeface="+mn-ea"/>
              </a:rPr>
              <a:t>       （</a:t>
            </a:r>
            <a:r>
              <a:rPr lang="en-US" altLang="zh-CN" sz="2400">
                <a:solidFill>
                  <a:srgbClr val="548235"/>
                </a:solidFill>
                <a:sym typeface="+mn-ea"/>
              </a:rPr>
              <a:t>1</a:t>
            </a:r>
            <a:r>
              <a:rPr lang="zh-CN" altLang="en-US" sz="2400">
                <a:solidFill>
                  <a:srgbClr val="548235"/>
                </a:solidFill>
                <a:sym typeface="+mn-ea"/>
              </a:rPr>
              <a:t>）土地的日照和辐射：温度、光合作用。</a:t>
            </a:r>
          </a:p>
          <a:p>
            <a:pPr algn="just">
              <a:lnSpc>
                <a:spcPct val="150000"/>
              </a:lnSpc>
            </a:pPr>
            <a:r>
              <a:rPr lang="zh-CN" altLang="en-US" sz="2400">
                <a:solidFill>
                  <a:srgbClr val="548235"/>
                </a:solidFill>
                <a:sym typeface="+mn-ea"/>
              </a:rPr>
              <a:t>       （</a:t>
            </a:r>
            <a:r>
              <a:rPr lang="en-US" altLang="zh-CN" sz="2400">
                <a:solidFill>
                  <a:srgbClr val="548235"/>
                </a:solidFill>
                <a:sym typeface="+mn-ea"/>
              </a:rPr>
              <a:t>2</a:t>
            </a:r>
            <a:r>
              <a:rPr lang="zh-CN" altLang="en-US" sz="2400">
                <a:solidFill>
                  <a:srgbClr val="548235"/>
                </a:solidFill>
                <a:sym typeface="+mn-ea"/>
              </a:rPr>
              <a:t>）土地水分含量和降水量：万物生命体不可缺。</a:t>
            </a:r>
          </a:p>
          <a:p>
            <a:pPr algn="just">
              <a:lnSpc>
                <a:spcPct val="150000"/>
              </a:lnSpc>
            </a:pPr>
            <a:r>
              <a:rPr lang="zh-CN" altLang="en-US" sz="2400">
                <a:solidFill>
                  <a:srgbClr val="548235"/>
                </a:solidFill>
                <a:sym typeface="+mn-ea"/>
              </a:rPr>
              <a:t>       （</a:t>
            </a:r>
            <a:r>
              <a:rPr lang="en-US" altLang="zh-CN" sz="2400">
                <a:solidFill>
                  <a:srgbClr val="548235"/>
                </a:solidFill>
                <a:sym typeface="+mn-ea"/>
              </a:rPr>
              <a:t>3</a:t>
            </a:r>
            <a:r>
              <a:rPr lang="zh-CN" altLang="en-US" sz="2400">
                <a:solidFill>
                  <a:srgbClr val="548235"/>
                </a:solidFill>
                <a:sym typeface="+mn-ea"/>
              </a:rPr>
              <a:t>）自然风向：农业生产、城市建设。</a:t>
            </a:r>
          </a:p>
          <a:p>
            <a:pPr algn="just">
              <a:lnSpc>
                <a:spcPct val="150000"/>
              </a:lnSpc>
            </a:pPr>
            <a:r>
              <a:rPr lang="zh-CN" altLang="en-US" sz="2400">
                <a:solidFill>
                  <a:srgbClr val="548235"/>
                </a:solidFill>
                <a:sym typeface="+mn-ea"/>
              </a:rPr>
              <a:t>       （</a:t>
            </a:r>
            <a:r>
              <a:rPr lang="en-US" altLang="zh-CN" sz="2400">
                <a:solidFill>
                  <a:srgbClr val="548235"/>
                </a:solidFill>
                <a:sym typeface="+mn-ea"/>
              </a:rPr>
              <a:t>4</a:t>
            </a:r>
            <a:r>
              <a:rPr lang="zh-CN" altLang="en-US" sz="2400">
                <a:solidFill>
                  <a:srgbClr val="548235"/>
                </a:solidFill>
                <a:sym typeface="+mn-ea"/>
              </a:rPr>
              <a:t>）地质条件：岩石、矿物质、土壤酸碱度、有机质含量、土壤团粒结构、微量元素种类及含量。</a:t>
            </a:r>
          </a:p>
          <a:p>
            <a:pPr algn="just">
              <a:lnSpc>
                <a:spcPct val="150000"/>
              </a:lnSpc>
            </a:pPr>
            <a:r>
              <a:rPr lang="zh-CN" altLang="en-US" sz="2400">
                <a:solidFill>
                  <a:srgbClr val="548235"/>
                </a:solidFill>
                <a:sym typeface="+mn-ea"/>
              </a:rPr>
              <a:t>       （</a:t>
            </a:r>
            <a:r>
              <a:rPr lang="en-US" altLang="zh-CN" sz="2400">
                <a:solidFill>
                  <a:srgbClr val="548235"/>
                </a:solidFill>
                <a:sym typeface="+mn-ea"/>
              </a:rPr>
              <a:t>5</a:t>
            </a:r>
            <a:r>
              <a:rPr lang="zh-CN" altLang="en-US" sz="2400">
                <a:solidFill>
                  <a:srgbClr val="548235"/>
                </a:solidFill>
                <a:sym typeface="+mn-ea"/>
              </a:rPr>
              <a:t>）地形地貌：平原、山地、湖泊、坡度、海拔高度等。</a:t>
            </a:r>
          </a:p>
          <a:p>
            <a:pPr algn="just">
              <a:lnSpc>
                <a:spcPct val="150000"/>
              </a:lnSpc>
            </a:pPr>
            <a:r>
              <a:rPr lang="zh-CN" altLang="en-US" sz="2400">
                <a:solidFill>
                  <a:srgbClr val="548235"/>
                </a:solidFill>
                <a:sym typeface="+mn-ea"/>
              </a:rPr>
              <a:t>       （</a:t>
            </a:r>
            <a:r>
              <a:rPr lang="en-US" altLang="zh-CN" sz="2400">
                <a:solidFill>
                  <a:srgbClr val="548235"/>
                </a:solidFill>
                <a:sym typeface="+mn-ea"/>
              </a:rPr>
              <a:t>6</a:t>
            </a:r>
            <a:r>
              <a:rPr lang="zh-CN" altLang="en-US" sz="2400">
                <a:solidFill>
                  <a:srgbClr val="548235"/>
                </a:solidFill>
                <a:sym typeface="+mn-ea"/>
              </a:rPr>
              <a:t>）生态环境：已经形成的自然生态环境。</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0925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第四节   编制土地利用总体规划的几个专题</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一、土地利用现状分析</a:t>
            </a:r>
            <a:endParaRPr lang="zh-CN" altLang="en-US" sz="2400" b="1">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a:spLocks noChangeArrowheads="1"/>
          </p:cNvSpPr>
          <p:nvPr/>
        </p:nvSpPr>
        <p:spPr bwMode="auto">
          <a:xfrm>
            <a:off x="1236663" y="1670050"/>
            <a:ext cx="9879012" cy="5029200"/>
          </a:xfrm>
          <a:prstGeom prst="rect">
            <a:avLst/>
          </a:prstGeom>
          <a:noFill/>
          <a:ln w="9525">
            <a:noFill/>
            <a:miter lim="800000"/>
            <a:headEnd/>
            <a:tailEnd/>
          </a:ln>
        </p:spPr>
        <p:txBody>
          <a:bodyPr>
            <a:spAutoFit/>
          </a:bodyPr>
          <a:lstStyle/>
          <a:p>
            <a:pPr algn="just">
              <a:lnSpc>
                <a:spcPct val="150000"/>
              </a:lnSpc>
            </a:pPr>
            <a:r>
              <a:rPr lang="en-US" altLang="zh-CN" sz="2400" b="1">
                <a:solidFill>
                  <a:srgbClr val="548235"/>
                </a:solidFill>
                <a:sym typeface="+mn-ea"/>
              </a:rPr>
              <a:t>   </a:t>
            </a:r>
            <a:r>
              <a:rPr lang="en-US" altLang="zh-CN" sz="2800" b="1">
                <a:solidFill>
                  <a:srgbClr val="548235"/>
                </a:solidFill>
                <a:sym typeface="+mn-ea"/>
              </a:rPr>
              <a:t>    </a:t>
            </a:r>
            <a:r>
              <a:rPr lang="zh-CN" altLang="en-US" sz="2800" b="1">
                <a:solidFill>
                  <a:srgbClr val="548235"/>
                </a:solidFill>
                <a:sym typeface="+mn-ea"/>
              </a:rPr>
              <a:t>（六） 土地利用的影响因素</a:t>
            </a:r>
          </a:p>
          <a:p>
            <a:pPr algn="just">
              <a:lnSpc>
                <a:spcPct val="150000"/>
              </a:lnSpc>
            </a:pPr>
            <a:r>
              <a:rPr lang="zh-CN" altLang="en-US" sz="2400" b="1">
                <a:solidFill>
                  <a:srgbClr val="548235"/>
                </a:solidFill>
                <a:sym typeface="+mn-ea"/>
              </a:rPr>
              <a:t>          </a:t>
            </a:r>
            <a:r>
              <a:rPr lang="en-US" altLang="zh-CN" sz="2400" b="1">
                <a:solidFill>
                  <a:srgbClr val="548235"/>
                </a:solidFill>
                <a:sym typeface="+mn-ea"/>
              </a:rPr>
              <a:t>2. </a:t>
            </a:r>
            <a:r>
              <a:rPr lang="zh-CN" altLang="en-US" sz="2400" b="1">
                <a:solidFill>
                  <a:srgbClr val="548235"/>
                </a:solidFill>
                <a:sym typeface="+mn-ea"/>
              </a:rPr>
              <a:t>经济因素</a:t>
            </a:r>
          </a:p>
          <a:p>
            <a:pPr algn="just">
              <a:lnSpc>
                <a:spcPct val="150000"/>
              </a:lnSpc>
            </a:pPr>
            <a:r>
              <a:rPr lang="zh-CN" altLang="en-US" sz="2000">
                <a:solidFill>
                  <a:srgbClr val="548235"/>
                </a:solidFill>
                <a:sym typeface="+mn-ea"/>
              </a:rPr>
              <a:t>        </a:t>
            </a:r>
            <a:r>
              <a:rPr lang="zh-CN" altLang="en-US" sz="2000">
                <a:solidFill>
                  <a:srgbClr val="649B3F"/>
                </a:solidFill>
                <a:sym typeface="+mn-ea"/>
              </a:rPr>
              <a:t>在自然经济条件下，土地的利用主要依据土地的自然条件而定。在商品经济、市场经济条件下，土地的利用会更多地考虑经济因素。所谓经济因素，就是影响土地利用后的经济效益、经济价值的因素。其核心就是土地产出物的价值及获得这些产出物的投入，投入和产出的比例，即单位土地面积的利润量和单位投入的利润率。</a:t>
            </a:r>
            <a:endParaRPr lang="zh-CN" altLang="en-US" sz="2400" b="1">
              <a:solidFill>
                <a:srgbClr val="649B3F"/>
              </a:solidFill>
              <a:sym typeface="+mn-ea"/>
            </a:endParaRPr>
          </a:p>
          <a:p>
            <a:pPr algn="just">
              <a:lnSpc>
                <a:spcPct val="150000"/>
              </a:lnSpc>
            </a:pPr>
            <a:r>
              <a:rPr lang="zh-CN" altLang="en-US" sz="2400" b="1">
                <a:solidFill>
                  <a:srgbClr val="548235"/>
                </a:solidFill>
                <a:sym typeface="+mn-ea"/>
              </a:rPr>
              <a:t>         </a:t>
            </a:r>
            <a:r>
              <a:rPr lang="en-US" altLang="zh-CN" sz="2400" b="1">
                <a:solidFill>
                  <a:srgbClr val="548235"/>
                </a:solidFill>
                <a:sym typeface="+mn-ea"/>
              </a:rPr>
              <a:t>3. </a:t>
            </a:r>
            <a:r>
              <a:rPr lang="zh-CN" altLang="en-US" sz="2400" b="1">
                <a:solidFill>
                  <a:srgbClr val="548235"/>
                </a:solidFill>
                <a:sym typeface="+mn-ea"/>
              </a:rPr>
              <a:t>社会因素</a:t>
            </a:r>
          </a:p>
          <a:p>
            <a:pPr algn="just">
              <a:lnSpc>
                <a:spcPct val="150000"/>
              </a:lnSpc>
            </a:pPr>
            <a:r>
              <a:rPr lang="zh-CN" altLang="en-US" sz="2000">
                <a:solidFill>
                  <a:srgbClr val="548235"/>
                </a:solidFill>
                <a:sym typeface="+mn-ea"/>
              </a:rPr>
              <a:t>        </a:t>
            </a:r>
            <a:r>
              <a:rPr lang="zh-CN" altLang="en-US" sz="2000">
                <a:solidFill>
                  <a:srgbClr val="649B3F"/>
                </a:solidFill>
                <a:sym typeface="+mn-ea"/>
              </a:rPr>
              <a:t>除自然、经济因素以外的因素都可归入社会因素，包括政策、法规、传统风俗习惯等。例如，在环境优美而又适宜居住的地方，政府为了保护这里的自然文化遗产，禁止在这样的地方从事任何生产和消费活动（旅游除外）。</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1130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第四节   编制土地利用总体规划的几个专题</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一、土地利用现状分析</a:t>
            </a:r>
            <a:endParaRPr lang="zh-CN" altLang="en-US" sz="2400" b="1">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p:nvPr/>
        </p:nvSpPr>
        <p:spPr>
          <a:xfrm>
            <a:off x="1236663" y="1670050"/>
            <a:ext cx="9879012" cy="3970338"/>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（六） 土地利用的影响因素</a:t>
            </a:r>
          </a:p>
          <a:p>
            <a:pPr algn="just">
              <a:lnSpc>
                <a:spcPct val="150000"/>
              </a:lnSpc>
              <a:defRPr/>
            </a:pPr>
            <a:r>
              <a:rPr sz="24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上述三大因素对突发地利用的影响在不同时期、不同生产力条件下，由于不同的用途而表现出来的作用程度是不同的。在生产力较低的条件下，自然因素是影响土地利用的第一因素。随着社会生产力水平的提高，人类具备了较高的认识自然和改造自然的能力，就会根据社会、经济的需要去利用土地。</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53255"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35426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（一）土地的自然特性</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a:spLocks noChangeArrowheads="1"/>
          </p:cNvSpPr>
          <p:nvPr/>
        </p:nvSpPr>
        <p:spPr bwMode="auto">
          <a:xfrm>
            <a:off x="1274763" y="2160588"/>
            <a:ext cx="9288462" cy="4432300"/>
          </a:xfrm>
          <a:prstGeom prst="rect">
            <a:avLst/>
          </a:prstGeom>
          <a:noFill/>
          <a:ln w="9525">
            <a:noFill/>
            <a:miter lim="800000"/>
            <a:headEnd/>
            <a:tailEnd/>
          </a:ln>
        </p:spPr>
        <p:txBody>
          <a:bodyPr>
            <a:spAutoFit/>
          </a:bodyPr>
          <a:lstStyle/>
          <a:p>
            <a:pPr>
              <a:lnSpc>
                <a:spcPct val="150000"/>
              </a:lnSpc>
            </a:pPr>
            <a:r>
              <a:rPr lang="en-US" altLang="zh-CN" b="1">
                <a:solidFill>
                  <a:srgbClr val="548235"/>
                </a:solidFill>
                <a:sym typeface="+mn-ea"/>
              </a:rPr>
              <a:t>                </a:t>
            </a:r>
          </a:p>
          <a:p>
            <a:pPr>
              <a:lnSpc>
                <a:spcPct val="150000"/>
              </a:lnSpc>
            </a:pPr>
            <a:r>
              <a:rPr lang="zh-CN" altLang="en-US" sz="2800">
                <a:solidFill>
                  <a:srgbClr val="548235"/>
                </a:solidFill>
                <a:sym typeface="+mn-ea"/>
              </a:rPr>
              <a:t>    </a:t>
            </a:r>
            <a:r>
              <a:rPr lang="zh-CN" altLang="en-US" sz="2400">
                <a:solidFill>
                  <a:srgbClr val="548235"/>
                </a:solidFill>
                <a:sym typeface="+mn-ea"/>
              </a:rPr>
              <a:t>   2.</a:t>
            </a:r>
            <a:r>
              <a:rPr lang="zh-CN" altLang="en-US" sz="2400" b="1">
                <a:solidFill>
                  <a:srgbClr val="548235"/>
                </a:solidFill>
                <a:sym typeface="+mn-ea"/>
              </a:rPr>
              <a:t>土地面积的有限性。</a:t>
            </a:r>
            <a:r>
              <a:rPr lang="zh-CN" altLang="en-US" sz="2400">
                <a:solidFill>
                  <a:srgbClr val="548235"/>
                </a:solidFill>
                <a:sym typeface="+mn-ea"/>
              </a:rPr>
              <a:t>由于地球表面陆地部分的空间限制，土地的面积是有限的。人类可以围湖或填海造地，只是对地球表层土地形态的改变。从总体看，人类只能改变土地的形态，改善或改良土地的生产性能，但不能增加土地的总量。所以，人类必须充分、合理地利用全部土地，不断提高集约化经营程度，在不合理利用的情况下，土地将出现退化，甚至无法利用，从而使可利用的土地面积减少。</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1335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第四节   编制土地利用总体规划的几个专题</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一、土地利用现状分析</a:t>
            </a:r>
            <a:endParaRPr lang="zh-CN" altLang="en-US" sz="2400" b="1">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a:spLocks noChangeArrowheads="1"/>
          </p:cNvSpPr>
          <p:nvPr/>
        </p:nvSpPr>
        <p:spPr bwMode="auto">
          <a:xfrm>
            <a:off x="1236663" y="1641475"/>
            <a:ext cx="9879012" cy="5114925"/>
          </a:xfrm>
          <a:prstGeom prst="rect">
            <a:avLst/>
          </a:prstGeom>
          <a:noFill/>
          <a:ln w="9525">
            <a:noFill/>
            <a:miter lim="800000"/>
            <a:headEnd/>
            <a:tailEnd/>
          </a:ln>
        </p:spPr>
        <p:txBody>
          <a:bodyPr>
            <a:spAutoFit/>
          </a:bodyPr>
          <a:lstStyle/>
          <a:p>
            <a:pPr algn="just">
              <a:lnSpc>
                <a:spcPct val="150000"/>
              </a:lnSpc>
            </a:pPr>
            <a:r>
              <a:rPr lang="en-US" altLang="zh-CN" sz="2400" b="1">
                <a:solidFill>
                  <a:srgbClr val="548235"/>
                </a:solidFill>
                <a:sym typeface="+mn-ea"/>
              </a:rPr>
              <a:t>   </a:t>
            </a:r>
            <a:r>
              <a:rPr lang="en-US" altLang="zh-CN" sz="2800" b="1">
                <a:solidFill>
                  <a:srgbClr val="548235"/>
                </a:solidFill>
                <a:sym typeface="+mn-ea"/>
              </a:rPr>
              <a:t>    </a:t>
            </a:r>
            <a:r>
              <a:rPr lang="zh-CN" altLang="en-US" sz="2400" b="1">
                <a:solidFill>
                  <a:srgbClr val="548235"/>
                </a:solidFill>
                <a:sym typeface="+mn-ea"/>
              </a:rPr>
              <a:t>（</a:t>
            </a:r>
            <a:r>
              <a:rPr lang="zh-CN" altLang="en-US" sz="2800" b="1">
                <a:solidFill>
                  <a:srgbClr val="548235"/>
                </a:solidFill>
                <a:sym typeface="+mn-ea"/>
              </a:rPr>
              <a:t>七）土地利用分区</a:t>
            </a:r>
          </a:p>
          <a:p>
            <a:pPr algn="just">
              <a:lnSpc>
                <a:spcPct val="150000"/>
              </a:lnSpc>
            </a:pPr>
            <a:r>
              <a:rPr lang="zh-CN" altLang="en-US" sz="2400" b="1">
                <a:solidFill>
                  <a:srgbClr val="548235"/>
                </a:solidFill>
                <a:sym typeface="+mn-ea"/>
              </a:rPr>
              <a:t>   </a:t>
            </a:r>
            <a:r>
              <a:rPr lang="zh-CN" altLang="en-US" sz="2000" b="1">
                <a:solidFill>
                  <a:srgbClr val="548235"/>
                </a:solidFill>
                <a:sym typeface="+mn-ea"/>
              </a:rPr>
              <a:t>     </a:t>
            </a:r>
            <a:r>
              <a:rPr lang="en-US" altLang="zh-CN" sz="2400" b="1">
                <a:solidFill>
                  <a:srgbClr val="548235"/>
                </a:solidFill>
                <a:sym typeface="+mn-ea"/>
              </a:rPr>
              <a:t>1. </a:t>
            </a:r>
            <a:r>
              <a:rPr lang="zh-CN" altLang="en-US" sz="2400" b="1">
                <a:solidFill>
                  <a:srgbClr val="548235"/>
                </a:solidFill>
                <a:sym typeface="+mn-ea"/>
              </a:rPr>
              <a:t>概念：</a:t>
            </a:r>
            <a:r>
              <a:rPr lang="zh-CN" altLang="en-US" sz="2400">
                <a:solidFill>
                  <a:srgbClr val="548235"/>
                </a:solidFill>
                <a:sym typeface="+mn-ea"/>
              </a:rPr>
              <a:t>在一定地区内，根据不同区域发展战略、现状和潜力、资源环境承载力和土地利用适宜性，将区域划分为若干地域，并针对不同地域提出土地利用调控指标和措施，实行差别化管理。</a:t>
            </a:r>
          </a:p>
          <a:p>
            <a:pPr algn="just">
              <a:lnSpc>
                <a:spcPct val="150000"/>
              </a:lnSpc>
            </a:pPr>
            <a:r>
              <a:rPr lang="zh-CN" altLang="en-US" sz="2400">
                <a:solidFill>
                  <a:srgbClr val="548235"/>
                </a:solidFill>
                <a:sym typeface="+mn-ea"/>
              </a:rPr>
              <a:t>        </a:t>
            </a:r>
            <a:r>
              <a:rPr lang="en-US" altLang="zh-CN" sz="2400" b="1">
                <a:solidFill>
                  <a:srgbClr val="548235"/>
                </a:solidFill>
                <a:sym typeface="+mn-ea"/>
              </a:rPr>
              <a:t>2. </a:t>
            </a:r>
            <a:r>
              <a:rPr lang="zh-CN" altLang="en-US" sz="2400" b="1">
                <a:solidFill>
                  <a:srgbClr val="548235"/>
                </a:solidFill>
                <a:sym typeface="+mn-ea"/>
              </a:rPr>
              <a:t>土地利用分区特点</a:t>
            </a:r>
            <a:r>
              <a:rPr lang="zh-CN" altLang="en-US" sz="2400">
                <a:solidFill>
                  <a:srgbClr val="548235"/>
                </a:solidFill>
                <a:sym typeface="+mn-ea"/>
              </a:rPr>
              <a:t> 土地利用分区具有综合性、层次性和实用性的特点。是作为土地利用总体规划的一项规划内容而存在，是在土地用途管制制度下派生出的分区，将区域土地资源根据用途管制需要、经济社会发展客观要求和管理目标，划分出不同空间区域，并制定各区域土地用途管制规则，通过用途变更许可制度，实现对土地用途的管制。</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1539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第四节   编制土地利用总体规划的几个专题</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一、土地利用现状分析</a:t>
            </a:r>
            <a:endParaRPr lang="zh-CN" altLang="en-US" sz="2400" b="1">
              <a:solidFill>
                <a:schemeClr val="accent6">
                  <a:lumMod val="75000"/>
                </a:schemeClr>
              </a:solidFill>
              <a:latin typeface="Arial" panose="020B0604020202020204" pitchFamily="34" charset="0"/>
              <a:ea typeface="宋体" panose="02010600030101010101" pitchFamily="2" charset="-122"/>
            </a:endParaRPr>
          </a:p>
        </p:txBody>
      </p:sp>
      <p:sp>
        <p:nvSpPr>
          <p:cNvPr id="2" name="文本框 1"/>
          <p:cNvSpPr txBox="1">
            <a:spLocks noChangeArrowheads="1"/>
          </p:cNvSpPr>
          <p:nvPr/>
        </p:nvSpPr>
        <p:spPr bwMode="auto">
          <a:xfrm>
            <a:off x="1236663" y="1641475"/>
            <a:ext cx="9879012" cy="4019550"/>
          </a:xfrm>
          <a:prstGeom prst="rect">
            <a:avLst/>
          </a:prstGeom>
          <a:noFill/>
          <a:ln w="9525">
            <a:noFill/>
            <a:miter lim="800000"/>
            <a:headEnd/>
            <a:tailEnd/>
          </a:ln>
        </p:spPr>
        <p:txBody>
          <a:bodyPr>
            <a:spAutoFit/>
          </a:bodyPr>
          <a:lstStyle/>
          <a:p>
            <a:pPr algn="just">
              <a:lnSpc>
                <a:spcPct val="150000"/>
              </a:lnSpc>
            </a:pPr>
            <a:r>
              <a:rPr lang="en-US" altLang="zh-CN" sz="2400" b="1">
                <a:solidFill>
                  <a:srgbClr val="548235"/>
                </a:solidFill>
                <a:sym typeface="+mn-ea"/>
              </a:rPr>
              <a:t>   </a:t>
            </a:r>
            <a:r>
              <a:rPr lang="en-US" altLang="zh-CN" sz="2800" b="1">
                <a:solidFill>
                  <a:srgbClr val="548235"/>
                </a:solidFill>
                <a:sym typeface="+mn-ea"/>
              </a:rPr>
              <a:t>    </a:t>
            </a:r>
            <a:r>
              <a:rPr lang="zh-CN" altLang="en-US" sz="2400" b="1">
                <a:solidFill>
                  <a:srgbClr val="548235"/>
                </a:solidFill>
                <a:sym typeface="+mn-ea"/>
              </a:rPr>
              <a:t>（</a:t>
            </a:r>
            <a:r>
              <a:rPr lang="zh-CN" altLang="en-US" sz="2800" b="1">
                <a:solidFill>
                  <a:srgbClr val="548235"/>
                </a:solidFill>
                <a:sym typeface="+mn-ea"/>
              </a:rPr>
              <a:t>七）土地利用分区</a:t>
            </a:r>
          </a:p>
          <a:p>
            <a:pPr algn="just">
              <a:lnSpc>
                <a:spcPct val="150000"/>
              </a:lnSpc>
            </a:pPr>
            <a:r>
              <a:rPr lang="zh-CN" altLang="en-US" sz="2400" b="1">
                <a:solidFill>
                  <a:srgbClr val="548235"/>
                </a:solidFill>
                <a:sym typeface="+mn-ea"/>
              </a:rPr>
              <a:t>   </a:t>
            </a:r>
            <a:r>
              <a:rPr lang="zh-CN" altLang="en-US" sz="2000" b="1">
                <a:solidFill>
                  <a:srgbClr val="548235"/>
                </a:solidFill>
                <a:sym typeface="+mn-ea"/>
              </a:rPr>
              <a:t>      </a:t>
            </a:r>
            <a:r>
              <a:rPr lang="en-US" altLang="zh-CN" sz="2400" b="1">
                <a:solidFill>
                  <a:srgbClr val="548235"/>
                </a:solidFill>
                <a:sym typeface="+mn-ea"/>
              </a:rPr>
              <a:t>3. </a:t>
            </a:r>
            <a:r>
              <a:rPr lang="zh-CN" altLang="en-US" sz="2400" b="1">
                <a:solidFill>
                  <a:srgbClr val="548235"/>
                </a:solidFill>
                <a:sym typeface="+mn-ea"/>
              </a:rPr>
              <a:t>土地利用分区作用</a:t>
            </a:r>
            <a:r>
              <a:rPr lang="zh-CN" altLang="en-US" sz="2400">
                <a:solidFill>
                  <a:srgbClr val="548235"/>
                </a:solidFill>
                <a:sym typeface="+mn-ea"/>
              </a:rPr>
              <a:t> 是按照地域分异规律和土地利用条件、土地利用现状、土地开发利用方向与途径的相似性和差异性对土地进行区域划分。它是合理开发利用和保护土地资源、因地制宜调整土地利用结构和确定土地利用方向的重要科学依据。</a:t>
            </a:r>
          </a:p>
          <a:p>
            <a:pPr algn="just">
              <a:lnSpc>
                <a:spcPct val="150000"/>
              </a:lnSpc>
            </a:pPr>
            <a:r>
              <a:rPr lang="zh-CN" altLang="en-US" sz="2400">
                <a:solidFill>
                  <a:srgbClr val="548235"/>
                </a:solidFill>
                <a:sym typeface="+mn-ea"/>
              </a:rPr>
              <a:t>        </a:t>
            </a:r>
            <a:r>
              <a:rPr lang="en-US" altLang="zh-CN" sz="2400" b="1">
                <a:solidFill>
                  <a:srgbClr val="548235"/>
                </a:solidFill>
                <a:sym typeface="+mn-ea"/>
              </a:rPr>
              <a:t>4.</a:t>
            </a:r>
            <a:r>
              <a:rPr lang="zh-CN" altLang="en-US" sz="2400" b="1">
                <a:solidFill>
                  <a:srgbClr val="548235"/>
                </a:solidFill>
                <a:sym typeface="+mn-ea"/>
              </a:rPr>
              <a:t>土地利用分区类型</a:t>
            </a:r>
            <a:r>
              <a:rPr lang="zh-CN" altLang="en-US" sz="2400">
                <a:solidFill>
                  <a:srgbClr val="548235"/>
                </a:solidFill>
                <a:sym typeface="+mn-ea"/>
              </a:rPr>
              <a:t> 建设用地边界划定后规划范围内形成允许建设区、有条件建设区、限制建设区和禁止建设区</a:t>
            </a:r>
            <a:r>
              <a:rPr lang="en-US" altLang="zh-CN" sz="2400">
                <a:solidFill>
                  <a:srgbClr val="548235"/>
                </a:solidFill>
                <a:sym typeface="+mn-ea"/>
              </a:rPr>
              <a:t>4</a:t>
            </a:r>
            <a:r>
              <a:rPr lang="zh-CN" altLang="en-US" sz="2400">
                <a:solidFill>
                  <a:srgbClr val="548235"/>
                </a:solidFill>
                <a:sym typeface="+mn-ea"/>
              </a:rPr>
              <a:t>个区域。</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1744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保障土地利用总体规划实施的措施</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一、行政管理措施</a:t>
            </a:r>
          </a:p>
        </p:txBody>
      </p:sp>
      <p:sp>
        <p:nvSpPr>
          <p:cNvPr id="2" name="文本框 1"/>
          <p:cNvSpPr txBox="1"/>
          <p:nvPr/>
        </p:nvSpPr>
        <p:spPr>
          <a:xfrm>
            <a:off x="1309688" y="2006600"/>
            <a:ext cx="9879012" cy="3968750"/>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建立土地开发、土地交易、规划审核、土地用途转变许可等在内的规划许可制度。依据土地利用规划下达的土地利用年度计划制度。以总体规划为基本依据进行农转用和土地征用的规划审查制度。耕地和对基本农田保护管理责任制度，层层建立规划实施领导责任制，严格土地管理责任追究制度。规划的编制、组织和审批管理完善规划修改、调整审批制度。</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1949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保障土地利用总体规划实施的措施</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二、经济调控措施</a:t>
            </a:r>
          </a:p>
        </p:txBody>
      </p:sp>
      <p:sp>
        <p:nvSpPr>
          <p:cNvPr id="2" name="文本框 1"/>
          <p:cNvSpPr txBox="1"/>
          <p:nvPr/>
        </p:nvSpPr>
        <p:spPr>
          <a:xfrm>
            <a:off x="1309688" y="2006600"/>
            <a:ext cx="9879012" cy="2676525"/>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建立和完善经济运行机制、规划实施激励机制，推进土地资源的市场化配置。具体包括：建立和完善土地利用税收调节制度，土地市场监管制度建设，建立健全土地收购储备和土地基金制度，利用地价与土地收益分配政策和土地供求制度。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2154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保障土地利用总体规划实施的措施</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三、社会监督措施</a:t>
            </a:r>
          </a:p>
        </p:txBody>
      </p:sp>
      <p:sp>
        <p:nvSpPr>
          <p:cNvPr id="2" name="文本框 1"/>
          <p:cNvSpPr txBox="1"/>
          <p:nvPr/>
        </p:nvSpPr>
        <p:spPr>
          <a:xfrm>
            <a:off x="1309688" y="2006600"/>
            <a:ext cx="9879012" cy="3968750"/>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构建规划编制、管理、实施、监督的全过程公众参与新机制，形成政府和公众协商型编制、管理和监督体系。首先应明确公众参与范围和深度；其次要总结经验，将公众参与的对象群众化；再次建立规划公示制度，按照公开、透明原则，把规划管理的各个步骤环节公示于众，自觉接受公众对规划实施、管理的监督。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677275" y="392113"/>
            <a:ext cx="26320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土地利用总体规划</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2359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第三章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1691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保障土地利用总体规划实施的措施</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四、法律保证措施 </a:t>
            </a:r>
          </a:p>
        </p:txBody>
      </p:sp>
      <p:sp>
        <p:nvSpPr>
          <p:cNvPr id="2" name="文本框 1"/>
          <p:cNvSpPr txBox="1"/>
          <p:nvPr/>
        </p:nvSpPr>
        <p:spPr>
          <a:xfrm>
            <a:off x="1309688" y="1816100"/>
            <a:ext cx="9879012" cy="4800600"/>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土地利用总体规划一经批准，即成为刚性约束，相关配套的法律法规即成为规划实施的法律保证，是确保规划实施的最有力的保证。  </a:t>
            </a:r>
            <a:r>
              <a:rPr sz="28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五、科技管理措施</a:t>
            </a:r>
          </a:p>
          <a:p>
            <a:pPr algn="just">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一是综合运用技术建立规划数据库和规划管理信息系统，形成有机的网络管理体系。二是加强规划队伍建设，提高业务素质。三是完善土地利用动态监测和预警体系，扩展动态监测内容。四是实行规划人员执业资格认证和规划编制机构资格评审制度提高规划编制质量促进规划有效实施。</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bg1">
            <a:alpha val="76077"/>
          </a:schemeClr>
        </a:solidFill>
        <a:effectLst/>
      </p:bgPr>
    </p:bg>
    <p:spTree>
      <p:nvGrpSpPr>
        <p:cNvPr id="1" name=""/>
        <p:cNvGrpSpPr/>
        <p:nvPr/>
      </p:nvGrpSpPr>
      <p:grpSpPr>
        <a:xfrm>
          <a:off x="0" y="0"/>
          <a:ext cx="0" cy="0"/>
          <a:chOff x="0" y="0"/>
          <a:chExt cx="0" cy="0"/>
        </a:xfrm>
      </p:grpSpPr>
      <p:pic>
        <p:nvPicPr>
          <p:cNvPr id="325634" name="图片 13"/>
          <p:cNvPicPr>
            <a:picLocks noChangeAspect="1"/>
          </p:cNvPicPr>
          <p:nvPr/>
        </p:nvPicPr>
        <p:blipFill>
          <a:blip r:embed="rId3"/>
          <a:srcRect r="14032"/>
          <a:stretch>
            <a:fillRect/>
          </a:stretch>
        </p:blipFill>
        <p:spPr bwMode="auto">
          <a:xfrm>
            <a:off x="0" y="11113"/>
            <a:ext cx="12192000" cy="6846887"/>
          </a:xfrm>
          <a:prstGeom prst="rect">
            <a:avLst/>
          </a:prstGeom>
          <a:noFill/>
          <a:ln w="9525">
            <a:noFill/>
            <a:miter lim="800000"/>
            <a:headEnd/>
            <a:tailEnd/>
          </a:ln>
        </p:spPr>
      </p:pic>
      <p:sp>
        <p:nvSpPr>
          <p:cNvPr id="13" name="任意多边形 12"/>
          <p:cNvSpPr/>
          <p:nvPr/>
        </p:nvSpPr>
        <p:spPr>
          <a:xfrm>
            <a:off x="1443038" y="830263"/>
            <a:ext cx="8662987" cy="2481262"/>
          </a:xfrm>
          <a:custGeom>
            <a:avLst/>
            <a:gdLst>
              <a:gd name="connsiteX0" fmla="*/ 1240309 w 8662736"/>
              <a:gd name="connsiteY0" fmla="*/ 0 h 2480618"/>
              <a:gd name="connsiteX1" fmla="*/ 7422427 w 8662736"/>
              <a:gd name="connsiteY1" fmla="*/ 0 h 2480618"/>
              <a:gd name="connsiteX2" fmla="*/ 8662736 w 8662736"/>
              <a:gd name="connsiteY2" fmla="*/ 1240309 h 2480618"/>
              <a:gd name="connsiteX3" fmla="*/ 7422427 w 8662736"/>
              <a:gd name="connsiteY3" fmla="*/ 2480618 h 2480618"/>
              <a:gd name="connsiteX4" fmla="*/ 1240309 w 8662736"/>
              <a:gd name="connsiteY4" fmla="*/ 2480618 h 2480618"/>
              <a:gd name="connsiteX5" fmla="*/ 0 w 8662736"/>
              <a:gd name="connsiteY5" fmla="*/ 1240309 h 2480618"/>
              <a:gd name="connsiteX6" fmla="*/ 1240309 w 8662736"/>
              <a:gd name="connsiteY6" fmla="*/ 0 h 24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62736" h="2480618">
                <a:moveTo>
                  <a:pt x="1240309" y="0"/>
                </a:moveTo>
                <a:lnTo>
                  <a:pt x="7422427" y="0"/>
                </a:lnTo>
                <a:cubicBezTo>
                  <a:pt x="8107431" y="0"/>
                  <a:pt x="8662736" y="555305"/>
                  <a:pt x="8662736" y="1240309"/>
                </a:cubicBezTo>
                <a:cubicBezTo>
                  <a:pt x="8662736" y="1925313"/>
                  <a:pt x="8107431" y="2480618"/>
                  <a:pt x="7422427" y="2480618"/>
                </a:cubicBezTo>
                <a:lnTo>
                  <a:pt x="1240309" y="2480618"/>
                </a:lnTo>
                <a:cubicBezTo>
                  <a:pt x="555305" y="2480618"/>
                  <a:pt x="0" y="1925313"/>
                  <a:pt x="0" y="1240309"/>
                </a:cubicBezTo>
                <a:cubicBezTo>
                  <a:pt x="0" y="555305"/>
                  <a:pt x="555305" y="0"/>
                  <a:pt x="1240309" y="0"/>
                </a:cubicBez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1180746" y="3574630"/>
            <a:ext cx="8651875" cy="2214880"/>
          </a:xfrm>
          <a:prstGeom prst="rect">
            <a:avLst/>
          </a:prstGeom>
        </p:spPr>
        <p:txBody>
          <a:bodyPr wrap="none">
            <a:spAutoFit/>
          </a:bodyPr>
          <a:lstStyle/>
          <a:p>
            <a:pPr fontAlgn="auto">
              <a:spcBef>
                <a:spcPts val="0"/>
              </a:spcBef>
              <a:spcAft>
                <a:spcPts val="0"/>
              </a:spcAft>
              <a:defRPr/>
            </a:pPr>
            <a:r>
              <a:rPr lang="en-US" altLang="zh-CN" sz="6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r>
              <a:rPr lang="zh-CN" altLang="en-US" sz="6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农用地利用规划</a:t>
            </a:r>
            <a:r>
              <a:rPr lang="zh-CN" altLang="en-US" sz="138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p>
        </p:txBody>
      </p:sp>
      <p:sp>
        <p:nvSpPr>
          <p:cNvPr id="19" name="椭圆 18"/>
          <p:cNvSpPr/>
          <p:nvPr/>
        </p:nvSpPr>
        <p:spPr>
          <a:xfrm>
            <a:off x="3921125" y="2717800"/>
            <a:ext cx="939800"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第</a:t>
            </a:r>
          </a:p>
        </p:txBody>
      </p:sp>
      <p:sp>
        <p:nvSpPr>
          <p:cNvPr id="21" name="椭圆 20"/>
          <p:cNvSpPr/>
          <p:nvPr/>
        </p:nvSpPr>
        <p:spPr>
          <a:xfrm>
            <a:off x="52800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四</a:t>
            </a:r>
          </a:p>
        </p:txBody>
      </p:sp>
      <p:sp>
        <p:nvSpPr>
          <p:cNvPr id="22" name="椭圆 21"/>
          <p:cNvSpPr/>
          <p:nvPr/>
        </p:nvSpPr>
        <p:spPr>
          <a:xfrm>
            <a:off x="66516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章</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1000" fill="hold"/>
                                        <p:tgtEl>
                                          <p:spTgt spid="19"/>
                                        </p:tgtEl>
                                        <p:attrNameLst>
                                          <p:attrName>ppt_w</p:attrName>
                                        </p:attrNameLst>
                                      </p:cBhvr>
                                      <p:tavLst>
                                        <p:tav tm="0">
                                          <p:val>
                                            <p:fltVal val="0"/>
                                          </p:val>
                                        </p:tav>
                                        <p:tav tm="100000">
                                          <p:val>
                                            <p:strVal val="#ppt_w"/>
                                          </p:val>
                                        </p:tav>
                                      </p:tavLst>
                                    </p:anim>
                                    <p:anim calcmode="lin" valueType="num">
                                      <p:cBhvr>
                                        <p:cTn id="11" dur="1000" fill="hold"/>
                                        <p:tgtEl>
                                          <p:spTgt spid="19"/>
                                        </p:tgtEl>
                                        <p:attrNameLst>
                                          <p:attrName>ppt_h</p:attrName>
                                        </p:attrNameLst>
                                      </p:cBhvr>
                                      <p:tavLst>
                                        <p:tav tm="0">
                                          <p:val>
                                            <p:fltVal val="0"/>
                                          </p:val>
                                        </p:tav>
                                        <p:tav tm="100000">
                                          <p:val>
                                            <p:strVal val="#ppt_h"/>
                                          </p:val>
                                        </p:tav>
                                      </p:tavLst>
                                    </p:anim>
                                    <p:anim calcmode="lin" valueType="num">
                                      <p:cBhvr>
                                        <p:cTn id="12" dur="1000" fill="hold"/>
                                        <p:tgtEl>
                                          <p:spTgt spid="19"/>
                                        </p:tgtEl>
                                        <p:attrNameLst>
                                          <p:attrName>style.rotation</p:attrName>
                                        </p:attrNameLst>
                                      </p:cBhvr>
                                      <p:tavLst>
                                        <p:tav tm="0">
                                          <p:val>
                                            <p:fltVal val="90"/>
                                          </p:val>
                                        </p:tav>
                                        <p:tav tm="100000">
                                          <p:val>
                                            <p:fltVal val="0"/>
                                          </p:val>
                                        </p:tav>
                                      </p:tavLst>
                                    </p:anim>
                                    <p:animEffect transition="in" filter="fade">
                                      <p:cBhvr>
                                        <p:cTn id="13" dur="1000"/>
                                        <p:tgtEl>
                                          <p:spTgt spid="1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1000" fill="hold"/>
                                        <p:tgtEl>
                                          <p:spTgt spid="21"/>
                                        </p:tgtEl>
                                        <p:attrNameLst>
                                          <p:attrName>ppt_w</p:attrName>
                                        </p:attrNameLst>
                                      </p:cBhvr>
                                      <p:tavLst>
                                        <p:tav tm="0">
                                          <p:val>
                                            <p:fltVal val="0"/>
                                          </p:val>
                                        </p:tav>
                                        <p:tav tm="100000">
                                          <p:val>
                                            <p:strVal val="#ppt_w"/>
                                          </p:val>
                                        </p:tav>
                                      </p:tavLst>
                                    </p:anim>
                                    <p:anim calcmode="lin" valueType="num">
                                      <p:cBhvr>
                                        <p:cTn id="17" dur="1000" fill="hold"/>
                                        <p:tgtEl>
                                          <p:spTgt spid="21"/>
                                        </p:tgtEl>
                                        <p:attrNameLst>
                                          <p:attrName>ppt_h</p:attrName>
                                        </p:attrNameLst>
                                      </p:cBhvr>
                                      <p:tavLst>
                                        <p:tav tm="0">
                                          <p:val>
                                            <p:fltVal val="0"/>
                                          </p:val>
                                        </p:tav>
                                        <p:tav tm="100000">
                                          <p:val>
                                            <p:strVal val="#ppt_h"/>
                                          </p:val>
                                        </p:tav>
                                      </p:tavLst>
                                    </p:anim>
                                    <p:anim calcmode="lin" valueType="num">
                                      <p:cBhvr>
                                        <p:cTn id="18" dur="1000" fill="hold"/>
                                        <p:tgtEl>
                                          <p:spTgt spid="21"/>
                                        </p:tgtEl>
                                        <p:attrNameLst>
                                          <p:attrName>style.rotation</p:attrName>
                                        </p:attrNameLst>
                                      </p:cBhvr>
                                      <p:tavLst>
                                        <p:tav tm="0">
                                          <p:val>
                                            <p:fltVal val="90"/>
                                          </p:val>
                                        </p:tav>
                                        <p:tav tm="100000">
                                          <p:val>
                                            <p:fltVal val="0"/>
                                          </p:val>
                                        </p:tav>
                                      </p:tavLst>
                                    </p:anim>
                                    <p:animEffect transition="in" filter="fade">
                                      <p:cBhvr>
                                        <p:cTn id="19" dur="1000"/>
                                        <p:tgtEl>
                                          <p:spTgt spid="21"/>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fltVal val="0"/>
                                          </p:val>
                                        </p:tav>
                                        <p:tav tm="100000">
                                          <p:val>
                                            <p:strVal val="#ppt_w"/>
                                          </p:val>
                                        </p:tav>
                                      </p:tavLst>
                                    </p:anim>
                                    <p:anim calcmode="lin" valueType="num">
                                      <p:cBhvr>
                                        <p:cTn id="23" dur="1000" fill="hold"/>
                                        <p:tgtEl>
                                          <p:spTgt spid="22"/>
                                        </p:tgtEl>
                                        <p:attrNameLst>
                                          <p:attrName>ppt_h</p:attrName>
                                        </p:attrNameLst>
                                      </p:cBhvr>
                                      <p:tavLst>
                                        <p:tav tm="0">
                                          <p:val>
                                            <p:fltVal val="0"/>
                                          </p:val>
                                        </p:tav>
                                        <p:tav tm="100000">
                                          <p:val>
                                            <p:strVal val="#ppt_h"/>
                                          </p:val>
                                        </p:tav>
                                      </p:tavLst>
                                    </p:anim>
                                    <p:anim calcmode="lin" valueType="num">
                                      <p:cBhvr>
                                        <p:cTn id="24" dur="1000" fill="hold"/>
                                        <p:tgtEl>
                                          <p:spTgt spid="22"/>
                                        </p:tgtEl>
                                        <p:attrNameLst>
                                          <p:attrName>style.rotation</p:attrName>
                                        </p:attrNameLst>
                                      </p:cBhvr>
                                      <p:tavLst>
                                        <p:tav tm="0">
                                          <p:val>
                                            <p:fltVal val="90"/>
                                          </p:val>
                                        </p:tav>
                                        <p:tav tm="100000">
                                          <p:val>
                                            <p:fltVal val="0"/>
                                          </p:val>
                                        </p:tav>
                                      </p:tavLst>
                                    </p:anim>
                                    <p:animEffect transition="in" filter="fade">
                                      <p:cBhvr>
                                        <p:cTn id="25" dur="1000"/>
                                        <p:tgtEl>
                                          <p:spTgt spid="22"/>
                                        </p:tgtEl>
                                      </p:cBhvr>
                                    </p:animEffect>
                                  </p:childTnLst>
                                </p:cTn>
                              </p:par>
                              <p:par>
                                <p:cTn id="26" presetID="53" presetClass="entr" presetSubtype="16" fill="hold" nodeType="with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1" grpId="0" bldLvl="0" animBg="1"/>
      <p:bldP spid="22" grpId="0" bldLvl="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2768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15" name="文本框 14"/>
          <p:cNvSpPr txBox="1"/>
          <p:nvPr/>
        </p:nvSpPr>
        <p:spPr>
          <a:xfrm>
            <a:off x="1235075" y="1330325"/>
            <a:ext cx="5568950" cy="4984750"/>
          </a:xfrm>
          <a:prstGeom prst="rect">
            <a:avLst/>
          </a:prstGeom>
          <a:noFill/>
        </p:spPr>
        <p:txBody>
          <a:bodyPr>
            <a:spAutoFit/>
          </a:bodyPr>
          <a:lstStyle/>
          <a:p>
            <a:pPr algn="just">
              <a:lnSpc>
                <a:spcPct val="150000"/>
              </a:lnSpc>
              <a:defRPr/>
            </a:pPr>
            <a:r>
              <a:rPr lang="en-US" sz="2000" b="1">
                <a:solidFill>
                  <a:schemeClr val="accent6">
                    <a:lumMod val="75000"/>
                  </a:schemeClr>
                </a:solidFill>
                <a:latin typeface="Arial" panose="020B0604020202020204" pitchFamily="34" charset="0"/>
                <a:ea typeface="宋体" panose="02010600030101010101" pitchFamily="2" charset="-122"/>
                <a:sym typeface="+mn-ea"/>
              </a:rPr>
              <a:t>       </a:t>
            </a:r>
            <a:r>
              <a:rPr lang="en-US" sz="2400">
                <a:solidFill>
                  <a:schemeClr val="accent6">
                    <a:lumMod val="75000"/>
                  </a:schemeClr>
                </a:solidFill>
                <a:latin typeface="Arial" panose="020B0604020202020204" pitchFamily="34" charset="0"/>
                <a:ea typeface="宋体" panose="02010600030101010101" pitchFamily="2" charset="-122"/>
                <a:sym typeface="+mn-ea"/>
              </a:rPr>
              <a:t>农业用地包括耕地、园地、林地、牧草地、水产用地。农业用地是粮、棉、油、果品、林副产品、畜产品和水产品的主要生产基地。因此，集约利用农业用地、提高其利用率和产出率是农业用地规划的重要任务。农业用地规划包括耕地规划、园地规划、林地规划、牧草地规划、水产用地规划。</a:t>
            </a:r>
          </a:p>
          <a:p>
            <a:pPr>
              <a:lnSpc>
                <a:spcPct val="150000"/>
              </a:lnSpc>
              <a:defRPr/>
            </a:pPr>
            <a:r>
              <a:rPr lang="en-US" sz="2000" b="1">
                <a:solidFill>
                  <a:schemeClr val="accent6">
                    <a:lumMod val="75000"/>
                  </a:schemeClr>
                </a:solidFill>
                <a:latin typeface="Arial" panose="020B0604020202020204" pitchFamily="34" charset="0"/>
                <a:ea typeface="宋体" panose="02010600030101010101" pitchFamily="2" charset="-122"/>
                <a:sym typeface="+mn-ea"/>
              </a:rPr>
              <a:t>       </a:t>
            </a:r>
            <a:r>
              <a:rPr sz="2000" b="1">
                <a:solidFill>
                  <a:schemeClr val="accent6">
                    <a:lumMod val="75000"/>
                  </a:schemeClr>
                </a:solidFill>
                <a:latin typeface="Arial" panose="020B0604020202020204" pitchFamily="34" charset="0"/>
                <a:ea typeface="宋体" panose="02010600030101010101" pitchFamily="2" charset="-122"/>
                <a:sym typeface="+mn-ea"/>
              </a:rPr>
              <a:t> </a:t>
            </a:r>
          </a:p>
        </p:txBody>
      </p:sp>
      <p:pic>
        <p:nvPicPr>
          <p:cNvPr id="2" name="图片 1" descr="罗云乡池沱坝村土地整理项目1"/>
          <p:cNvPicPr>
            <a:picLocks noChangeAspect="1"/>
          </p:cNvPicPr>
          <p:nvPr/>
        </p:nvPicPr>
        <p:blipFill>
          <a:blip r:embed="rId3"/>
          <a:srcRect/>
          <a:stretch>
            <a:fillRect/>
          </a:stretch>
        </p:blipFill>
        <p:spPr bwMode="auto">
          <a:xfrm>
            <a:off x="6937375" y="1682750"/>
            <a:ext cx="4860925" cy="3802063"/>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2973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gn="ct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龙潭蔬菜基地土地整理项目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pic>
        <p:nvPicPr>
          <p:cNvPr id="4" name="图片 3" descr="龙潭蔬菜基地土地整理项目1"/>
          <p:cNvPicPr>
            <a:picLocks noChangeAspect="1"/>
          </p:cNvPicPr>
          <p:nvPr/>
        </p:nvPicPr>
        <p:blipFill>
          <a:blip r:embed="rId3"/>
          <a:srcRect/>
          <a:stretch>
            <a:fillRect/>
          </a:stretch>
        </p:blipFill>
        <p:spPr bwMode="auto">
          <a:xfrm>
            <a:off x="1095375" y="1519238"/>
            <a:ext cx="4921250" cy="4906962"/>
          </a:xfrm>
          <a:prstGeom prst="rect">
            <a:avLst/>
          </a:prstGeom>
          <a:noFill/>
          <a:ln w="9525">
            <a:noFill/>
            <a:miter lim="800000"/>
            <a:headEnd/>
            <a:tailEnd/>
          </a:ln>
        </p:spPr>
      </p:pic>
      <p:pic>
        <p:nvPicPr>
          <p:cNvPr id="5" name="图片 4" descr="龙潭蔬菜基地土地整理项目2"/>
          <p:cNvPicPr>
            <a:picLocks noChangeAspect="1"/>
          </p:cNvPicPr>
          <p:nvPr/>
        </p:nvPicPr>
        <p:blipFill>
          <a:blip r:embed="rId4"/>
          <a:srcRect/>
          <a:stretch>
            <a:fillRect/>
          </a:stretch>
        </p:blipFill>
        <p:spPr bwMode="auto">
          <a:xfrm>
            <a:off x="3451225" y="1427163"/>
            <a:ext cx="4949825" cy="5013325"/>
          </a:xfrm>
          <a:prstGeom prst="rect">
            <a:avLst/>
          </a:prstGeom>
          <a:noFill/>
          <a:ln w="9525">
            <a:noFill/>
            <a:miter lim="800000"/>
            <a:headEnd/>
            <a:tailEnd/>
          </a:ln>
        </p:spPr>
      </p:pic>
      <p:pic>
        <p:nvPicPr>
          <p:cNvPr id="6" name="图片 5" descr="龙潭蔬菜基地土地整理项目3"/>
          <p:cNvPicPr>
            <a:picLocks noChangeAspect="1"/>
          </p:cNvPicPr>
          <p:nvPr/>
        </p:nvPicPr>
        <p:blipFill>
          <a:blip r:embed="rId5"/>
          <a:srcRect/>
          <a:stretch>
            <a:fillRect/>
          </a:stretch>
        </p:blipFill>
        <p:spPr bwMode="auto">
          <a:xfrm>
            <a:off x="6750050" y="1504950"/>
            <a:ext cx="4949825" cy="4921250"/>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3178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一、“三效益”统一的耕地规划思路</a:t>
            </a:r>
          </a:p>
        </p:txBody>
      </p:sp>
      <p:sp>
        <p:nvSpPr>
          <p:cNvPr id="4" name="文本框 3"/>
          <p:cNvSpPr txBox="1">
            <a:spLocks noChangeArrowheads="1"/>
          </p:cNvSpPr>
          <p:nvPr/>
        </p:nvSpPr>
        <p:spPr bwMode="auto">
          <a:xfrm>
            <a:off x="1309688" y="2065338"/>
            <a:ext cx="9879012" cy="4581525"/>
          </a:xfrm>
          <a:prstGeom prst="rect">
            <a:avLst/>
          </a:prstGeom>
          <a:noFill/>
          <a:ln w="9525">
            <a:noFill/>
            <a:miter lim="800000"/>
            <a:headEnd/>
            <a:tailEnd/>
          </a:ln>
        </p:spPr>
        <p:txBody>
          <a:bodyPr>
            <a:spAutoFit/>
          </a:bodyPr>
          <a:lstStyle/>
          <a:p>
            <a:pPr algn="just">
              <a:lnSpc>
                <a:spcPct val="150000"/>
              </a:lnSpc>
            </a:pPr>
            <a:r>
              <a:rPr lang="en-US" altLang="zh-CN" sz="2400" b="1">
                <a:solidFill>
                  <a:srgbClr val="548235"/>
                </a:solidFill>
                <a:sym typeface="+mn-ea"/>
              </a:rPr>
              <a:t>   </a:t>
            </a:r>
            <a:r>
              <a:rPr lang="en-US" altLang="zh-CN" sz="2800" b="1">
                <a:solidFill>
                  <a:srgbClr val="548235"/>
                </a:solidFill>
                <a:sym typeface="+mn-ea"/>
              </a:rPr>
              <a:t>     </a:t>
            </a:r>
            <a:r>
              <a:rPr lang="zh-CN" altLang="en-US" sz="2800">
                <a:solidFill>
                  <a:srgbClr val="548235"/>
                </a:solidFill>
                <a:sym typeface="+mn-ea"/>
              </a:rPr>
              <a:t>保护和珍惜耕地，集约利用耕地合理，不断提高耕地生产力</a:t>
            </a:r>
            <a:r>
              <a:rPr lang="zh-CN" altLang="en-US" sz="2800" b="1">
                <a:solidFill>
                  <a:srgbClr val="548235"/>
                </a:solidFill>
                <a:sym typeface="+mn-ea"/>
              </a:rPr>
              <a:t>生态效益、社会效益、经济效益</a:t>
            </a:r>
            <a:r>
              <a:rPr lang="zh-CN" altLang="en-US" sz="2800">
                <a:solidFill>
                  <a:srgbClr val="548235"/>
                </a:solidFill>
                <a:sym typeface="+mn-ea"/>
              </a:rPr>
              <a:t>三统一的农田生态系统作为耕地的规划思路。综合利用农业资源，使其山、水、林、田、路、家禽家畜设施、民居等农田生态系统发挥其应有效益。同时在既定耕地面积前提下，组织耕地合理利用，对耕作方式、耕地肥力、田块规模、进排水系、生产道路、山、林、村庄农居等方面进行系统配置。</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55303"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35426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（一）土地的自然特性</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a:spLocks noChangeArrowheads="1"/>
          </p:cNvSpPr>
          <p:nvPr/>
        </p:nvSpPr>
        <p:spPr bwMode="auto">
          <a:xfrm>
            <a:off x="1274763" y="2160588"/>
            <a:ext cx="9288462" cy="3336925"/>
          </a:xfrm>
          <a:prstGeom prst="rect">
            <a:avLst/>
          </a:prstGeom>
          <a:noFill/>
          <a:ln w="9525">
            <a:noFill/>
            <a:miter lim="800000"/>
            <a:headEnd/>
            <a:tailEnd/>
          </a:ln>
        </p:spPr>
        <p:txBody>
          <a:bodyPr>
            <a:spAutoFit/>
          </a:bodyPr>
          <a:lstStyle/>
          <a:p>
            <a:pPr>
              <a:lnSpc>
                <a:spcPct val="150000"/>
              </a:lnSpc>
            </a:pPr>
            <a:r>
              <a:rPr lang="en-US" altLang="zh-CN" b="1">
                <a:solidFill>
                  <a:srgbClr val="548235"/>
                </a:solidFill>
                <a:sym typeface="+mn-ea"/>
              </a:rPr>
              <a:t>                </a:t>
            </a:r>
          </a:p>
          <a:p>
            <a:pPr>
              <a:lnSpc>
                <a:spcPct val="150000"/>
              </a:lnSpc>
            </a:pPr>
            <a:r>
              <a:rPr lang="zh-CN" altLang="en-US" sz="2800">
                <a:solidFill>
                  <a:srgbClr val="548235"/>
                </a:solidFill>
                <a:sym typeface="+mn-ea"/>
              </a:rPr>
              <a:t>    </a:t>
            </a:r>
            <a:r>
              <a:rPr lang="zh-CN" altLang="en-US" sz="2400">
                <a:solidFill>
                  <a:srgbClr val="548235"/>
                </a:solidFill>
                <a:sym typeface="+mn-ea"/>
              </a:rPr>
              <a:t>   3.</a:t>
            </a:r>
            <a:r>
              <a:rPr lang="zh-CN" altLang="en-US" sz="2400" b="1">
                <a:solidFill>
                  <a:srgbClr val="548235"/>
                </a:solidFill>
                <a:sym typeface="+mn-ea"/>
              </a:rPr>
              <a:t>土地位置的固定性。</a:t>
            </a:r>
            <a:r>
              <a:rPr lang="zh-CN" altLang="en-US" sz="2400">
                <a:solidFill>
                  <a:srgbClr val="548235"/>
                </a:solidFill>
                <a:sym typeface="+mn-ea"/>
              </a:rPr>
              <a:t>土地位置的固定性，亦称不可移动性，是土地区别于其它各种资源或商品的重要标志。人们可以把可移动的商品如汽车、食品、服装以及可移动的资源如人力、矿产等，由产地或过剩地区运送到供给相对稀缺或需求相对旺盛因而售价较高的地区。但不能把土地移动。</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3383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二、耕地组织形式</a:t>
            </a:r>
          </a:p>
        </p:txBody>
      </p:sp>
      <p:sp>
        <p:nvSpPr>
          <p:cNvPr id="4" name="文本框 3"/>
          <p:cNvSpPr txBox="1"/>
          <p:nvPr/>
        </p:nvSpPr>
        <p:spPr>
          <a:xfrm>
            <a:off x="1309688" y="2065338"/>
            <a:ext cx="9879012" cy="2676525"/>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耕地组织形式系指实施作物种植结构和作物轮作制度的耕地利用方式。目前我国耕地利用组织形式基本上有两种</a:t>
            </a:r>
            <a:r>
              <a:rPr lang="zh-CN" sz="2800">
                <a:solidFill>
                  <a:schemeClr val="accent6">
                    <a:lumMod val="75000"/>
                  </a:schemeClr>
                </a:solidFill>
                <a:latin typeface="Arial" panose="020B0604020202020204" pitchFamily="34" charset="0"/>
                <a:ea typeface="宋体" panose="02010600030101010101" pitchFamily="2" charset="-122"/>
                <a:sym typeface="+mn-ea"/>
              </a:rPr>
              <a:t>：</a:t>
            </a:r>
          </a:p>
          <a:p>
            <a:pPr algn="just">
              <a:lnSpc>
                <a:spcPct val="150000"/>
              </a:lnSpc>
              <a:defRPr/>
            </a:pPr>
            <a:r>
              <a:rPr lang="zh-CN" sz="28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一是轮作田区组织形式（固定轮作或分区轮作）</a:t>
            </a:r>
            <a:r>
              <a:rPr lang="zh-CN" sz="2800">
                <a:solidFill>
                  <a:schemeClr val="accent6">
                    <a:lumMod val="75000"/>
                  </a:schemeClr>
                </a:solidFill>
                <a:latin typeface="Arial" panose="020B0604020202020204" pitchFamily="34" charset="0"/>
                <a:ea typeface="宋体" panose="02010600030101010101" pitchFamily="2" charset="-122"/>
                <a:sym typeface="+mn-ea"/>
              </a:rPr>
              <a:t>；</a:t>
            </a:r>
            <a:endParaRPr sz="28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二是耕作田块组织形式（单田轮作）。</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3588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二、耕地组织形式</a:t>
            </a:r>
          </a:p>
        </p:txBody>
      </p:sp>
      <p:sp>
        <p:nvSpPr>
          <p:cNvPr id="4" name="文本框 3"/>
          <p:cNvSpPr txBox="1"/>
          <p:nvPr/>
        </p:nvSpPr>
        <p:spPr>
          <a:xfrm>
            <a:off x="1309688" y="2065338"/>
            <a:ext cx="9879012" cy="4614862"/>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（一）轮作田区组织形式</a:t>
            </a:r>
            <a:endParaRPr sz="28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实行轮作田区组织形式应当具备下列条件：</a:t>
            </a: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1.具备本地区科学的轮作制度；</a:t>
            </a: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2.种植计划比较稳定 年际间作物种植面积变幅不超过5%～10%；</a:t>
            </a: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3. 土地使用范围稳定和产权明晰，土地集中连片，农田基本建设标准较高，以保证年际作物产量较为均衡。</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3792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二、耕地组织形式</a:t>
            </a:r>
          </a:p>
        </p:txBody>
      </p:sp>
      <p:sp>
        <p:nvSpPr>
          <p:cNvPr id="4" name="文本框 3"/>
          <p:cNvSpPr txBox="1"/>
          <p:nvPr/>
        </p:nvSpPr>
        <p:spPr>
          <a:xfrm>
            <a:off x="1309688" y="2065338"/>
            <a:ext cx="9879012" cy="4154487"/>
          </a:xfrm>
          <a:prstGeom prst="rect">
            <a:avLst/>
          </a:prstGeom>
          <a:noFill/>
        </p:spPr>
        <p:txBody>
          <a:bodyPr>
            <a:spAutoFit/>
          </a:bodyPr>
          <a:lstStyle/>
          <a:p>
            <a:pPr algn="just">
              <a:lnSpc>
                <a:spcPct val="150000"/>
              </a:lnSpc>
              <a:defRPr/>
            </a:pPr>
            <a:r>
              <a:rPr lang="en-US" altLang="zh-CN" sz="24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（二）耕作田块组织形式</a:t>
            </a:r>
            <a:endParaRPr sz="28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耕作田块组织形式是在同一块耕地上按时间先后安排作物的轮换顺序，各田块之间不存在作物的轮换关系，而且这种耕地组织形式对田块大小没有特定的要求，很适合农户经营的特点。这种形式过去在我国长期存在并被普遍采用。它的优点是比较灵活机动而且能随市场需求改变种植计划。其不足之处在于易造成年际间作物种植比例和作物产量不稳定，作物配置较分散（主要在山地、丘陵地区）。</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3997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三、耕作田块配置 </a:t>
            </a:r>
          </a:p>
        </p:txBody>
      </p:sp>
      <p:sp>
        <p:nvSpPr>
          <p:cNvPr id="4" name="文本框 3"/>
          <p:cNvSpPr txBox="1"/>
          <p:nvPr/>
        </p:nvSpPr>
        <p:spPr>
          <a:xfrm>
            <a:off x="1309688" y="2065338"/>
            <a:ext cx="5491162" cy="3968750"/>
          </a:xfrm>
          <a:prstGeom prst="rect">
            <a:avLst/>
          </a:prstGeom>
          <a:noFill/>
        </p:spPr>
        <p:txBody>
          <a:bodyPr>
            <a:spAutoFit/>
          </a:bodyPr>
          <a:lstStyle/>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a:t>
            </a:r>
            <a:r>
              <a:rPr lang="en-US" sz="28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耕作田块是最基本的耕作和管理单位，它的规模、长度、宽度、方向、形状等要素配置的合理与否，直接影响到田间灌排渠系、田间道路、护田林带等作用的发挥以及机耕效率的提高。 </a:t>
            </a:r>
          </a:p>
        </p:txBody>
      </p:sp>
      <p:pic>
        <p:nvPicPr>
          <p:cNvPr id="2" name="图片 1" descr="timg7"/>
          <p:cNvPicPr>
            <a:picLocks noChangeAspect="1"/>
          </p:cNvPicPr>
          <p:nvPr/>
        </p:nvPicPr>
        <p:blipFill>
          <a:blip r:embed="rId3">
            <a:lum contrast="-12000"/>
          </a:blip>
          <a:srcRect/>
          <a:stretch>
            <a:fillRect/>
          </a:stretch>
        </p:blipFill>
        <p:spPr bwMode="auto">
          <a:xfrm>
            <a:off x="6918325" y="2271713"/>
            <a:ext cx="4743450" cy="3557587"/>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4202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三、耕作田块配置 </a:t>
            </a:r>
          </a:p>
        </p:txBody>
      </p:sp>
      <p:sp>
        <p:nvSpPr>
          <p:cNvPr id="4" name="文本框 3"/>
          <p:cNvSpPr txBox="1">
            <a:spLocks noChangeArrowheads="1"/>
          </p:cNvSpPr>
          <p:nvPr/>
        </p:nvSpPr>
        <p:spPr bwMode="auto">
          <a:xfrm>
            <a:off x="1206500" y="2065338"/>
            <a:ext cx="9820275" cy="4113212"/>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b="1">
                <a:solidFill>
                  <a:srgbClr val="548235"/>
                </a:solidFill>
                <a:sym typeface="+mn-ea"/>
              </a:rPr>
              <a:t>（一）耕作田块的长度</a:t>
            </a:r>
            <a:endParaRPr lang="zh-CN" altLang="en-US" sz="2800">
              <a:solidFill>
                <a:srgbClr val="548235"/>
              </a:solidFill>
              <a:sym typeface="+mn-ea"/>
            </a:endParaRPr>
          </a:p>
          <a:p>
            <a:pPr algn="just">
              <a:lnSpc>
                <a:spcPct val="150000"/>
              </a:lnSpc>
            </a:pPr>
            <a:r>
              <a:rPr lang="zh-CN" altLang="en-US" sz="2800">
                <a:solidFill>
                  <a:srgbClr val="548235"/>
                </a:solidFill>
                <a:sym typeface="+mn-ea"/>
              </a:rPr>
              <a:t>         </a:t>
            </a:r>
            <a:r>
              <a:rPr lang="zh-CN" altLang="en-US" sz="2400">
                <a:solidFill>
                  <a:srgbClr val="548235"/>
                </a:solidFill>
                <a:sym typeface="+mn-ea"/>
              </a:rPr>
              <a:t>适宜的田块长度决定机械作业效率其次，田块的长度还要考虑灌溉的要求，在灌溉区，耕作田块即灌水地段，因此要根据末级固定渠道要求的适宜长度和控制面积来确定田块的长度。根据试验，农渠长度为</a:t>
            </a:r>
            <a:r>
              <a:rPr lang="en-US" altLang="zh-CN" sz="2400">
                <a:solidFill>
                  <a:srgbClr val="548235"/>
                </a:solidFill>
                <a:sym typeface="+mn-ea"/>
              </a:rPr>
              <a:t>400</a:t>
            </a:r>
            <a:r>
              <a:rPr lang="zh-CN" altLang="en-US" sz="2400">
                <a:solidFill>
                  <a:srgbClr val="548235"/>
                </a:solidFill>
                <a:sym typeface="+mn-ea"/>
              </a:rPr>
              <a:t>～</a:t>
            </a:r>
            <a:r>
              <a:rPr lang="en-US" altLang="zh-CN" sz="2400">
                <a:solidFill>
                  <a:srgbClr val="548235"/>
                </a:solidFill>
                <a:sym typeface="+mn-ea"/>
              </a:rPr>
              <a:t>600m</a:t>
            </a:r>
            <a:r>
              <a:rPr lang="zh-CN" altLang="en-US" sz="2400">
                <a:solidFill>
                  <a:srgbClr val="548235"/>
                </a:solidFill>
                <a:sym typeface="+mn-ea"/>
              </a:rPr>
              <a:t>是适宜的。田块的长度一般在</a:t>
            </a:r>
            <a:r>
              <a:rPr lang="en-US" altLang="zh-CN" sz="2400">
                <a:solidFill>
                  <a:srgbClr val="548235"/>
                </a:solidFill>
                <a:sym typeface="+mn-ea"/>
              </a:rPr>
              <a:t>500</a:t>
            </a:r>
            <a:r>
              <a:rPr lang="zh-CN" altLang="en-US" sz="2400">
                <a:solidFill>
                  <a:srgbClr val="548235"/>
                </a:solidFill>
                <a:sym typeface="+mn-ea"/>
              </a:rPr>
              <a:t>～</a:t>
            </a:r>
            <a:r>
              <a:rPr lang="en-US" altLang="zh-CN" sz="2400">
                <a:solidFill>
                  <a:srgbClr val="548235"/>
                </a:solidFill>
                <a:sym typeface="+mn-ea"/>
              </a:rPr>
              <a:t>800m</a:t>
            </a:r>
            <a:r>
              <a:rPr lang="zh-CN" altLang="en-US" sz="2400">
                <a:solidFill>
                  <a:srgbClr val="548235"/>
                </a:solidFill>
                <a:sym typeface="+mn-ea"/>
              </a:rPr>
              <a:t>或更长一些。在平原地区。田块长些，而丘陵地区要短些；在旱作地区可长些，而在水稻区则短些。</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4407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三、耕作田块配置 </a:t>
            </a:r>
          </a:p>
        </p:txBody>
      </p:sp>
      <p:sp>
        <p:nvSpPr>
          <p:cNvPr id="4" name="文本框 3"/>
          <p:cNvSpPr txBox="1">
            <a:spLocks noChangeArrowheads="1"/>
          </p:cNvSpPr>
          <p:nvPr/>
        </p:nvSpPr>
        <p:spPr bwMode="auto">
          <a:xfrm>
            <a:off x="1206500" y="2065338"/>
            <a:ext cx="9820275" cy="4117975"/>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b="1">
                <a:solidFill>
                  <a:srgbClr val="548235"/>
                </a:solidFill>
                <a:sym typeface="+mn-ea"/>
              </a:rPr>
              <a:t>（二）耕作田块的宽度 </a:t>
            </a:r>
          </a:p>
          <a:p>
            <a:pPr algn="just">
              <a:lnSpc>
                <a:spcPct val="150000"/>
              </a:lnSpc>
            </a:pPr>
            <a:r>
              <a:rPr lang="zh-CN" altLang="en-US" sz="2800">
                <a:solidFill>
                  <a:srgbClr val="548235"/>
                </a:solidFill>
                <a:sym typeface="+mn-ea"/>
              </a:rPr>
              <a:t>     </a:t>
            </a:r>
            <a:r>
              <a:rPr lang="zh-CN" altLang="en-US" sz="2000">
                <a:solidFill>
                  <a:srgbClr val="649B3F"/>
                </a:solidFill>
                <a:sym typeface="+mn-ea"/>
              </a:rPr>
              <a:t>在平原地区机械化较高的条件下，田块的宽度要便于机械顺利作业，在划分作业小区进行耕作时，田块宽度最好为作业小区整数倍，一般为</a:t>
            </a:r>
            <a:r>
              <a:rPr lang="en-US" altLang="zh-CN" sz="2000">
                <a:solidFill>
                  <a:srgbClr val="649B3F"/>
                </a:solidFill>
                <a:sym typeface="+mn-ea"/>
              </a:rPr>
              <a:t>200</a:t>
            </a:r>
            <a:r>
              <a:rPr lang="zh-CN" altLang="en-US" sz="2000">
                <a:solidFill>
                  <a:srgbClr val="649B3F"/>
                </a:solidFill>
                <a:sym typeface="+mn-ea"/>
              </a:rPr>
              <a:t>～</a:t>
            </a:r>
            <a:r>
              <a:rPr lang="en-US" altLang="zh-CN" sz="2000">
                <a:solidFill>
                  <a:srgbClr val="649B3F"/>
                </a:solidFill>
                <a:sym typeface="+mn-ea"/>
              </a:rPr>
              <a:t>300m</a:t>
            </a:r>
            <a:r>
              <a:rPr lang="zh-CN" altLang="en-US" sz="2000">
                <a:solidFill>
                  <a:srgbClr val="649B3F"/>
                </a:solidFill>
                <a:sym typeface="+mn-ea"/>
              </a:rPr>
              <a:t>，在丘陵地区作业小区宽约为</a:t>
            </a:r>
            <a:r>
              <a:rPr lang="en-US" altLang="zh-CN" sz="2000">
                <a:solidFill>
                  <a:srgbClr val="649B3F"/>
                </a:solidFill>
                <a:sym typeface="+mn-ea"/>
              </a:rPr>
              <a:t>50</a:t>
            </a:r>
            <a:r>
              <a:rPr lang="zh-CN" altLang="en-US" sz="2000">
                <a:solidFill>
                  <a:srgbClr val="649B3F"/>
                </a:solidFill>
                <a:sym typeface="+mn-ea"/>
              </a:rPr>
              <a:t>～</a:t>
            </a:r>
            <a:r>
              <a:rPr lang="en-US" altLang="zh-CN" sz="2000">
                <a:solidFill>
                  <a:srgbClr val="649B3F"/>
                </a:solidFill>
                <a:sym typeface="+mn-ea"/>
              </a:rPr>
              <a:t>100m</a:t>
            </a:r>
            <a:r>
              <a:rPr lang="zh-CN" altLang="en-US" sz="2000">
                <a:solidFill>
                  <a:srgbClr val="649B3F"/>
                </a:solidFill>
                <a:sym typeface="+mn-ea"/>
              </a:rPr>
              <a:t>。 灌溉区田块的宽度即末级固定渠道的间距， </a:t>
            </a:r>
            <a:r>
              <a:rPr lang="en-US" altLang="zh-CN" sz="2000">
                <a:solidFill>
                  <a:srgbClr val="649B3F"/>
                </a:solidFill>
                <a:sym typeface="+mn-ea"/>
              </a:rPr>
              <a:t>200m</a:t>
            </a:r>
            <a:r>
              <a:rPr lang="zh-CN" altLang="en-US" sz="2000">
                <a:solidFill>
                  <a:srgbClr val="649B3F"/>
                </a:solidFill>
                <a:sym typeface="+mn-ea"/>
              </a:rPr>
              <a:t>左右为宜，最大不超过</a:t>
            </a:r>
            <a:r>
              <a:rPr lang="en-US" altLang="zh-CN" sz="2000">
                <a:solidFill>
                  <a:srgbClr val="649B3F"/>
                </a:solidFill>
                <a:sym typeface="+mn-ea"/>
              </a:rPr>
              <a:t>300m</a:t>
            </a:r>
            <a:r>
              <a:rPr lang="zh-CN" altLang="en-US" sz="2000">
                <a:solidFill>
                  <a:srgbClr val="649B3F"/>
                </a:solidFill>
                <a:sym typeface="+mn-ea"/>
              </a:rPr>
              <a:t>，以便于水稻田的灌溉管理。田块过宽，往往使田块内小地形不一致，增加平整土地的工作量。 风害地区要考虑护田林带的间距，主林带沿田块长边配置，其间距即为田块的宽度，林带的间距取决于有效防风距离，一般为树高的</a:t>
            </a:r>
            <a:r>
              <a:rPr lang="en-US" altLang="zh-CN" sz="2000">
                <a:solidFill>
                  <a:srgbClr val="649B3F"/>
                </a:solidFill>
                <a:sym typeface="+mn-ea"/>
              </a:rPr>
              <a:t>25</a:t>
            </a:r>
            <a:r>
              <a:rPr lang="zh-CN" altLang="en-US" sz="2000">
                <a:solidFill>
                  <a:srgbClr val="649B3F"/>
                </a:solidFill>
                <a:sym typeface="+mn-ea"/>
              </a:rPr>
              <a:t>～</a:t>
            </a:r>
            <a:r>
              <a:rPr lang="en-US" altLang="zh-CN" sz="2000">
                <a:solidFill>
                  <a:srgbClr val="649B3F"/>
                </a:solidFill>
                <a:sym typeface="+mn-ea"/>
              </a:rPr>
              <a:t>30</a:t>
            </a:r>
            <a:r>
              <a:rPr lang="zh-CN" altLang="en-US" sz="2000">
                <a:solidFill>
                  <a:srgbClr val="649B3F"/>
                </a:solidFill>
                <a:sym typeface="+mn-ea"/>
              </a:rPr>
              <a:t>倍，若树高</a:t>
            </a:r>
            <a:r>
              <a:rPr lang="en-US" altLang="zh-CN" sz="2000">
                <a:solidFill>
                  <a:srgbClr val="649B3F"/>
                </a:solidFill>
                <a:sym typeface="+mn-ea"/>
              </a:rPr>
              <a:t>10</a:t>
            </a:r>
            <a:r>
              <a:rPr lang="zh-CN" altLang="en-US" sz="2000">
                <a:solidFill>
                  <a:srgbClr val="649B3F"/>
                </a:solidFill>
                <a:sym typeface="+mn-ea"/>
              </a:rPr>
              <a:t>～</a:t>
            </a:r>
            <a:r>
              <a:rPr lang="en-US" altLang="zh-CN" sz="2000">
                <a:solidFill>
                  <a:srgbClr val="649B3F"/>
                </a:solidFill>
                <a:sym typeface="+mn-ea"/>
              </a:rPr>
              <a:t>12m</a:t>
            </a:r>
            <a:r>
              <a:rPr lang="zh-CN" altLang="en-US" sz="2000">
                <a:solidFill>
                  <a:srgbClr val="649B3F"/>
                </a:solidFill>
                <a:sym typeface="+mn-ea"/>
              </a:rPr>
              <a:t>，护田林带间距则为</a:t>
            </a:r>
            <a:r>
              <a:rPr lang="en-US" altLang="zh-CN" sz="2000">
                <a:solidFill>
                  <a:srgbClr val="649B3F"/>
                </a:solidFill>
                <a:sym typeface="+mn-ea"/>
              </a:rPr>
              <a:t>250</a:t>
            </a:r>
            <a:r>
              <a:rPr lang="zh-CN" altLang="en-US" sz="2000">
                <a:solidFill>
                  <a:srgbClr val="649B3F"/>
                </a:solidFill>
                <a:sym typeface="+mn-ea"/>
              </a:rPr>
              <a:t>～</a:t>
            </a:r>
            <a:r>
              <a:rPr lang="en-US" altLang="zh-CN" sz="2000">
                <a:solidFill>
                  <a:srgbClr val="649B3F"/>
                </a:solidFill>
                <a:sym typeface="+mn-ea"/>
              </a:rPr>
              <a:t>350m</a:t>
            </a:r>
            <a:r>
              <a:rPr lang="zh-CN" altLang="en-US" sz="2000">
                <a:solidFill>
                  <a:srgbClr val="649B3F"/>
                </a:solidFill>
                <a:sym typeface="+mn-ea"/>
              </a:rPr>
              <a:t>。</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4612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三、耕作田块配置 </a:t>
            </a:r>
          </a:p>
        </p:txBody>
      </p:sp>
      <p:sp>
        <p:nvSpPr>
          <p:cNvPr id="4" name="文本框 3"/>
          <p:cNvSpPr txBox="1">
            <a:spLocks noChangeArrowheads="1"/>
          </p:cNvSpPr>
          <p:nvPr/>
        </p:nvSpPr>
        <p:spPr bwMode="auto">
          <a:xfrm>
            <a:off x="1206500" y="2065338"/>
            <a:ext cx="9820275" cy="4117975"/>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b="1">
                <a:solidFill>
                  <a:srgbClr val="548235"/>
                </a:solidFill>
                <a:sym typeface="+mn-ea"/>
              </a:rPr>
              <a:t>（三）耕作田块的规模 </a:t>
            </a:r>
          </a:p>
          <a:p>
            <a:pPr algn="just">
              <a:lnSpc>
                <a:spcPct val="150000"/>
              </a:lnSpc>
            </a:pPr>
            <a:r>
              <a:rPr lang="zh-CN" altLang="en-US" sz="2800">
                <a:solidFill>
                  <a:srgbClr val="548235"/>
                </a:solidFill>
                <a:sym typeface="+mn-ea"/>
              </a:rPr>
              <a:t>     </a:t>
            </a:r>
            <a:r>
              <a:rPr lang="zh-CN" altLang="en-US" sz="2000">
                <a:solidFill>
                  <a:srgbClr val="649B3F"/>
                </a:solidFill>
                <a:sym typeface="+mn-ea"/>
              </a:rPr>
              <a:t>根据耕作田块的适宜长度和宽度，平原地区其规模大致为</a:t>
            </a:r>
            <a:r>
              <a:rPr lang="en-US" altLang="zh-CN" sz="2000">
                <a:solidFill>
                  <a:srgbClr val="649B3F"/>
                </a:solidFill>
                <a:sym typeface="+mn-ea"/>
              </a:rPr>
              <a:t>10</a:t>
            </a:r>
            <a:r>
              <a:rPr lang="zh-CN" altLang="en-US" sz="2000">
                <a:solidFill>
                  <a:srgbClr val="649B3F"/>
                </a:solidFill>
                <a:sym typeface="+mn-ea"/>
              </a:rPr>
              <a:t>～</a:t>
            </a:r>
            <a:r>
              <a:rPr lang="en-US" altLang="zh-CN" sz="2000">
                <a:solidFill>
                  <a:srgbClr val="649B3F"/>
                </a:solidFill>
                <a:sym typeface="+mn-ea"/>
              </a:rPr>
              <a:t>13.33</a:t>
            </a:r>
            <a:r>
              <a:rPr lang="zh-CN" altLang="en-US" sz="2000">
                <a:solidFill>
                  <a:srgbClr val="649B3F"/>
                </a:solidFill>
                <a:sym typeface="+mn-ea"/>
              </a:rPr>
              <a:t>公顷。反之，在一定的独立地段上，由于面积已定，也限制了田块的长和宽，所以田块的长宽与规侯是相互制约的。不同地区、不同的经营方式、种植不同的作物种类田块规模差别很大。平原机械化旱作地区，要求田块具有较大的规模，而在丘陵水田地区，规模就不可能太大。水稻田内还要进一步划分格田，以便精细平整士地，更好地控制稻田的灌排水和田间作业，格田的规模一般在</a:t>
            </a:r>
            <a:r>
              <a:rPr lang="en-US" altLang="zh-CN" sz="2000">
                <a:solidFill>
                  <a:srgbClr val="649B3F"/>
                </a:solidFill>
                <a:sym typeface="+mn-ea"/>
              </a:rPr>
              <a:t>0.33</a:t>
            </a:r>
            <a:r>
              <a:rPr lang="zh-CN" altLang="en-US" sz="2000">
                <a:solidFill>
                  <a:srgbClr val="649B3F"/>
                </a:solidFill>
                <a:sym typeface="+mn-ea"/>
              </a:rPr>
              <a:t>～</a:t>
            </a:r>
            <a:r>
              <a:rPr lang="en-US" altLang="zh-CN" sz="2000">
                <a:solidFill>
                  <a:srgbClr val="649B3F"/>
                </a:solidFill>
                <a:sym typeface="+mn-ea"/>
              </a:rPr>
              <a:t>0.4</a:t>
            </a:r>
            <a:r>
              <a:rPr lang="zh-CN" altLang="en-US" sz="2000">
                <a:solidFill>
                  <a:srgbClr val="649B3F"/>
                </a:solidFill>
                <a:sym typeface="+mn-ea"/>
              </a:rPr>
              <a:t>公顷，长度为</a:t>
            </a:r>
            <a:r>
              <a:rPr lang="en-US" altLang="zh-CN" sz="2000">
                <a:solidFill>
                  <a:srgbClr val="649B3F"/>
                </a:solidFill>
                <a:sym typeface="+mn-ea"/>
              </a:rPr>
              <a:t>50</a:t>
            </a:r>
            <a:r>
              <a:rPr lang="zh-CN" altLang="en-US" sz="2000">
                <a:solidFill>
                  <a:srgbClr val="649B3F"/>
                </a:solidFill>
                <a:sym typeface="+mn-ea"/>
              </a:rPr>
              <a:t>～</a:t>
            </a:r>
            <a:r>
              <a:rPr lang="en-US" altLang="zh-CN" sz="2000">
                <a:solidFill>
                  <a:srgbClr val="649B3F"/>
                </a:solidFill>
                <a:sym typeface="+mn-ea"/>
              </a:rPr>
              <a:t>150m</a:t>
            </a:r>
            <a:r>
              <a:rPr lang="zh-CN" altLang="en-US" sz="2000">
                <a:solidFill>
                  <a:srgbClr val="649B3F"/>
                </a:solidFill>
                <a:sym typeface="+mn-ea"/>
              </a:rPr>
              <a:t>，宽度为</a:t>
            </a:r>
            <a:r>
              <a:rPr lang="en-US" altLang="zh-CN" sz="2000">
                <a:solidFill>
                  <a:srgbClr val="649B3F"/>
                </a:solidFill>
                <a:sym typeface="+mn-ea"/>
              </a:rPr>
              <a:t>20</a:t>
            </a:r>
            <a:r>
              <a:rPr lang="zh-CN" altLang="en-US" sz="2000">
                <a:solidFill>
                  <a:srgbClr val="649B3F"/>
                </a:solidFill>
                <a:sym typeface="+mn-ea"/>
              </a:rPr>
              <a:t>～</a:t>
            </a:r>
            <a:r>
              <a:rPr lang="en-US" altLang="zh-CN" sz="2000">
                <a:solidFill>
                  <a:srgbClr val="649B3F"/>
                </a:solidFill>
                <a:sym typeface="+mn-ea"/>
              </a:rPr>
              <a:t>40m</a:t>
            </a:r>
            <a:r>
              <a:rPr lang="zh-CN" altLang="en-US" sz="2000">
                <a:solidFill>
                  <a:srgbClr val="649B3F"/>
                </a:solidFill>
                <a:sym typeface="+mn-ea"/>
              </a:rPr>
              <a:t>。</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4816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三、耕作田块配置 </a:t>
            </a:r>
          </a:p>
        </p:txBody>
      </p:sp>
      <p:sp>
        <p:nvSpPr>
          <p:cNvPr id="4" name="文本框 3"/>
          <p:cNvSpPr txBox="1">
            <a:spLocks noChangeArrowheads="1"/>
          </p:cNvSpPr>
          <p:nvPr/>
        </p:nvSpPr>
        <p:spPr bwMode="auto">
          <a:xfrm>
            <a:off x="1206500" y="2035175"/>
            <a:ext cx="9820275" cy="4394200"/>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b="1">
                <a:solidFill>
                  <a:srgbClr val="548235"/>
                </a:solidFill>
                <a:sym typeface="+mn-ea"/>
              </a:rPr>
              <a:t>（四）耕作田块的外形</a:t>
            </a:r>
          </a:p>
          <a:p>
            <a:pPr algn="just">
              <a:lnSpc>
                <a:spcPct val="150000"/>
              </a:lnSpc>
            </a:pPr>
            <a:r>
              <a:rPr lang="zh-CN" altLang="en-US" sz="2800">
                <a:solidFill>
                  <a:srgbClr val="548235"/>
                </a:solidFill>
                <a:sym typeface="+mn-ea"/>
              </a:rPr>
              <a:t>         平原地区田字网格型、山地丘陵条田型。 </a:t>
            </a:r>
          </a:p>
          <a:p>
            <a:pPr algn="just">
              <a:lnSpc>
                <a:spcPct val="150000"/>
              </a:lnSpc>
            </a:pPr>
            <a:r>
              <a:rPr lang="zh-CN" altLang="en-US" sz="2800" b="1">
                <a:solidFill>
                  <a:srgbClr val="548235"/>
                </a:solidFill>
                <a:sym typeface="+mn-ea"/>
              </a:rPr>
              <a:t>       （五）耕作田块的方向</a:t>
            </a:r>
          </a:p>
          <a:p>
            <a:pPr algn="just">
              <a:lnSpc>
                <a:spcPct val="150000"/>
              </a:lnSpc>
            </a:pPr>
            <a:r>
              <a:rPr lang="zh-CN" altLang="en-US" sz="2800">
                <a:solidFill>
                  <a:srgbClr val="548235"/>
                </a:solidFill>
                <a:sym typeface="+mn-ea"/>
              </a:rPr>
              <a:t>         耕作田块的方向：是指田块的长边方向。选择田块方向满足要求：</a:t>
            </a:r>
            <a:r>
              <a:rPr lang="en-US" altLang="zh-CN" sz="2400">
                <a:solidFill>
                  <a:srgbClr val="548235"/>
                </a:solidFill>
                <a:sym typeface="+mn-ea"/>
              </a:rPr>
              <a:t>1</a:t>
            </a:r>
            <a:r>
              <a:rPr lang="zh-CN" altLang="en-US" sz="2400">
                <a:solidFill>
                  <a:srgbClr val="548235"/>
                </a:solidFill>
                <a:sym typeface="+mn-ea"/>
              </a:rPr>
              <a:t>．要为作物生长发育创造良好的光照条件 ；</a:t>
            </a:r>
            <a:r>
              <a:rPr lang="zh-CN" altLang="zh-CN" sz="2400">
                <a:solidFill>
                  <a:srgbClr val="548235"/>
                </a:solidFill>
                <a:sym typeface="+mn-ea"/>
              </a:rPr>
              <a:t>2</a:t>
            </a:r>
            <a:r>
              <a:rPr lang="zh-CN" altLang="en-US" sz="2400">
                <a:solidFill>
                  <a:srgbClr val="548235"/>
                </a:solidFill>
                <a:sym typeface="+mn-ea"/>
              </a:rPr>
              <a:t>．要有利于机械作业和水土保持的要求；</a:t>
            </a:r>
            <a:r>
              <a:rPr lang="zh-CN" altLang="zh-CN" sz="2400">
                <a:solidFill>
                  <a:srgbClr val="548235"/>
                </a:solidFill>
                <a:sym typeface="+mn-ea"/>
              </a:rPr>
              <a:t>3</a:t>
            </a:r>
            <a:r>
              <a:rPr lang="zh-CN" altLang="en-US" sz="2400">
                <a:solidFill>
                  <a:srgbClr val="548235"/>
                </a:solidFill>
                <a:sym typeface="+mn-ea"/>
              </a:rPr>
              <a:t>．要有利于降低地下水的要求；</a:t>
            </a:r>
            <a:r>
              <a:rPr lang="zh-CN" altLang="zh-CN" sz="2400">
                <a:solidFill>
                  <a:srgbClr val="548235"/>
                </a:solidFill>
                <a:sym typeface="+mn-ea"/>
              </a:rPr>
              <a:t>4</a:t>
            </a:r>
            <a:r>
              <a:rPr lang="zh-CN" altLang="en-US" sz="2400">
                <a:solidFill>
                  <a:srgbClr val="548235"/>
                </a:solidFill>
                <a:sym typeface="+mn-ea"/>
              </a:rPr>
              <a:t>．要有利于防风要求；</a:t>
            </a:r>
            <a:r>
              <a:rPr lang="zh-CN" altLang="zh-CN" sz="2400">
                <a:solidFill>
                  <a:srgbClr val="548235"/>
                </a:solidFill>
                <a:sym typeface="+mn-ea"/>
              </a:rPr>
              <a:t>5</a:t>
            </a:r>
            <a:r>
              <a:rPr lang="zh-CN" altLang="en-US" sz="2400">
                <a:solidFill>
                  <a:srgbClr val="548235"/>
                </a:solidFill>
                <a:sym typeface="+mn-ea"/>
              </a:rPr>
              <a:t>．要有方便的交通运输条件。</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5021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三、耕作田块配置 </a:t>
            </a:r>
          </a:p>
        </p:txBody>
      </p:sp>
      <p:sp>
        <p:nvSpPr>
          <p:cNvPr id="4" name="文本框 3"/>
          <p:cNvSpPr txBox="1">
            <a:spLocks noChangeArrowheads="1"/>
          </p:cNvSpPr>
          <p:nvPr/>
        </p:nvSpPr>
        <p:spPr bwMode="auto">
          <a:xfrm>
            <a:off x="1206500" y="2035175"/>
            <a:ext cx="9820275" cy="4581525"/>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b="1">
                <a:solidFill>
                  <a:srgbClr val="548235"/>
                </a:solidFill>
                <a:sym typeface="+mn-ea"/>
              </a:rPr>
              <a:t>（六）耕作田块的质量组成</a:t>
            </a:r>
          </a:p>
          <a:p>
            <a:pPr algn="just">
              <a:lnSpc>
                <a:spcPct val="150000"/>
              </a:lnSpc>
            </a:pPr>
            <a:r>
              <a:rPr lang="zh-CN" altLang="en-US" sz="2800">
                <a:solidFill>
                  <a:srgbClr val="548235"/>
                </a:solidFill>
                <a:sym typeface="+mn-ea"/>
              </a:rPr>
              <a:t>       要求耕作田块内土壤、坡向和坡位一致，这样才能使同一田块内土壤肥力和土壤耕性一致，从而使作物生长发育一致，便于同时进行作业、管理和获得稳定的产量。综上所述，配置耕作田块时受多种因素的影响，它们之间既租互影响又相互制约，应根据不同地区特点，抓住主要矛盾，首先应满足主要要求，综合考虑其他要求，使耕作田块得到合理配置。</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5226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四、田间灌排渠系配置 </a:t>
            </a:r>
          </a:p>
        </p:txBody>
      </p:sp>
      <p:sp>
        <p:nvSpPr>
          <p:cNvPr id="4" name="文本框 3"/>
          <p:cNvSpPr txBox="1">
            <a:spLocks noChangeArrowheads="1"/>
          </p:cNvSpPr>
          <p:nvPr/>
        </p:nvSpPr>
        <p:spPr bwMode="auto">
          <a:xfrm>
            <a:off x="1206500" y="2035175"/>
            <a:ext cx="5756275" cy="4581525"/>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a:solidFill>
                  <a:srgbClr val="548235"/>
                </a:solidFill>
                <a:sym typeface="+mn-ea"/>
              </a:rPr>
              <a:t>田间灌排渠系系指末级固定渠道（农渠、农沟）以下及耕作田块内的临时渠道（毛渠、毛沟、灌水沟、畦等）。由于地区和灌水方式的不同，田间灌排渠道布置形式亦多种多样，以下主要介绍地面明渠方式下田间灌排渠系的配置。</a:t>
            </a:r>
          </a:p>
        </p:txBody>
      </p:sp>
      <p:pic>
        <p:nvPicPr>
          <p:cNvPr id="2" name="图片 1" descr="timg8"/>
          <p:cNvPicPr>
            <a:picLocks noChangeAspect="1"/>
          </p:cNvPicPr>
          <p:nvPr/>
        </p:nvPicPr>
        <p:blipFill>
          <a:blip r:embed="rId3">
            <a:lum contrast="-12000"/>
          </a:blip>
          <a:srcRect/>
          <a:stretch>
            <a:fillRect/>
          </a:stretch>
        </p:blipFill>
        <p:spPr bwMode="auto">
          <a:xfrm>
            <a:off x="7177088" y="2344738"/>
            <a:ext cx="4498975" cy="3997325"/>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57352"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35426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（一）土地的自然特性</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274763" y="2160588"/>
            <a:ext cx="9288462" cy="3922712"/>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4.土地</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质量的差异性</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的特性和质量特征，是土地各构成要素(地质、地貌、气候、水文、土壤、植被等)相互联系、相互作用、相互制约的总体效应和综合反映。地理位置不同，地表的气候、水热对比条件不一样，地质、地貌对其具有再分配的功能，使得地表的土壤、植被类型也随之发生变化，因而造成土地的巨大自然差异性。</a:t>
            </a:r>
          </a:p>
        </p:txBody>
      </p:sp>
      <p:sp>
        <p:nvSpPr>
          <p:cNvPr id="2" name="文本框 1"/>
          <p:cNvSpPr txBox="1"/>
          <p:nvPr/>
        </p:nvSpPr>
        <p:spPr>
          <a:xfrm>
            <a:off x="1263650" y="2646363"/>
            <a:ext cx="9337675" cy="3138487"/>
          </a:xfrm>
          <a:prstGeom prst="rect">
            <a:avLst/>
          </a:prstGeom>
          <a:noFill/>
        </p:spPr>
        <p:txBody>
          <a:bodyPr>
            <a:spAutoFit/>
          </a:bodyPr>
          <a:lstStyle/>
          <a:p>
            <a:pPr>
              <a:lnSpc>
                <a:spcPct val="150000"/>
              </a:lnSpc>
              <a:defRPr/>
            </a:pPr>
            <a:r>
              <a:rPr lang="en-US" altLang="zh-CN">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这种差异性不仅存在于一个国家或一个地区的范围之内，即使在一个基层生产单位内也同样存在着。随着生产力水平的提高和人类对土地利用范围的扩大，这种差异性会逐步扩大，而不是趋于缩小。土地的空间差异性，要求人们因地制宜地合理利用各类土地资源，确定土地利用的合理结构与方式，以取得土地利用的最佳综合效益。</a:t>
            </a:r>
          </a:p>
          <a:p>
            <a:pPr>
              <a:defRPr/>
            </a:pPr>
            <a:endParaRPr lang="zh-CN" altLang="en-US">
              <a:latin typeface="Arial" panose="020B0604020202020204" pitchFamily="34" charset="0"/>
              <a:ea typeface="宋体" panose="02010600030101010101" pitchFamily="2" charset="-122"/>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15"/>
                                        </p:tgtEl>
                                        <p:attrNameLst>
                                          <p:attrName>ppt_x</p:attrName>
                                        </p:attrNameLst>
                                      </p:cBhvr>
                                      <p:tavLst>
                                        <p:tav tm="0">
                                          <p:val>
                                            <p:strVal val="ppt_x"/>
                                          </p:val>
                                        </p:tav>
                                        <p:tav tm="100000">
                                          <p:val>
                                            <p:strVal val="ppt_x"/>
                                          </p:val>
                                        </p:tav>
                                      </p:tavLst>
                                    </p:anim>
                                    <p:anim calcmode="lin" valueType="num">
                                      <p:cBhvr additive="base">
                                        <p:cTn id="25" dur="500"/>
                                        <p:tgtEl>
                                          <p:spTgt spid="15"/>
                                        </p:tgtEl>
                                        <p:attrNameLst>
                                          <p:attrName>ppt_y</p:attrName>
                                        </p:attrNameLst>
                                      </p:cBhvr>
                                      <p:tavLst>
                                        <p:tav tm="0">
                                          <p:val>
                                            <p:strVal val="ppt_y"/>
                                          </p:val>
                                        </p:tav>
                                        <p:tav tm="100000">
                                          <p:val>
                                            <p:strVal val="1+ppt_h/2"/>
                                          </p:val>
                                        </p:tav>
                                      </p:tavLst>
                                    </p:anim>
                                    <p:set>
                                      <p:cBhvr>
                                        <p:cTn id="26" dur="1" fill="hold">
                                          <p:stCondLst>
                                            <p:cond delay="499"/>
                                          </p:stCondLst>
                                        </p:cTn>
                                        <p:tgtEl>
                                          <p:spTgt spid="15"/>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15" grpId="1"/>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5431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四、田间灌排渠系配置 </a:t>
            </a:r>
          </a:p>
        </p:txBody>
      </p:sp>
      <p:sp>
        <p:nvSpPr>
          <p:cNvPr id="4" name="文本框 3"/>
          <p:cNvSpPr txBox="1">
            <a:spLocks noChangeArrowheads="1"/>
          </p:cNvSpPr>
          <p:nvPr/>
        </p:nvSpPr>
        <p:spPr bwMode="auto">
          <a:xfrm>
            <a:off x="1206500" y="2035175"/>
            <a:ext cx="9893300" cy="4154488"/>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b="1">
                <a:solidFill>
                  <a:srgbClr val="548235"/>
                </a:solidFill>
                <a:sym typeface="+mn-ea"/>
              </a:rPr>
              <a:t>（一）一般要求</a:t>
            </a:r>
          </a:p>
          <a:p>
            <a:pPr algn="just">
              <a:lnSpc>
                <a:spcPct val="150000"/>
              </a:lnSpc>
            </a:pPr>
            <a:r>
              <a:rPr lang="zh-CN" altLang="en-US" sz="2800" b="1">
                <a:solidFill>
                  <a:srgbClr val="548235"/>
                </a:solidFill>
                <a:sym typeface="+mn-ea"/>
              </a:rPr>
              <a:t>        </a:t>
            </a:r>
            <a:r>
              <a:rPr lang="en-US" altLang="zh-CN" sz="2400">
                <a:solidFill>
                  <a:srgbClr val="548235"/>
                </a:solidFill>
                <a:sym typeface="+mn-ea"/>
              </a:rPr>
              <a:t>1.</a:t>
            </a:r>
            <a:r>
              <a:rPr lang="zh-CN" altLang="en-US" sz="2400">
                <a:solidFill>
                  <a:srgbClr val="548235"/>
                </a:solidFill>
                <a:sym typeface="+mn-ea"/>
              </a:rPr>
              <a:t>要与其他有关规划项目紧密配合，要结合田块、林带、道路的配置综合考虑一般应将田间沟、渠沿田块界线配置，做到田块规整，便于耕作和灌排。</a:t>
            </a:r>
          </a:p>
          <a:p>
            <a:pPr algn="just">
              <a:lnSpc>
                <a:spcPct val="150000"/>
              </a:lnSpc>
            </a:pPr>
            <a:r>
              <a:rPr lang="zh-CN" altLang="en-US" sz="2400">
                <a:solidFill>
                  <a:srgbClr val="548235"/>
                </a:solidFill>
                <a:sym typeface="+mn-ea"/>
              </a:rPr>
              <a:t>          </a:t>
            </a:r>
            <a:r>
              <a:rPr lang="en-US" altLang="zh-CN" sz="2400">
                <a:solidFill>
                  <a:srgbClr val="548235"/>
                </a:solidFill>
                <a:sym typeface="+mn-ea"/>
              </a:rPr>
              <a:t>2.</a:t>
            </a:r>
            <a:r>
              <a:rPr lang="zh-CN" altLang="en-US" sz="2400">
                <a:solidFill>
                  <a:srgbClr val="548235"/>
                </a:solidFill>
                <a:sym typeface="+mn-ea"/>
              </a:rPr>
              <a:t>要考虑地形条件和机耕要求，尽量利用田间原有工程设施。以减少工程量和财力消耗。</a:t>
            </a:r>
          </a:p>
          <a:p>
            <a:pPr algn="just">
              <a:lnSpc>
                <a:spcPct val="150000"/>
              </a:lnSpc>
            </a:pPr>
            <a:r>
              <a:rPr lang="zh-CN" altLang="en-US" sz="2400">
                <a:solidFill>
                  <a:srgbClr val="548235"/>
                </a:solidFill>
                <a:sym typeface="+mn-ea"/>
              </a:rPr>
              <a:t>         </a:t>
            </a:r>
            <a:r>
              <a:rPr lang="en-US" altLang="zh-CN" sz="2400">
                <a:solidFill>
                  <a:srgbClr val="548235"/>
                </a:solidFill>
                <a:sym typeface="+mn-ea"/>
              </a:rPr>
              <a:t>3.</a:t>
            </a:r>
            <a:r>
              <a:rPr lang="zh-CN" altLang="en-US" sz="2400">
                <a:solidFill>
                  <a:srgbClr val="548235"/>
                </a:solidFill>
                <a:sym typeface="+mn-ea"/>
              </a:rPr>
              <a:t>布置田间渠时应注意与上一级渠道的水位衔接，以利灌溉和排水。</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5636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四、田间灌排渠系配置 </a:t>
            </a:r>
          </a:p>
        </p:txBody>
      </p:sp>
      <p:sp>
        <p:nvSpPr>
          <p:cNvPr id="4" name="文本框 3"/>
          <p:cNvSpPr txBox="1">
            <a:spLocks noChangeArrowheads="1"/>
          </p:cNvSpPr>
          <p:nvPr/>
        </p:nvSpPr>
        <p:spPr bwMode="auto">
          <a:xfrm>
            <a:off x="1206500" y="2035175"/>
            <a:ext cx="9893300" cy="5213350"/>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b="1">
                <a:solidFill>
                  <a:srgbClr val="548235"/>
                </a:solidFill>
                <a:sym typeface="+mn-ea"/>
              </a:rPr>
              <a:t>（二）平原地区</a:t>
            </a:r>
          </a:p>
          <a:p>
            <a:pPr algn="just">
              <a:lnSpc>
                <a:spcPct val="150000"/>
              </a:lnSpc>
            </a:pPr>
            <a:r>
              <a:rPr lang="zh-CN" altLang="en-US" sz="2800" b="1">
                <a:solidFill>
                  <a:srgbClr val="548235"/>
                </a:solidFill>
                <a:sym typeface="+mn-ea"/>
              </a:rPr>
              <a:t>        </a:t>
            </a:r>
            <a:r>
              <a:rPr lang="en-US" altLang="zh-CN" sz="2400" b="1">
                <a:solidFill>
                  <a:srgbClr val="548235"/>
                </a:solidFill>
                <a:sym typeface="+mn-ea"/>
              </a:rPr>
              <a:t>1</a:t>
            </a:r>
            <a:r>
              <a:rPr lang="zh-CN" altLang="en-US" sz="2400" b="1">
                <a:solidFill>
                  <a:srgbClr val="548235"/>
                </a:solidFill>
                <a:sym typeface="+mn-ea"/>
              </a:rPr>
              <a:t>．末级固定渠道（农渠、农沟）的布置形式：</a:t>
            </a:r>
            <a:endParaRPr lang="zh-CN" altLang="en-US" sz="2400">
              <a:solidFill>
                <a:srgbClr val="548235"/>
              </a:solidFill>
              <a:sym typeface="+mn-ea"/>
            </a:endParaRPr>
          </a:p>
          <a:p>
            <a:pPr algn="just">
              <a:lnSpc>
                <a:spcPct val="150000"/>
              </a:lnSpc>
            </a:pPr>
            <a:r>
              <a:rPr lang="zh-CN" altLang="en-US" sz="2400">
                <a:solidFill>
                  <a:srgbClr val="548235"/>
                </a:solidFill>
                <a:sym typeface="+mn-ea"/>
              </a:rPr>
              <a:t>       </a:t>
            </a:r>
            <a:r>
              <a:rPr lang="zh-CN" altLang="en-US" sz="2000">
                <a:solidFill>
                  <a:srgbClr val="649B3F"/>
                </a:solidFill>
                <a:sym typeface="+mn-ea"/>
              </a:rPr>
              <a:t>（</a:t>
            </a:r>
            <a:r>
              <a:rPr lang="zh-CN" altLang="zh-CN" sz="2000">
                <a:solidFill>
                  <a:srgbClr val="649B3F"/>
                </a:solidFill>
                <a:sym typeface="+mn-ea"/>
              </a:rPr>
              <a:t>1</a:t>
            </a:r>
            <a:r>
              <a:rPr lang="zh-CN" altLang="en-US" sz="2000">
                <a:solidFill>
                  <a:srgbClr val="649B3F"/>
                </a:solidFill>
                <a:sym typeface="+mn-ea"/>
              </a:rPr>
              <a:t>）灌排相邻布置，即农渠与农沟相邻布置。这种形式适用于一面坡地地形区。</a:t>
            </a:r>
          </a:p>
          <a:p>
            <a:pPr algn="just">
              <a:lnSpc>
                <a:spcPct val="150000"/>
              </a:lnSpc>
            </a:pPr>
            <a:r>
              <a:rPr lang="zh-CN" altLang="en-US" sz="2000">
                <a:solidFill>
                  <a:srgbClr val="649B3F"/>
                </a:solidFill>
                <a:sym typeface="+mn-ea"/>
              </a:rPr>
              <a:t>        （</a:t>
            </a:r>
            <a:r>
              <a:rPr lang="en-US" altLang="zh-CN" sz="2000">
                <a:solidFill>
                  <a:srgbClr val="649B3F"/>
                </a:solidFill>
                <a:sym typeface="+mn-ea"/>
              </a:rPr>
              <a:t>2</a:t>
            </a:r>
            <a:r>
              <a:rPr lang="zh-CN" altLang="en-US" sz="2000">
                <a:solidFill>
                  <a:srgbClr val="649B3F"/>
                </a:solidFill>
                <a:sym typeface="+mn-ea"/>
              </a:rPr>
              <a:t>）灌排相间布置。即农渠向两侧灌水、农沟承泄两侧的排水。这种形式适用于小地形起伏地区。将农渠布设在高处，农沟布设在低处。这种形式有利于两面排水，减少渠道的渗漏损失，但修渠工程量大，减少了田面宽度，对机耕效率有影响。</a:t>
            </a:r>
          </a:p>
          <a:p>
            <a:pPr algn="just">
              <a:lnSpc>
                <a:spcPct val="150000"/>
              </a:lnSpc>
            </a:pPr>
            <a:r>
              <a:rPr lang="zh-CN" altLang="en-US" sz="2000">
                <a:solidFill>
                  <a:srgbClr val="649B3F"/>
                </a:solidFill>
                <a:sym typeface="+mn-ea"/>
              </a:rPr>
              <a:t>        （</a:t>
            </a:r>
            <a:r>
              <a:rPr lang="en-US" altLang="zh-CN" sz="2000">
                <a:solidFill>
                  <a:srgbClr val="649B3F"/>
                </a:solidFill>
                <a:sym typeface="+mn-ea"/>
              </a:rPr>
              <a:t>3</a:t>
            </a:r>
            <a:r>
              <a:rPr lang="zh-CN" altLang="en-US" sz="2000">
                <a:solidFill>
                  <a:srgbClr val="649B3F"/>
                </a:solidFill>
                <a:sym typeface="+mn-ea"/>
              </a:rPr>
              <a:t>）上灌下排与灌排合一。上灌下排形式也叫竖向结合形式，即排水沟为暗沟，暗沟上面为灌水渠。灌排使用同一条渠道，为灌排合一形式。这两种形式的优点是节约耕地，但投资较大，不便于控制地下水位，影响作物产量和增加灌溉用水量。</a:t>
            </a:r>
          </a:p>
          <a:p>
            <a:pPr algn="just">
              <a:lnSpc>
                <a:spcPct val="150000"/>
              </a:lnSpc>
            </a:pPr>
            <a:r>
              <a:rPr lang="zh-CN" altLang="en-US" sz="2400">
                <a:solidFill>
                  <a:srgbClr val="548235"/>
                </a:solidFill>
                <a:sym typeface="+mn-ea"/>
              </a:rPr>
              <a:t>。</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5840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四、田间灌排渠系配置 </a:t>
            </a:r>
          </a:p>
        </p:txBody>
      </p:sp>
      <p:sp>
        <p:nvSpPr>
          <p:cNvPr id="4" name="文本框 3"/>
          <p:cNvSpPr txBox="1">
            <a:spLocks noChangeArrowheads="1"/>
          </p:cNvSpPr>
          <p:nvPr/>
        </p:nvSpPr>
        <p:spPr bwMode="auto">
          <a:xfrm>
            <a:off x="1206500" y="2035175"/>
            <a:ext cx="9893300" cy="5262563"/>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b="1">
                <a:solidFill>
                  <a:srgbClr val="548235"/>
                </a:solidFill>
                <a:sym typeface="+mn-ea"/>
              </a:rPr>
              <a:t>（二）平原地区</a:t>
            </a:r>
          </a:p>
          <a:p>
            <a:pPr algn="just">
              <a:lnSpc>
                <a:spcPct val="150000"/>
              </a:lnSpc>
            </a:pPr>
            <a:r>
              <a:rPr lang="zh-CN" altLang="en-US" sz="2800" b="1">
                <a:solidFill>
                  <a:srgbClr val="548235"/>
                </a:solidFill>
                <a:sym typeface="+mn-ea"/>
              </a:rPr>
              <a:t>       </a:t>
            </a:r>
            <a:r>
              <a:rPr lang="en-US" altLang="zh-CN" sz="2800" b="1">
                <a:solidFill>
                  <a:srgbClr val="548235"/>
                </a:solidFill>
                <a:sym typeface="+mn-ea"/>
              </a:rPr>
              <a:t>2</a:t>
            </a:r>
            <a:r>
              <a:rPr lang="zh-CN" altLang="en-US" sz="2800" b="1">
                <a:solidFill>
                  <a:srgbClr val="548235"/>
                </a:solidFill>
                <a:sym typeface="+mn-ea"/>
              </a:rPr>
              <a:t>．田间临时渠系的布置形式：</a:t>
            </a:r>
            <a:endParaRPr lang="zh-CN" altLang="en-US">
              <a:solidFill>
                <a:srgbClr val="548235"/>
              </a:solidFill>
              <a:sym typeface="+mn-ea"/>
            </a:endParaRPr>
          </a:p>
          <a:p>
            <a:pPr algn="just">
              <a:lnSpc>
                <a:spcPct val="150000"/>
              </a:lnSpc>
            </a:pPr>
            <a:r>
              <a:rPr lang="zh-CN" altLang="en-US" sz="2400">
                <a:solidFill>
                  <a:srgbClr val="548235"/>
                </a:solidFill>
                <a:sym typeface="+mn-ea"/>
              </a:rPr>
              <a:t>       畦田是整地播种时，修筑</a:t>
            </a:r>
            <a:r>
              <a:rPr lang="zh-CN" altLang="zh-CN" sz="2400">
                <a:solidFill>
                  <a:srgbClr val="548235"/>
                </a:solidFill>
                <a:sym typeface="+mn-ea"/>
              </a:rPr>
              <a:t>15</a:t>
            </a:r>
            <a:r>
              <a:rPr lang="zh-CN" altLang="en-US" sz="2400">
                <a:solidFill>
                  <a:srgbClr val="548235"/>
                </a:solidFill>
                <a:sym typeface="+mn-ea"/>
              </a:rPr>
              <a:t>～</a:t>
            </a:r>
            <a:r>
              <a:rPr lang="zh-CN" altLang="zh-CN" sz="2400">
                <a:solidFill>
                  <a:srgbClr val="548235"/>
                </a:solidFill>
                <a:sym typeface="+mn-ea"/>
              </a:rPr>
              <a:t>25m</a:t>
            </a:r>
            <a:r>
              <a:rPr lang="zh-CN" altLang="en-US" sz="2400">
                <a:solidFill>
                  <a:srgbClr val="548235"/>
                </a:solidFill>
                <a:sym typeface="+mn-ea"/>
              </a:rPr>
              <a:t>高的纵横小埂，形成一块块狭长的畦田，田面坡度介于</a:t>
            </a:r>
            <a:r>
              <a:rPr lang="zh-CN" altLang="zh-CN" sz="2400">
                <a:solidFill>
                  <a:srgbClr val="548235"/>
                </a:solidFill>
                <a:sym typeface="+mn-ea"/>
              </a:rPr>
              <a:t>1/300</a:t>
            </a:r>
            <a:r>
              <a:rPr lang="zh-CN" altLang="en-US" sz="2400">
                <a:solidFill>
                  <a:srgbClr val="548235"/>
                </a:solidFill>
                <a:sym typeface="+mn-ea"/>
              </a:rPr>
              <a:t>～</a:t>
            </a:r>
            <a:r>
              <a:rPr lang="zh-CN" altLang="zh-CN" sz="2400">
                <a:solidFill>
                  <a:srgbClr val="548235"/>
                </a:solidFill>
                <a:sym typeface="+mn-ea"/>
              </a:rPr>
              <a:t>1/1000</a:t>
            </a:r>
            <a:r>
              <a:rPr lang="zh-CN" altLang="en-US" sz="2400">
                <a:solidFill>
                  <a:srgbClr val="548235"/>
                </a:solidFill>
                <a:sym typeface="+mn-ea"/>
              </a:rPr>
              <a:t>，一般畦长</a:t>
            </a:r>
            <a:r>
              <a:rPr lang="zh-CN" altLang="zh-CN" sz="2400">
                <a:solidFill>
                  <a:srgbClr val="548235"/>
                </a:solidFill>
                <a:sym typeface="+mn-ea"/>
              </a:rPr>
              <a:t>30</a:t>
            </a:r>
            <a:r>
              <a:rPr lang="zh-CN" altLang="en-US" sz="2400">
                <a:solidFill>
                  <a:srgbClr val="548235"/>
                </a:solidFill>
                <a:sym typeface="+mn-ea"/>
              </a:rPr>
              <a:t>～</a:t>
            </a:r>
            <a:r>
              <a:rPr lang="zh-CN" altLang="zh-CN" sz="2400">
                <a:solidFill>
                  <a:srgbClr val="548235"/>
                </a:solidFill>
                <a:sym typeface="+mn-ea"/>
              </a:rPr>
              <a:t>100m</a:t>
            </a:r>
            <a:r>
              <a:rPr lang="zh-CN" altLang="en-US" sz="2400">
                <a:solidFill>
                  <a:srgbClr val="548235"/>
                </a:solidFill>
                <a:sym typeface="+mn-ea"/>
              </a:rPr>
              <a:t>。在水田地区，种植水稻多采用淹灌法，将灌水地段由毛渠所控制的范围内用田埂分隔为若干格田，在格田内进行精细地平整土地，并且具有独立地进、泄水口。格田的地面坡度应小于</a:t>
            </a:r>
            <a:r>
              <a:rPr lang="zh-CN" altLang="zh-CN" sz="2400">
                <a:solidFill>
                  <a:srgbClr val="548235"/>
                </a:solidFill>
                <a:sym typeface="+mn-ea"/>
              </a:rPr>
              <a:t>1/1000</a:t>
            </a:r>
            <a:r>
              <a:rPr lang="zh-CN" altLang="en-US" sz="2400">
                <a:solidFill>
                  <a:srgbClr val="548235"/>
                </a:solidFill>
                <a:sym typeface="+mn-ea"/>
              </a:rPr>
              <a:t>，格田长度一般在</a:t>
            </a:r>
            <a:r>
              <a:rPr lang="zh-CN" altLang="zh-CN" sz="2400">
                <a:solidFill>
                  <a:srgbClr val="548235"/>
                </a:solidFill>
                <a:sym typeface="+mn-ea"/>
              </a:rPr>
              <a:t>50</a:t>
            </a:r>
            <a:r>
              <a:rPr lang="zh-CN" altLang="en-US" sz="2400">
                <a:solidFill>
                  <a:srgbClr val="548235"/>
                </a:solidFill>
                <a:sym typeface="+mn-ea"/>
              </a:rPr>
              <a:t>～</a:t>
            </a:r>
            <a:r>
              <a:rPr lang="zh-CN" altLang="zh-CN" sz="2400">
                <a:solidFill>
                  <a:srgbClr val="548235"/>
                </a:solidFill>
                <a:sym typeface="+mn-ea"/>
              </a:rPr>
              <a:t>150m</a:t>
            </a:r>
            <a:r>
              <a:rPr lang="zh-CN" altLang="en-US" sz="2400">
                <a:solidFill>
                  <a:srgbClr val="548235"/>
                </a:solidFill>
                <a:sym typeface="+mn-ea"/>
              </a:rPr>
              <a:t>，其宽度，一般根据地面坡度大小及田间管理工作的方便而定。 </a:t>
            </a:r>
          </a:p>
          <a:p>
            <a:pPr algn="just">
              <a:lnSpc>
                <a:spcPct val="150000"/>
              </a:lnSpc>
            </a:pPr>
            <a:r>
              <a:rPr lang="zh-CN" altLang="en-US" sz="2400">
                <a:solidFill>
                  <a:srgbClr val="548235"/>
                </a:solidFill>
                <a:sym typeface="+mn-ea"/>
              </a:rPr>
              <a:t>。</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6045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四、田间灌排渠系配置 </a:t>
            </a:r>
          </a:p>
        </p:txBody>
      </p:sp>
      <p:sp>
        <p:nvSpPr>
          <p:cNvPr id="4" name="文本框 3"/>
          <p:cNvSpPr txBox="1"/>
          <p:nvPr/>
        </p:nvSpPr>
        <p:spPr>
          <a:xfrm>
            <a:off x="1206500" y="2035175"/>
            <a:ext cx="9893300" cy="4616450"/>
          </a:xfrm>
          <a:prstGeom prst="rect">
            <a:avLst/>
          </a:prstGeom>
          <a:noFill/>
        </p:spPr>
        <p:txBody>
          <a:bodyPr>
            <a:spAutoFit/>
          </a:bodyPr>
          <a:lstStyle/>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（三）山丘地区</a:t>
            </a:r>
          </a:p>
          <a:p>
            <a:pPr algn="just">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    </a:t>
            </a:r>
            <a:r>
              <a:rPr sz="2000">
                <a:solidFill>
                  <a:schemeClr val="accent6">
                    <a:lumMod val="75000"/>
                  </a:schemeClr>
                </a:solidFill>
                <a:latin typeface="Arial" panose="020B0604020202020204" pitchFamily="34" charset="0"/>
                <a:ea typeface="宋体" panose="02010600030101010101" pitchFamily="2" charset="-122"/>
                <a:sym typeface="+mn-ea"/>
              </a:rPr>
              <a:t>南方山丘地区的耕地根据地形特点和所处部位，分为岗田、旁田、冲田三种类型，岗田为位于岗顶上的耕地，冲田为介于山岗之间的低乎地，旁田是冲岗之间坡地上的耕地。</a:t>
            </a:r>
          </a:p>
          <a:p>
            <a:pPr algn="just">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岗田地势高，两边坡水，主要怕旱，一般沿岗脊布置斗渠，在斗渠两侧开农渠，排灌结合。在岗头部分按地块的宽窄可分为宽岗头和窄岗头两种形式：①宽岗头，农渠垂直于等高线布置，毛渠则沿等高线呈水平方向布置，格田（畦田）呈长方形。②窄岗头、斗渠垂直于等高线布置，农渠也垂直于等高线，毛渠沿等高线随弯就势布置，格田（畦田）呈扇形。。</a:t>
            </a:r>
          </a:p>
        </p:txBody>
      </p:sp>
      <p:sp>
        <p:nvSpPr>
          <p:cNvPr id="2" name="文本框 1"/>
          <p:cNvSpPr txBox="1"/>
          <p:nvPr/>
        </p:nvSpPr>
        <p:spPr>
          <a:xfrm>
            <a:off x="1208088" y="2797175"/>
            <a:ext cx="9893300" cy="2860675"/>
          </a:xfrm>
          <a:prstGeom prst="rect">
            <a:avLst/>
          </a:prstGeom>
          <a:noFill/>
        </p:spPr>
        <p:txBody>
          <a:bodyPr>
            <a:spAutoFit/>
          </a:bodyPr>
          <a:lstStyle/>
          <a:p>
            <a:pPr>
              <a:lnSpc>
                <a:spcPct val="150000"/>
              </a:lnSpc>
              <a:defRPr/>
            </a:pPr>
            <a:r>
              <a:rPr lang="en-US" sz="2000">
                <a:solidFill>
                  <a:schemeClr val="accent6">
                    <a:lumMod val="75000"/>
                  </a:schemeClr>
                </a:solidFill>
                <a:latin typeface="Arial" panose="020B0604020202020204" pitchFamily="34" charset="0"/>
                <a:ea typeface="宋体" panose="02010600030101010101" pitchFamily="2" charset="-122"/>
              </a:rPr>
              <a:t>          </a:t>
            </a:r>
            <a:r>
              <a:rPr sz="2000">
                <a:solidFill>
                  <a:schemeClr val="accent6">
                    <a:lumMod val="75000"/>
                  </a:schemeClr>
                </a:solidFill>
                <a:latin typeface="Arial" panose="020B0604020202020204" pitchFamily="34" charset="0"/>
                <a:ea typeface="宋体" panose="02010600030101010101" pitchFamily="2" charset="-122"/>
              </a:rPr>
              <a:t>冲田地势低洼，地下水位高，易涝易渍，应以排为主，结合灌溉。在小冲田，一般不开冲心沟，在坡水大的一侧开排水沟，在坡水小的一面开排灌两用渠。垂直冲田走向开排水腰沟多条，呈“月”字形布置。在较宽大的冲内，一般增开冲心沟，呈“用”字形布置。上小下大的冲田，排水布局在上部呈“月”字形，下部呈“用”字形布置。</a:t>
            </a:r>
          </a:p>
          <a:p>
            <a:pPr>
              <a:lnSpc>
                <a:spcPct val="150000"/>
              </a:lnSpc>
              <a:defRPr/>
            </a:pPr>
            <a:r>
              <a:rPr sz="2000">
                <a:solidFill>
                  <a:schemeClr val="accent6">
                    <a:lumMod val="75000"/>
                  </a:schemeClr>
                </a:solidFill>
                <a:latin typeface="Arial" panose="020B0604020202020204" pitchFamily="34" charset="0"/>
                <a:ea typeface="宋体" panose="02010600030101010101" pitchFamily="2" charset="-122"/>
              </a:rPr>
              <a:t>旁田地面倾斜，坡度较大，按等高线修成梯田。旁田怕旱，应以灌为主结合排水。一般采用斗、农两级渠道。斗渠平行等高线布置，农渠垂直等高线布置。</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grpId="1" nodeType="clickEffect">
                                  <p:stCondLst>
                                    <p:cond delay="0"/>
                                  </p:stCondLst>
                                  <p:childTnLst>
                                    <p:anim calcmode="lin" valueType="num">
                                      <p:cBhvr additive="base">
                                        <p:cTn id="23" dur="500"/>
                                        <p:tgtEl>
                                          <p:spTgt spid="4"/>
                                        </p:tgtEl>
                                        <p:attrNameLst>
                                          <p:attrName>ppt_x</p:attrName>
                                        </p:attrNameLst>
                                      </p:cBhvr>
                                      <p:tavLst>
                                        <p:tav tm="0">
                                          <p:val>
                                            <p:strVal val="ppt_x"/>
                                          </p:val>
                                        </p:tav>
                                        <p:tav tm="100000">
                                          <p:val>
                                            <p:strVal val="ppt_x"/>
                                          </p:val>
                                        </p:tav>
                                      </p:tavLst>
                                    </p:anim>
                                    <p:anim calcmode="lin" valueType="num">
                                      <p:cBhvr additive="base">
                                        <p:cTn id="24" dur="500"/>
                                        <p:tgtEl>
                                          <p:spTgt spid="4"/>
                                        </p:tgtEl>
                                        <p:attrNameLst>
                                          <p:attrName>ppt_y</p:attrName>
                                        </p:attrNameLst>
                                      </p:cBhvr>
                                      <p:tavLst>
                                        <p:tav tm="0">
                                          <p:val>
                                            <p:strVal val="ppt_y"/>
                                          </p:val>
                                        </p:tav>
                                        <p:tav tm="100000">
                                          <p:val>
                                            <p:strVal val="1+ppt_h/2"/>
                                          </p:val>
                                        </p:tav>
                                      </p:tavLst>
                                    </p:anim>
                                    <p:set>
                                      <p:cBhvr>
                                        <p:cTn id="25" dur="1" fill="hold">
                                          <p:stCondLst>
                                            <p:cond delay="499"/>
                                          </p:stCondLst>
                                        </p:cTn>
                                        <p:tgtEl>
                                          <p:spTgt spid="4"/>
                                        </p:tgtEl>
                                        <p:attrNameLst>
                                          <p:attrName>style.visibility</p:attrName>
                                        </p:attrNameLst>
                                      </p:cBhvr>
                                      <p:to>
                                        <p:strVal val="hidden"/>
                                      </p:to>
                                    </p:set>
                                  </p:childTnLst>
                                </p:cTn>
                              </p:par>
                              <p:par>
                                <p:cTn id="26" presetID="1"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P spid="4" grpId="1"/>
      <p:bldP spid="2"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6250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四、田间灌排渠系配置 </a:t>
            </a:r>
          </a:p>
        </p:txBody>
      </p:sp>
      <p:sp>
        <p:nvSpPr>
          <p:cNvPr id="4" name="文本框 3"/>
          <p:cNvSpPr txBox="1"/>
          <p:nvPr/>
        </p:nvSpPr>
        <p:spPr>
          <a:xfrm>
            <a:off x="1206500" y="2035175"/>
            <a:ext cx="9893300" cy="4708525"/>
          </a:xfrm>
          <a:prstGeom prst="rect">
            <a:avLst/>
          </a:prstGeom>
          <a:noFill/>
        </p:spPr>
        <p:txBody>
          <a:bodyPr>
            <a:spAutoFit/>
          </a:bodyPr>
          <a:lstStyle/>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（四）低洼排水地区</a:t>
            </a:r>
          </a:p>
          <a:p>
            <a:pPr algn="just">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末级固定排水沟的间距直接影响排除地表水的速度、降低地下水的深度以及土壤脱盐程度。在确定排水沟的深度和间距时，一方面要考虑不同作物对地下水深度的要求，另一方面要考虑土壤的质地。一般来说，沟愈深，沟距就愈宽，土壤渗透性好，排水沟的间距宜宽些。在非盐渍土地区，一般沟深1～1.5m，沟距可采用200m左右。在盐渍土地区，为了排盐，间距应适当缩小。 </a:t>
            </a:r>
            <a:endParaRPr sz="2800" b="1">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6455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四、田间灌排渠系配置 </a:t>
            </a:r>
          </a:p>
        </p:txBody>
      </p:sp>
      <p:sp>
        <p:nvSpPr>
          <p:cNvPr id="4" name="文本框 3"/>
          <p:cNvSpPr txBox="1">
            <a:spLocks noChangeArrowheads="1"/>
          </p:cNvSpPr>
          <p:nvPr/>
        </p:nvSpPr>
        <p:spPr bwMode="auto">
          <a:xfrm>
            <a:off x="1206500" y="2035175"/>
            <a:ext cx="9893300" cy="5394325"/>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b="1">
                <a:solidFill>
                  <a:srgbClr val="548235"/>
                </a:solidFill>
                <a:sym typeface="+mn-ea"/>
              </a:rPr>
              <a:t>（五）井灌溉区</a:t>
            </a:r>
          </a:p>
          <a:p>
            <a:pPr algn="just">
              <a:lnSpc>
                <a:spcPct val="150000"/>
              </a:lnSpc>
            </a:pPr>
            <a:r>
              <a:rPr lang="zh-CN" altLang="en-US" sz="2800" b="1">
                <a:solidFill>
                  <a:srgbClr val="548235"/>
                </a:solidFill>
                <a:sym typeface="+mn-ea"/>
              </a:rPr>
              <a:t>        </a:t>
            </a:r>
            <a:r>
              <a:rPr lang="zh-CN" altLang="en-US" sz="2400">
                <a:solidFill>
                  <a:srgbClr val="548235"/>
                </a:solidFill>
                <a:sym typeface="+mn-ea"/>
              </a:rPr>
              <a:t>在开发利用地下水时，应注意解决好以下三个问题：</a:t>
            </a:r>
          </a:p>
          <a:p>
            <a:pPr algn="just">
              <a:lnSpc>
                <a:spcPct val="150000"/>
              </a:lnSpc>
            </a:pPr>
            <a:r>
              <a:rPr lang="zh-CN" altLang="en-US" sz="2400" b="1">
                <a:solidFill>
                  <a:srgbClr val="548235"/>
                </a:solidFill>
                <a:sym typeface="+mn-ea"/>
              </a:rPr>
              <a:t>        </a:t>
            </a:r>
            <a:r>
              <a:rPr lang="en-US" altLang="zh-CN" sz="2400" b="1">
                <a:solidFill>
                  <a:srgbClr val="649B3F"/>
                </a:solidFill>
                <a:sym typeface="+mn-ea"/>
              </a:rPr>
              <a:t>1</a:t>
            </a:r>
            <a:r>
              <a:rPr lang="zh-CN" altLang="en-US" sz="2400" b="1">
                <a:solidFill>
                  <a:srgbClr val="649B3F"/>
                </a:solidFill>
                <a:sym typeface="+mn-ea"/>
              </a:rPr>
              <a:t>．井数的确定</a:t>
            </a:r>
            <a:r>
              <a:rPr lang="zh-CN" altLang="en-US" sz="2400">
                <a:solidFill>
                  <a:srgbClr val="649B3F"/>
                </a:solidFill>
                <a:sym typeface="+mn-ea"/>
              </a:rPr>
              <a:t>  </a:t>
            </a:r>
            <a:r>
              <a:rPr lang="zh-CN" altLang="en-US" sz="2000">
                <a:solidFill>
                  <a:srgbClr val="649B3F"/>
                </a:solidFill>
                <a:sym typeface="+mn-ea"/>
              </a:rPr>
              <a:t>在一定范围内井数应根据单井灌溉面积和灌溉耕地面积来确定。单井灌溉面积愈大，则井数愈少。井数可按单井灌溉面积除以井灌区总面积加以确定。</a:t>
            </a:r>
          </a:p>
          <a:p>
            <a:pPr algn="just">
              <a:lnSpc>
                <a:spcPct val="150000"/>
              </a:lnSpc>
            </a:pPr>
            <a:r>
              <a:rPr lang="zh-CN" altLang="en-US" sz="2400" b="1">
                <a:solidFill>
                  <a:srgbClr val="649B3F"/>
                </a:solidFill>
                <a:sym typeface="+mn-ea"/>
              </a:rPr>
              <a:t>         </a:t>
            </a:r>
            <a:r>
              <a:rPr lang="en-US" altLang="zh-CN" sz="2400" b="1">
                <a:solidFill>
                  <a:srgbClr val="649B3F"/>
                </a:solidFill>
                <a:sym typeface="+mn-ea"/>
              </a:rPr>
              <a:t>2</a:t>
            </a:r>
            <a:r>
              <a:rPr lang="zh-CN" altLang="en-US" sz="2400" b="1">
                <a:solidFill>
                  <a:srgbClr val="649B3F"/>
                </a:solidFill>
                <a:sym typeface="+mn-ea"/>
              </a:rPr>
              <a:t>．井距的确定  </a:t>
            </a:r>
            <a:r>
              <a:rPr lang="zh-CN" altLang="en-US" sz="2000">
                <a:solidFill>
                  <a:srgbClr val="649B3F"/>
                </a:solidFill>
                <a:sym typeface="+mn-ea"/>
              </a:rPr>
              <a:t>一般可按单井灌溉面积确定井距（如以正方形网状布井）。</a:t>
            </a:r>
          </a:p>
          <a:p>
            <a:pPr algn="just">
              <a:lnSpc>
                <a:spcPct val="150000"/>
              </a:lnSpc>
            </a:pPr>
            <a:r>
              <a:rPr lang="zh-CN" altLang="en-US" sz="2400" b="1">
                <a:solidFill>
                  <a:srgbClr val="649B3F"/>
                </a:solidFill>
                <a:sym typeface="+mn-ea"/>
              </a:rPr>
              <a:t>         </a:t>
            </a:r>
            <a:r>
              <a:rPr lang="en-US" altLang="zh-CN" sz="2400" b="1">
                <a:solidFill>
                  <a:srgbClr val="649B3F"/>
                </a:solidFill>
                <a:sym typeface="+mn-ea"/>
              </a:rPr>
              <a:t>3</a:t>
            </a:r>
            <a:r>
              <a:rPr lang="zh-CN" altLang="en-US" sz="2400" b="1">
                <a:solidFill>
                  <a:srgbClr val="649B3F"/>
                </a:solidFill>
                <a:sym typeface="+mn-ea"/>
              </a:rPr>
              <a:t>．井位的确定</a:t>
            </a:r>
            <a:r>
              <a:rPr lang="zh-CN" altLang="en-US" sz="2400">
                <a:solidFill>
                  <a:srgbClr val="649B3F"/>
                </a:solidFill>
                <a:sym typeface="+mn-ea"/>
              </a:rPr>
              <a:t>  </a:t>
            </a:r>
            <a:r>
              <a:rPr lang="zh-CN" altLang="en-US" sz="2000">
                <a:solidFill>
                  <a:srgbClr val="649B3F"/>
                </a:solidFill>
                <a:sym typeface="+mn-ea"/>
              </a:rPr>
              <a:t>井位一般呈行状并垂直于地下水流向，各行井位之间应错开，晕棋盘式。井位一般设在田块地角上，靠近沟、渠、路、林，布置在田块高处，便于自流灌水和控制较大的灌溉面积。在井渠结合的灌区，要使井位与渠系很好地结合，以便尽可能多水汇流，发挥灌溉效果。</a:t>
            </a:r>
            <a:endParaRPr lang="zh-CN" altLang="en-US" sz="2400">
              <a:solidFill>
                <a:srgbClr val="649B3F"/>
              </a:solidFill>
              <a:sym typeface="+mn-ea"/>
            </a:endParaRPr>
          </a:p>
          <a:p>
            <a:pPr algn="just">
              <a:lnSpc>
                <a:spcPct val="150000"/>
              </a:lnSpc>
            </a:pPr>
            <a:r>
              <a:rPr lang="zh-CN" altLang="en-US" sz="2400">
                <a:solidFill>
                  <a:srgbClr val="548235"/>
                </a:solidFill>
                <a:sym typeface="+mn-ea"/>
              </a:rPr>
              <a:t>。</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6660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841375"/>
            <a:ext cx="9299575" cy="20304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四、田间灌排渠系配置</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sz="2800" b="1">
                <a:solidFill>
                  <a:schemeClr val="accent6">
                    <a:lumMod val="75000"/>
                  </a:schemeClr>
                </a:solidFill>
                <a:latin typeface="Arial" panose="020B0604020202020204" pitchFamily="34" charset="0"/>
                <a:ea typeface="宋体" panose="02010600030101010101" pitchFamily="2" charset="-122"/>
                <a:sym typeface="+mn-ea"/>
              </a:rPr>
              <a:t>（六）喷灌区</a:t>
            </a:r>
            <a:r>
              <a:rPr lang="zh-CN" altLang="en-US" sz="2800" b="1">
                <a:solidFill>
                  <a:schemeClr val="accent6">
                    <a:lumMod val="75000"/>
                  </a:schemeClr>
                </a:solidFill>
                <a:latin typeface="Arial" panose="020B0604020202020204" pitchFamily="34" charset="0"/>
                <a:ea typeface="宋体" panose="02010600030101010101" pitchFamily="2" charset="-122"/>
              </a:rPr>
              <a:t> </a:t>
            </a:r>
          </a:p>
        </p:txBody>
      </p:sp>
      <p:sp>
        <p:nvSpPr>
          <p:cNvPr id="4" name="文本框 3"/>
          <p:cNvSpPr txBox="1"/>
          <p:nvPr/>
        </p:nvSpPr>
        <p:spPr>
          <a:xfrm>
            <a:off x="1060450" y="2298700"/>
            <a:ext cx="5762625" cy="3692525"/>
          </a:xfrm>
          <a:prstGeom prst="rect">
            <a:avLst/>
          </a:prstGeom>
          <a:noFill/>
        </p:spPr>
        <p:txBody>
          <a:bodyPr>
            <a:spAutoFit/>
          </a:bodyPr>
          <a:lstStyle/>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a:t>
            </a:r>
            <a:endParaRPr sz="2800" b="1">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在干旱半干旱地区，由于水源缺乏，应大力发展喷灌等节水灌溉，喷灌与田块配置关系密切的是管道与喷头布置。</a:t>
            </a:r>
          </a:p>
          <a:p>
            <a:pPr algn="just">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a:t>
            </a:r>
          </a:p>
        </p:txBody>
      </p:sp>
      <p:pic>
        <p:nvPicPr>
          <p:cNvPr id="2" name="图片 1" descr="timg10"/>
          <p:cNvPicPr>
            <a:picLocks noChangeAspect="1"/>
          </p:cNvPicPr>
          <p:nvPr/>
        </p:nvPicPr>
        <p:blipFill>
          <a:blip r:embed="rId3">
            <a:lum contrast="-6000"/>
          </a:blip>
          <a:srcRect/>
          <a:stretch>
            <a:fillRect/>
          </a:stretch>
        </p:blipFill>
        <p:spPr bwMode="auto">
          <a:xfrm>
            <a:off x="6977063" y="1735138"/>
            <a:ext cx="4438650" cy="3814762"/>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6864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四、田间灌排渠系配置</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sz="2800" b="1">
                <a:solidFill>
                  <a:schemeClr val="accent6">
                    <a:lumMod val="75000"/>
                  </a:schemeClr>
                </a:solidFill>
                <a:latin typeface="Arial" panose="020B0604020202020204" pitchFamily="34" charset="0"/>
                <a:ea typeface="宋体" panose="02010600030101010101" pitchFamily="2" charset="-122"/>
                <a:sym typeface="+mn-ea"/>
              </a:rPr>
              <a:t>（六）喷灌区</a:t>
            </a:r>
            <a:r>
              <a:rPr lang="zh-CN" altLang="en-US" sz="2800" b="1">
                <a:solidFill>
                  <a:schemeClr val="accent6">
                    <a:lumMod val="75000"/>
                  </a:schemeClr>
                </a:solidFill>
                <a:latin typeface="Arial" panose="020B0604020202020204" pitchFamily="34" charset="0"/>
                <a:ea typeface="宋体" panose="02010600030101010101" pitchFamily="2" charset="-122"/>
              </a:rPr>
              <a:t> </a:t>
            </a:r>
          </a:p>
        </p:txBody>
      </p:sp>
      <p:sp>
        <p:nvSpPr>
          <p:cNvPr id="4" name="文本框 3"/>
          <p:cNvSpPr txBox="1">
            <a:spLocks noChangeArrowheads="1"/>
          </p:cNvSpPr>
          <p:nvPr/>
        </p:nvSpPr>
        <p:spPr bwMode="auto">
          <a:xfrm>
            <a:off x="1206500" y="1700213"/>
            <a:ext cx="9893300" cy="5453062"/>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endParaRPr lang="zh-CN" altLang="en-US" sz="2800" b="1">
              <a:solidFill>
                <a:srgbClr val="548235"/>
              </a:solidFill>
              <a:sym typeface="+mn-ea"/>
            </a:endParaRPr>
          </a:p>
          <a:p>
            <a:pPr algn="just">
              <a:lnSpc>
                <a:spcPct val="150000"/>
              </a:lnSpc>
            </a:pPr>
            <a:r>
              <a:rPr lang="zh-CN" altLang="en-US" sz="2800" b="1">
                <a:solidFill>
                  <a:srgbClr val="548235"/>
                </a:solidFill>
                <a:sym typeface="+mn-ea"/>
              </a:rPr>
              <a:t>      </a:t>
            </a:r>
            <a:r>
              <a:rPr lang="zh-CN" altLang="en-US" sz="2000">
                <a:solidFill>
                  <a:srgbClr val="548235"/>
                </a:solidFill>
                <a:sym typeface="+mn-ea"/>
              </a:rPr>
              <a:t>   </a:t>
            </a:r>
            <a:r>
              <a:rPr lang="zh-CN" altLang="en-US" sz="2000" b="1">
                <a:solidFill>
                  <a:srgbClr val="548235"/>
                </a:solidFill>
                <a:sym typeface="+mn-ea"/>
              </a:rPr>
              <a:t> </a:t>
            </a:r>
            <a:r>
              <a:rPr lang="en-US" altLang="zh-CN" sz="2000" b="1">
                <a:solidFill>
                  <a:srgbClr val="649B3F"/>
                </a:solidFill>
                <a:sym typeface="+mn-ea"/>
              </a:rPr>
              <a:t>1</a:t>
            </a:r>
            <a:r>
              <a:rPr lang="zh-CN" altLang="en-US" sz="2000" b="1">
                <a:solidFill>
                  <a:srgbClr val="649B3F"/>
                </a:solidFill>
                <a:sym typeface="+mn-ea"/>
              </a:rPr>
              <a:t>．管道的布置 </a:t>
            </a:r>
            <a:r>
              <a:rPr lang="zh-CN" altLang="en-US">
                <a:solidFill>
                  <a:srgbClr val="649B3F"/>
                </a:solidFill>
                <a:sym typeface="+mn-ea"/>
              </a:rPr>
              <a:t> 对于固定式喷灌系统，需要布置干、支管；对于半固定式喷灌系统，需要布置干管。</a:t>
            </a:r>
          </a:p>
          <a:p>
            <a:pPr algn="just">
              <a:lnSpc>
                <a:spcPct val="150000"/>
              </a:lnSpc>
            </a:pPr>
            <a:r>
              <a:rPr lang="zh-CN" altLang="en-US">
                <a:solidFill>
                  <a:srgbClr val="649B3F"/>
                </a:solidFill>
                <a:sym typeface="+mn-ea"/>
              </a:rPr>
              <a:t>           （</a:t>
            </a:r>
            <a:r>
              <a:rPr lang="en-US" altLang="zh-CN">
                <a:solidFill>
                  <a:srgbClr val="649B3F"/>
                </a:solidFill>
                <a:sym typeface="+mn-ea"/>
              </a:rPr>
              <a:t>1</a:t>
            </a:r>
            <a:r>
              <a:rPr lang="zh-CN" altLang="en-US">
                <a:solidFill>
                  <a:srgbClr val="649B3F"/>
                </a:solidFill>
                <a:sym typeface="+mn-ea"/>
              </a:rPr>
              <a:t>）在地形平坦地区，支管尽量与作物种植和耕作方向一致，这样对于固定式系统可减少支管对机耕的影响；对于半固定式系统，则便于装拆支管和减少移动支管对作物的损伤。</a:t>
            </a:r>
          </a:p>
          <a:p>
            <a:pPr algn="just">
              <a:lnSpc>
                <a:spcPct val="150000"/>
              </a:lnSpc>
            </a:pPr>
            <a:r>
              <a:rPr lang="zh-CN" altLang="en-US">
                <a:solidFill>
                  <a:srgbClr val="649B3F"/>
                </a:solidFill>
                <a:sym typeface="+mn-ea"/>
              </a:rPr>
              <a:t>           （</a:t>
            </a:r>
            <a:r>
              <a:rPr lang="en-US" altLang="zh-CN">
                <a:solidFill>
                  <a:srgbClr val="649B3F"/>
                </a:solidFill>
                <a:sym typeface="+mn-ea"/>
              </a:rPr>
              <a:t>2</a:t>
            </a:r>
            <a:r>
              <a:rPr lang="zh-CN" altLang="en-US">
                <a:solidFill>
                  <a:srgbClr val="649B3F"/>
                </a:solidFill>
                <a:sym typeface="+mn-ea"/>
              </a:rPr>
              <a:t>）在丘陵山区，干管应在地面最大坡度方向或沿分水岭布置，以便向两侧布置支管，从而缩短干管的长度。</a:t>
            </a:r>
          </a:p>
          <a:p>
            <a:pPr algn="just">
              <a:lnSpc>
                <a:spcPct val="150000"/>
              </a:lnSpc>
            </a:pPr>
            <a:r>
              <a:rPr lang="zh-CN" altLang="en-US">
                <a:solidFill>
                  <a:srgbClr val="649B3F"/>
                </a:solidFill>
                <a:sym typeface="+mn-ea"/>
              </a:rPr>
              <a:t>           （</a:t>
            </a:r>
            <a:r>
              <a:rPr lang="en-US" altLang="zh-CN">
                <a:solidFill>
                  <a:srgbClr val="649B3F"/>
                </a:solidFill>
                <a:sym typeface="+mn-ea"/>
              </a:rPr>
              <a:t>3</a:t>
            </a:r>
            <a:r>
              <a:rPr lang="zh-CN" altLang="en-US">
                <a:solidFill>
                  <a:srgbClr val="649B3F"/>
                </a:solidFill>
                <a:sym typeface="+mn-ea"/>
              </a:rPr>
              <a:t>）以水源为水井，井位设在田块中心为好，使干管横贯田块中间，以保证支管最短。</a:t>
            </a:r>
          </a:p>
          <a:p>
            <a:pPr algn="just">
              <a:lnSpc>
                <a:spcPct val="150000"/>
              </a:lnSpc>
            </a:pPr>
            <a:r>
              <a:rPr lang="zh-CN" altLang="en-US">
                <a:solidFill>
                  <a:srgbClr val="649B3F"/>
                </a:solidFill>
                <a:sym typeface="+mn-ea"/>
              </a:rPr>
              <a:t>           （</a:t>
            </a:r>
            <a:r>
              <a:rPr lang="en-US" altLang="zh-CN">
                <a:solidFill>
                  <a:srgbClr val="649B3F"/>
                </a:solidFill>
                <a:sym typeface="+mn-ea"/>
              </a:rPr>
              <a:t>4</a:t>
            </a:r>
            <a:r>
              <a:rPr lang="zh-CN" altLang="en-US">
                <a:solidFill>
                  <a:srgbClr val="649B3F"/>
                </a:solidFill>
                <a:sym typeface="+mn-ea"/>
              </a:rPr>
              <a:t>）喷灌田块要求外形规整（正方形或长方形），田块长度除考虑机耕作业的要求外，要能满足布置喷灌管道的要求。在管道上应设置适当的控制设备，以便于进行轮灌，一般在各支管上装上闸阀。</a:t>
            </a:r>
          </a:p>
          <a:p>
            <a:pPr algn="just">
              <a:lnSpc>
                <a:spcPct val="150000"/>
              </a:lnSpc>
            </a:pPr>
            <a:r>
              <a:rPr lang="zh-CN" altLang="en-US" sz="2000">
                <a:solidFill>
                  <a:srgbClr val="548235"/>
                </a:solidFill>
                <a:sym typeface="+mn-ea"/>
              </a:rPr>
              <a:t>。</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7069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四、田间灌排渠系配置</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sz="2800" b="1">
                <a:solidFill>
                  <a:schemeClr val="accent6">
                    <a:lumMod val="75000"/>
                  </a:schemeClr>
                </a:solidFill>
                <a:latin typeface="Arial" panose="020B0604020202020204" pitchFamily="34" charset="0"/>
                <a:ea typeface="宋体" panose="02010600030101010101" pitchFamily="2" charset="-122"/>
                <a:sym typeface="+mn-ea"/>
              </a:rPr>
              <a:t>（六）喷灌区</a:t>
            </a:r>
            <a:r>
              <a:rPr lang="zh-CN" altLang="en-US" sz="2800" b="1">
                <a:solidFill>
                  <a:schemeClr val="accent6">
                    <a:lumMod val="75000"/>
                  </a:schemeClr>
                </a:solidFill>
                <a:latin typeface="Arial" panose="020B0604020202020204" pitchFamily="34" charset="0"/>
                <a:ea typeface="宋体" panose="02010600030101010101" pitchFamily="2" charset="-122"/>
              </a:rPr>
              <a:t> </a:t>
            </a:r>
          </a:p>
        </p:txBody>
      </p:sp>
      <p:sp>
        <p:nvSpPr>
          <p:cNvPr id="4" name="文本框 3"/>
          <p:cNvSpPr txBox="1">
            <a:spLocks noChangeArrowheads="1"/>
          </p:cNvSpPr>
          <p:nvPr/>
        </p:nvSpPr>
        <p:spPr bwMode="auto">
          <a:xfrm>
            <a:off x="1222375" y="1728788"/>
            <a:ext cx="9893300" cy="5170487"/>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endParaRPr lang="zh-CN" altLang="en-US" sz="2800" b="1">
              <a:solidFill>
                <a:srgbClr val="548235"/>
              </a:solidFill>
              <a:sym typeface="+mn-ea"/>
            </a:endParaRPr>
          </a:p>
          <a:p>
            <a:pPr algn="just">
              <a:lnSpc>
                <a:spcPct val="150000"/>
              </a:lnSpc>
            </a:pPr>
            <a:r>
              <a:rPr lang="zh-CN" altLang="en-US" sz="2800" b="1">
                <a:solidFill>
                  <a:srgbClr val="548235"/>
                </a:solidFill>
                <a:sym typeface="+mn-ea"/>
              </a:rPr>
              <a:t>      </a:t>
            </a:r>
            <a:r>
              <a:rPr lang="zh-CN" altLang="en-US" sz="2000">
                <a:solidFill>
                  <a:srgbClr val="548235"/>
                </a:solidFill>
                <a:sym typeface="+mn-ea"/>
              </a:rPr>
              <a:t>  </a:t>
            </a:r>
            <a:r>
              <a:rPr lang="zh-CN" altLang="en-US" sz="2400">
                <a:solidFill>
                  <a:srgbClr val="548235"/>
                </a:solidFill>
                <a:sym typeface="+mn-ea"/>
              </a:rPr>
              <a:t> </a:t>
            </a:r>
            <a:r>
              <a:rPr lang="zh-CN" altLang="en-US" sz="2400" b="1">
                <a:solidFill>
                  <a:srgbClr val="548235"/>
                </a:solidFill>
                <a:sym typeface="+mn-ea"/>
              </a:rPr>
              <a:t> </a:t>
            </a:r>
            <a:r>
              <a:rPr lang="en-US" altLang="zh-CN" sz="2400" b="1">
                <a:solidFill>
                  <a:srgbClr val="548235"/>
                </a:solidFill>
                <a:sym typeface="+mn-ea"/>
              </a:rPr>
              <a:t>2</a:t>
            </a:r>
            <a:r>
              <a:rPr lang="zh-CN" altLang="en-US" sz="2400" b="1">
                <a:solidFill>
                  <a:srgbClr val="548235"/>
                </a:solidFill>
                <a:sym typeface="+mn-ea"/>
              </a:rPr>
              <a:t>．喷头的布置  </a:t>
            </a:r>
            <a:r>
              <a:rPr lang="zh-CN" altLang="en-US" sz="2400">
                <a:solidFill>
                  <a:srgbClr val="548235"/>
                </a:solidFill>
                <a:sym typeface="+mn-ea"/>
              </a:rPr>
              <a:t>喷头的布置与它的喷洒方式有关，应以保证喷洒不留空白为宜。为了全部喷灌地块受水均匀；应使相邻喷头喷洒范围内的边缘部分适当重复，即采用不同的喷头组合形式使全部喷洒面积达到所要求的均匀度。如果喷灌系统采用定点喷灌，各喷头之间应当合理地加以组合。在设计射程相同的情况下，喷头组合形式不同，则支管或竖管（喷点）的间距也就不同。喷头的喷洒方式有圆形和扇形两种，圆形喷洒能充分利用喷头的射程，允许喷头有较大的间距，喷洒强度低，一般用于固定、半固定系统。</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7274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五、田间道路配置</a:t>
            </a:r>
          </a:p>
        </p:txBody>
      </p:sp>
      <p:sp>
        <p:nvSpPr>
          <p:cNvPr id="4" name="文本框 3"/>
          <p:cNvSpPr txBox="1"/>
          <p:nvPr/>
        </p:nvSpPr>
        <p:spPr>
          <a:xfrm>
            <a:off x="1198563" y="1385888"/>
            <a:ext cx="5627687" cy="3876675"/>
          </a:xfrm>
          <a:prstGeom prst="rect">
            <a:avLst/>
          </a:prstGeom>
          <a:noFill/>
        </p:spPr>
        <p:txBody>
          <a:bodyPr>
            <a:spAutoFit/>
          </a:bodyPr>
          <a:lstStyle/>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a:t>
            </a:r>
            <a:endParaRPr sz="2800" b="1">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田间道路是田间生产和运输的动脉，它是乡镇间、乡村间、村村间、农户间与田土间的通道。因此妥善的布置田间道路，对提高劳动生产率有着重要作用。</a:t>
            </a:r>
          </a:p>
        </p:txBody>
      </p:sp>
      <p:pic>
        <p:nvPicPr>
          <p:cNvPr id="2" name="图片 1" descr="timg9"/>
          <p:cNvPicPr>
            <a:picLocks noChangeAspect="1"/>
          </p:cNvPicPr>
          <p:nvPr/>
        </p:nvPicPr>
        <p:blipFill>
          <a:blip r:embed="rId3">
            <a:lum contrast="-12000"/>
          </a:blip>
          <a:srcRect/>
          <a:stretch>
            <a:fillRect/>
          </a:stretch>
        </p:blipFill>
        <p:spPr bwMode="auto">
          <a:xfrm>
            <a:off x="6948488" y="2003425"/>
            <a:ext cx="4294187" cy="3389313"/>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59399"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35426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（一）土地的自然特性</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a:spLocks noChangeArrowheads="1"/>
          </p:cNvSpPr>
          <p:nvPr/>
        </p:nvSpPr>
        <p:spPr bwMode="auto">
          <a:xfrm>
            <a:off x="1274763" y="2160588"/>
            <a:ext cx="9288462" cy="2789237"/>
          </a:xfrm>
          <a:prstGeom prst="rect">
            <a:avLst/>
          </a:prstGeom>
          <a:noFill/>
          <a:ln w="9525">
            <a:noFill/>
            <a:miter lim="800000"/>
            <a:headEnd/>
            <a:tailEnd/>
          </a:ln>
        </p:spPr>
        <p:txBody>
          <a:bodyPr>
            <a:spAutoFit/>
          </a:bodyPr>
          <a:lstStyle/>
          <a:p>
            <a:pPr>
              <a:lnSpc>
                <a:spcPct val="150000"/>
              </a:lnSpc>
            </a:pPr>
            <a:r>
              <a:rPr lang="en-US" altLang="zh-CN" b="1">
                <a:solidFill>
                  <a:srgbClr val="548235"/>
                </a:solidFill>
                <a:sym typeface="+mn-ea"/>
              </a:rPr>
              <a:t>                </a:t>
            </a:r>
          </a:p>
          <a:p>
            <a:pPr>
              <a:lnSpc>
                <a:spcPct val="150000"/>
              </a:lnSpc>
            </a:pPr>
            <a:r>
              <a:rPr lang="zh-CN" altLang="en-US" sz="2800">
                <a:solidFill>
                  <a:srgbClr val="548235"/>
                </a:solidFill>
                <a:sym typeface="+mn-ea"/>
              </a:rPr>
              <a:t>    </a:t>
            </a:r>
            <a:r>
              <a:rPr lang="zh-CN" altLang="en-US" sz="2400">
                <a:solidFill>
                  <a:srgbClr val="548235"/>
                </a:solidFill>
                <a:sym typeface="+mn-ea"/>
              </a:rPr>
              <a:t>  5.</a:t>
            </a:r>
            <a:r>
              <a:rPr lang="zh-CN" altLang="en-US" sz="2400" b="1">
                <a:solidFill>
                  <a:srgbClr val="548235"/>
                </a:solidFill>
                <a:sym typeface="+mn-ea"/>
              </a:rPr>
              <a:t>土地永续利用的相对性。</a:t>
            </a:r>
            <a:r>
              <a:rPr lang="zh-CN" altLang="en-US" sz="2400">
                <a:solidFill>
                  <a:srgbClr val="548235"/>
                </a:solidFill>
                <a:sym typeface="+mn-ea"/>
              </a:rPr>
              <a:t>土地利用永续性有两层含义：作为自然的产物，它与地球共存亡，具有永不消失性;作为人类的活动场所和生产资料，可以永续利用。但土地的这种永续利用是相对的，只有在利用中维持了土地的功能，才能实现永续利用。</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7479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五、田间道路配置</a:t>
            </a:r>
          </a:p>
        </p:txBody>
      </p:sp>
      <p:sp>
        <p:nvSpPr>
          <p:cNvPr id="4" name="文本框 3"/>
          <p:cNvSpPr txBox="1"/>
          <p:nvPr/>
        </p:nvSpPr>
        <p:spPr>
          <a:xfrm>
            <a:off x="1165225" y="1820863"/>
            <a:ext cx="9893300" cy="4060825"/>
          </a:xfrm>
          <a:prstGeom prst="rect">
            <a:avLst/>
          </a:prstGeom>
          <a:noFill/>
        </p:spPr>
        <p:txBody>
          <a:bodyPr>
            <a:spAutoFit/>
          </a:bodyPr>
          <a:lstStyle/>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（一）田间道路的种类</a:t>
            </a:r>
            <a:endParaRPr sz="28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1．拖拉机路（机耕道）是由农村干线公路通往各村、主要居民点的道路，供拖拉机和车辆行驶，服务于几个村，一般路宽6m左右。</a:t>
            </a:r>
          </a:p>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2．田间路由居民点通往田间作业的主要道路，路面宽4—6m，一般多设在耕作田块的短边，服务于一组田块。</a:t>
            </a:r>
          </a:p>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3．辅助田间路（田间小道）是联系主要田间的道路，主要起田间运输的作用，服务于l～2个田块，路宽2m左右，一般多沿田块长边布置。</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7684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五、田间道路配置</a:t>
            </a:r>
          </a:p>
        </p:txBody>
      </p:sp>
      <p:sp>
        <p:nvSpPr>
          <p:cNvPr id="4" name="文本框 3"/>
          <p:cNvSpPr txBox="1">
            <a:spLocks noChangeArrowheads="1"/>
          </p:cNvSpPr>
          <p:nvPr/>
        </p:nvSpPr>
        <p:spPr bwMode="auto">
          <a:xfrm>
            <a:off x="1165225" y="1739900"/>
            <a:ext cx="9893300" cy="4938713"/>
          </a:xfrm>
          <a:prstGeom prst="rect">
            <a:avLst/>
          </a:prstGeom>
          <a:noFill/>
          <a:ln w="9525">
            <a:noFill/>
            <a:miter lim="800000"/>
            <a:headEnd/>
            <a:tailEnd/>
          </a:ln>
        </p:spPr>
        <p:txBody>
          <a:bodyPr>
            <a:spAutoFit/>
          </a:bodyPr>
          <a:lstStyle/>
          <a:p>
            <a:pPr algn="just">
              <a:lnSpc>
                <a:spcPct val="150000"/>
              </a:lnSpc>
            </a:pPr>
            <a:r>
              <a:rPr lang="en-US" altLang="zh-CN" sz="2400">
                <a:solidFill>
                  <a:srgbClr val="548235"/>
                </a:solidFill>
                <a:sym typeface="+mn-ea"/>
              </a:rPr>
              <a:t>        </a:t>
            </a:r>
            <a:r>
              <a:rPr lang="zh-CN" altLang="en-US" sz="2800" b="1">
                <a:solidFill>
                  <a:srgbClr val="548235"/>
                </a:solidFill>
                <a:sym typeface="+mn-ea"/>
              </a:rPr>
              <a:t>（二）田间道路配置要求</a:t>
            </a:r>
            <a:endParaRPr lang="zh-CN" altLang="en-US" sz="2800">
              <a:solidFill>
                <a:srgbClr val="548235"/>
              </a:solidFill>
              <a:sym typeface="+mn-ea"/>
            </a:endParaRPr>
          </a:p>
          <a:p>
            <a:pPr algn="just">
              <a:lnSpc>
                <a:spcPct val="150000"/>
              </a:lnSpc>
            </a:pPr>
            <a:r>
              <a:rPr lang="en-US" sz="2400">
                <a:solidFill>
                  <a:srgbClr val="548235"/>
                </a:solidFill>
                <a:sym typeface="+mn-ea"/>
              </a:rPr>
              <a:t>       </a:t>
            </a:r>
            <a:r>
              <a:rPr lang="en-US" altLang="zh-CN" sz="2000">
                <a:solidFill>
                  <a:srgbClr val="649B3F"/>
                </a:solidFill>
                <a:sym typeface="+mn-ea"/>
              </a:rPr>
              <a:t>1</a:t>
            </a:r>
            <a:r>
              <a:rPr lang="en-US" sz="2000">
                <a:solidFill>
                  <a:srgbClr val="649B3F"/>
                </a:solidFill>
                <a:sym typeface="+mn-ea"/>
              </a:rPr>
              <a:t>．要保证居民点与田间有方便的交通联系，线路直，往返距离短。可以顺利达到每一个耕作田块。</a:t>
            </a:r>
            <a:endParaRPr lang="en-US" altLang="zh-CN" sz="2000">
              <a:solidFill>
                <a:srgbClr val="649B3F"/>
              </a:solidFill>
              <a:sym typeface="+mn-ea"/>
            </a:endParaRPr>
          </a:p>
          <a:p>
            <a:pPr algn="just">
              <a:lnSpc>
                <a:spcPct val="150000"/>
              </a:lnSpc>
            </a:pPr>
            <a:r>
              <a:rPr lang="en-US" sz="2000">
                <a:solidFill>
                  <a:srgbClr val="649B3F"/>
                </a:solidFill>
                <a:sym typeface="+mn-ea"/>
              </a:rPr>
              <a:t>        </a:t>
            </a:r>
            <a:r>
              <a:rPr lang="en-US" altLang="zh-CN" sz="2000">
                <a:solidFill>
                  <a:srgbClr val="649B3F"/>
                </a:solidFill>
                <a:sym typeface="+mn-ea"/>
              </a:rPr>
              <a:t>2</a:t>
            </a:r>
            <a:r>
              <a:rPr lang="en-US" sz="2000">
                <a:solidFill>
                  <a:srgbClr val="649B3F"/>
                </a:solidFill>
                <a:sym typeface="+mn-ea"/>
              </a:rPr>
              <a:t>．田间道路应沿田块边界布设、并与渠道、护田林带相协调。同时，应注意与于路取得衔接，以便形成统一的农村道路网。</a:t>
            </a:r>
          </a:p>
          <a:p>
            <a:pPr algn="just">
              <a:lnSpc>
                <a:spcPct val="150000"/>
              </a:lnSpc>
            </a:pPr>
            <a:r>
              <a:rPr lang="en-US" altLang="zh-CN" sz="2000">
                <a:solidFill>
                  <a:srgbClr val="649B3F"/>
                </a:solidFill>
                <a:sym typeface="+mn-ea"/>
              </a:rPr>
              <a:t>        3</a:t>
            </a:r>
            <a:r>
              <a:rPr lang="en-US" sz="2000">
                <a:solidFill>
                  <a:srgbClr val="649B3F"/>
                </a:solidFill>
                <a:sym typeface="+mn-ea"/>
              </a:rPr>
              <a:t>．应尽量减少占地面积路、沟、渠、林要结合配置，道路宽度和留度应按实际需要而定。应使道路跨越沟渠尽量减少，以节省桥涵工程的投资。</a:t>
            </a:r>
          </a:p>
          <a:p>
            <a:pPr algn="just">
              <a:lnSpc>
                <a:spcPct val="150000"/>
              </a:lnSpc>
            </a:pPr>
            <a:r>
              <a:rPr lang="en-US" altLang="zh-CN" sz="2000">
                <a:solidFill>
                  <a:srgbClr val="649B3F"/>
                </a:solidFill>
                <a:sym typeface="+mn-ea"/>
              </a:rPr>
              <a:t>        4</a:t>
            </a:r>
            <a:r>
              <a:rPr lang="en-US" sz="2000">
                <a:solidFill>
                  <a:srgbClr val="649B3F"/>
                </a:solidFill>
                <a:sym typeface="+mn-ea"/>
              </a:rPr>
              <a:t>．要注意田间道路的技术要求主要道路的纵坡度不宜太大，在平原丘陵地区不宜超过</a:t>
            </a:r>
            <a:r>
              <a:rPr lang="en-US" altLang="zh-CN" sz="2000">
                <a:solidFill>
                  <a:srgbClr val="649B3F"/>
                </a:solidFill>
                <a:sym typeface="+mn-ea"/>
              </a:rPr>
              <a:t>6%</a:t>
            </a:r>
            <a:r>
              <a:rPr lang="en-US" sz="2000">
                <a:solidFill>
                  <a:srgbClr val="649B3F"/>
                </a:solidFill>
                <a:sym typeface="+mn-ea"/>
              </a:rPr>
              <a:t>，在山区最大不应超过</a:t>
            </a:r>
            <a:r>
              <a:rPr lang="en-US" altLang="zh-CN" sz="2000">
                <a:solidFill>
                  <a:srgbClr val="649B3F"/>
                </a:solidFill>
                <a:sym typeface="+mn-ea"/>
              </a:rPr>
              <a:t>11%</a:t>
            </a:r>
            <a:r>
              <a:rPr lang="en-US" sz="2000">
                <a:solidFill>
                  <a:srgbClr val="649B3F"/>
                </a:solidFill>
                <a:sym typeface="+mn-ea"/>
              </a:rPr>
              <a:t>。道路选线在坚实的土质上，避开低洼沼泽地段。</a:t>
            </a:r>
          </a:p>
          <a:p>
            <a:pPr algn="just">
              <a:lnSpc>
                <a:spcPct val="150000"/>
              </a:lnSpc>
            </a:pPr>
            <a:endParaRPr lang="en-US" altLang="zh-CN" sz="2000">
              <a:solidFill>
                <a:srgbClr val="649B3F"/>
              </a:solidFill>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7888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六、农田防护林配置</a:t>
            </a:r>
          </a:p>
        </p:txBody>
      </p:sp>
      <p:sp>
        <p:nvSpPr>
          <p:cNvPr id="4" name="文本框 3"/>
          <p:cNvSpPr txBox="1"/>
          <p:nvPr/>
        </p:nvSpPr>
        <p:spPr>
          <a:xfrm>
            <a:off x="1165225" y="1739900"/>
            <a:ext cx="5611813" cy="3784600"/>
          </a:xfrm>
          <a:prstGeom prst="rect">
            <a:avLst/>
          </a:prstGeom>
          <a:noFill/>
        </p:spPr>
        <p:txBody>
          <a:bodyPr>
            <a:spAutoFit/>
          </a:bodyPr>
          <a:lstStyle/>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农田防护林能够降低风速，减少水分蒸发，改善农田气候，减轻风沙和干旱的危害，为农作物生长发育创造有利的条件，从而起到护田增产的作用</a:t>
            </a:r>
          </a:p>
          <a:p>
            <a:pPr algn="just">
              <a:lnSpc>
                <a:spcPct val="150000"/>
              </a:lnSpc>
              <a:defRPr/>
            </a:pPr>
            <a:endParaRPr lang="en-US" sz="2000">
              <a:solidFill>
                <a:schemeClr val="accent6">
                  <a:lumMod val="75000"/>
                </a:schemeClr>
              </a:solidFill>
              <a:latin typeface="Arial" panose="020B0604020202020204" pitchFamily="34" charset="0"/>
              <a:ea typeface="宋体" panose="02010600030101010101" pitchFamily="2" charset="-122"/>
              <a:sym typeface="+mn-ea"/>
            </a:endParaRPr>
          </a:p>
        </p:txBody>
      </p:sp>
      <p:pic>
        <p:nvPicPr>
          <p:cNvPr id="2" name="图片 1" descr="timg11"/>
          <p:cNvPicPr>
            <a:picLocks noChangeAspect="1"/>
          </p:cNvPicPr>
          <p:nvPr/>
        </p:nvPicPr>
        <p:blipFill>
          <a:blip r:embed="rId3">
            <a:lum contrast="-6000"/>
          </a:blip>
          <a:srcRect/>
          <a:stretch>
            <a:fillRect/>
          </a:stretch>
        </p:blipFill>
        <p:spPr bwMode="auto">
          <a:xfrm>
            <a:off x="6777038" y="1681163"/>
            <a:ext cx="4592637" cy="3495675"/>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8093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六、农田防护林配置</a:t>
            </a:r>
          </a:p>
        </p:txBody>
      </p:sp>
      <p:sp>
        <p:nvSpPr>
          <p:cNvPr id="4" name="文本框 3"/>
          <p:cNvSpPr txBox="1"/>
          <p:nvPr/>
        </p:nvSpPr>
        <p:spPr>
          <a:xfrm>
            <a:off x="1165225" y="1739900"/>
            <a:ext cx="9944100" cy="5078413"/>
          </a:xfrm>
          <a:prstGeom prst="rect">
            <a:avLst/>
          </a:prstGeom>
          <a:noFill/>
        </p:spPr>
        <p:txBody>
          <a:bodyPr>
            <a:spAutoFit/>
          </a:bodyPr>
          <a:lstStyle/>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（一）林带结构</a:t>
            </a:r>
            <a:endParaRPr sz="28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林带结构系指造林类型、宽度、密度、层次和断面形状的综合体。一般采用林带透风系数，作为鉴别林带结构的指标。林带透风系数指林带背风面林缘lm处高范围内平均风速与旷野的相应高度范围内平均风速之比、林带透风系数0.35以下为紧密结构，0.35～0.6为疏透结构，0.6以上为透风结构。 </a:t>
            </a: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endParaRPr lang="en-US" sz="20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8298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676525"/>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六、农田防护林配置</a:t>
            </a:r>
          </a:p>
          <a:p>
            <a:pPr>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（一）林带结构</a:t>
            </a:r>
            <a:endParaRPr sz="28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4" name="文本框 3"/>
          <p:cNvSpPr txBox="1">
            <a:spLocks noChangeArrowheads="1"/>
          </p:cNvSpPr>
          <p:nvPr/>
        </p:nvSpPr>
        <p:spPr bwMode="auto">
          <a:xfrm>
            <a:off x="1165225" y="2259013"/>
            <a:ext cx="9944100" cy="5489575"/>
          </a:xfrm>
          <a:prstGeom prst="rect">
            <a:avLst/>
          </a:prstGeom>
          <a:noFill/>
          <a:ln w="9525">
            <a:noFill/>
            <a:miter lim="800000"/>
            <a:headEnd/>
            <a:tailEnd/>
          </a:ln>
        </p:spPr>
        <p:txBody>
          <a:bodyPr>
            <a:spAutoFit/>
          </a:bodyPr>
          <a:lstStyle/>
          <a:p>
            <a:pPr algn="just">
              <a:lnSpc>
                <a:spcPct val="150000"/>
              </a:lnSpc>
            </a:pPr>
            <a:r>
              <a:rPr lang="zh-CN" altLang="en-US" sz="2800">
                <a:solidFill>
                  <a:srgbClr val="548235"/>
                </a:solidFill>
                <a:sym typeface="+mn-ea"/>
              </a:rPr>
              <a:t>      </a:t>
            </a:r>
            <a:r>
              <a:rPr lang="en-US" altLang="zh-CN" sz="2000" b="1">
                <a:solidFill>
                  <a:srgbClr val="649B3F"/>
                </a:solidFill>
                <a:sym typeface="+mn-ea"/>
              </a:rPr>
              <a:t>1</a:t>
            </a:r>
            <a:r>
              <a:rPr lang="zh-CN" altLang="en-US" sz="2000" b="1">
                <a:solidFill>
                  <a:srgbClr val="649B3F"/>
                </a:solidFill>
                <a:sym typeface="+mn-ea"/>
              </a:rPr>
              <a:t>．紧密结构</a:t>
            </a:r>
            <a:r>
              <a:rPr lang="zh-CN" altLang="en-US" sz="2000">
                <a:solidFill>
                  <a:srgbClr val="649B3F"/>
                </a:solidFill>
                <a:sym typeface="+mn-ea"/>
              </a:rPr>
              <a:t>  由乔木、亚乔木和灌木组成，三层树冠，树叶茂密，几乎不透风，防风距离较短，相对有效防风距离为</a:t>
            </a:r>
            <a:r>
              <a:rPr lang="en-US" altLang="zh-CN" sz="2000">
                <a:solidFill>
                  <a:srgbClr val="649B3F"/>
                </a:solidFill>
                <a:sym typeface="+mn-ea"/>
              </a:rPr>
              <a:t>10H</a:t>
            </a:r>
            <a:r>
              <a:rPr lang="zh-CN" altLang="en-US" sz="2000">
                <a:solidFill>
                  <a:srgbClr val="649B3F"/>
                </a:solidFill>
                <a:sym typeface="+mn-ea"/>
              </a:rPr>
              <a:t>（</a:t>
            </a:r>
            <a:r>
              <a:rPr lang="en-US" altLang="zh-CN" sz="2000">
                <a:solidFill>
                  <a:srgbClr val="649B3F"/>
                </a:solidFill>
                <a:sym typeface="+mn-ea"/>
              </a:rPr>
              <a:t>H</a:t>
            </a:r>
            <a:r>
              <a:rPr lang="zh-CN" altLang="en-US" sz="2000">
                <a:solidFill>
                  <a:srgbClr val="649B3F"/>
                </a:solidFill>
                <a:sym typeface="+mn-ea"/>
              </a:rPr>
              <a:t>为树高），而且风积物容易沉积于林前和林带内。农田防护林不宜采用这种结构。 </a:t>
            </a:r>
          </a:p>
          <a:p>
            <a:pPr algn="just">
              <a:lnSpc>
                <a:spcPct val="150000"/>
              </a:lnSpc>
            </a:pPr>
            <a:r>
              <a:rPr lang="zh-CN" altLang="en-US" sz="2000">
                <a:solidFill>
                  <a:srgbClr val="649B3F"/>
                </a:solidFill>
                <a:sym typeface="+mn-ea"/>
              </a:rPr>
              <a:t>        </a:t>
            </a:r>
            <a:r>
              <a:rPr lang="en-US" altLang="zh-CN" sz="2000" b="1">
                <a:solidFill>
                  <a:srgbClr val="649B3F"/>
                </a:solidFill>
                <a:sym typeface="+mn-ea"/>
              </a:rPr>
              <a:t>2</a:t>
            </a:r>
            <a:r>
              <a:rPr lang="zh-CN" altLang="en-US" sz="2000" b="1">
                <a:solidFill>
                  <a:srgbClr val="649B3F"/>
                </a:solidFill>
                <a:sym typeface="+mn-ea"/>
              </a:rPr>
              <a:t>．疏透结构</a:t>
            </a:r>
            <a:r>
              <a:rPr lang="zh-CN" altLang="en-US" sz="2000">
                <a:solidFill>
                  <a:srgbClr val="649B3F"/>
                </a:solidFill>
                <a:sym typeface="+mn-ea"/>
              </a:rPr>
              <a:t>  由数行乔木，两侧各配一行灌木组成，上下透风均匀，相对有效防风距离为</a:t>
            </a:r>
            <a:r>
              <a:rPr lang="en-US" altLang="zh-CN" sz="2000">
                <a:solidFill>
                  <a:srgbClr val="649B3F"/>
                </a:solidFill>
                <a:sym typeface="+mn-ea"/>
              </a:rPr>
              <a:t>25H</a:t>
            </a:r>
            <a:r>
              <a:rPr lang="zh-CN" altLang="en-US" sz="2000">
                <a:solidFill>
                  <a:srgbClr val="649B3F"/>
                </a:solidFill>
                <a:sym typeface="+mn-ea"/>
              </a:rPr>
              <a:t>。不会在带内和林缘造成积雪和淤沙，所以在风沙严重的地区，可采用此种结构。</a:t>
            </a:r>
          </a:p>
          <a:p>
            <a:pPr algn="just">
              <a:lnSpc>
                <a:spcPct val="150000"/>
              </a:lnSpc>
            </a:pPr>
            <a:r>
              <a:rPr lang="zh-CN" altLang="en-US" sz="2000">
                <a:solidFill>
                  <a:srgbClr val="649B3F"/>
                </a:solidFill>
                <a:sym typeface="+mn-ea"/>
              </a:rPr>
              <a:t>        </a:t>
            </a:r>
            <a:r>
              <a:rPr lang="en-US" altLang="zh-CN" sz="2000" b="1">
                <a:solidFill>
                  <a:srgbClr val="649B3F"/>
                </a:solidFill>
                <a:sym typeface="+mn-ea"/>
              </a:rPr>
              <a:t>3</a:t>
            </a:r>
            <a:r>
              <a:rPr lang="zh-CN" altLang="en-US" sz="2000" b="1">
                <a:solidFill>
                  <a:srgbClr val="649B3F"/>
                </a:solidFill>
                <a:sym typeface="+mn-ea"/>
              </a:rPr>
              <a:t>．透风结构</a:t>
            </a:r>
            <a:r>
              <a:rPr lang="zh-CN" altLang="en-US" sz="2000">
                <a:solidFill>
                  <a:srgbClr val="649B3F"/>
                </a:solidFill>
                <a:sym typeface="+mn-ea"/>
              </a:rPr>
              <a:t>  只由乔木组成，不搭配灌木，大量透风，防风距离最大，所以风害地区多采用这种结构。但在带内和林缘处风速大，易引起近林带处风蚀。从林带的横断面来看，对于疏透结构林带来说；最好的断面形状是矩形。</a:t>
            </a:r>
          </a:p>
          <a:p>
            <a:pPr algn="just">
              <a:lnSpc>
                <a:spcPct val="150000"/>
              </a:lnSpc>
            </a:pPr>
            <a:r>
              <a:rPr lang="zh-CN" altLang="en-US" sz="2800">
                <a:solidFill>
                  <a:srgbClr val="548235"/>
                </a:solidFill>
                <a:sym typeface="+mn-ea"/>
              </a:rPr>
              <a:t>          </a:t>
            </a:r>
          </a:p>
          <a:p>
            <a:pPr algn="just">
              <a:lnSpc>
                <a:spcPct val="150000"/>
              </a:lnSpc>
            </a:pPr>
            <a:endParaRPr lang="en-US" altLang="zh-CN" sz="2000">
              <a:solidFill>
                <a:srgbClr val="548235"/>
              </a:solidFill>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8503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六、农田防护林配置</a:t>
            </a:r>
            <a:endParaRPr sz="2800" b="1">
              <a:solidFill>
                <a:schemeClr val="accent6">
                  <a:lumMod val="75000"/>
                </a:schemeClr>
              </a:solidFill>
              <a:latin typeface="Arial" panose="020B0604020202020204" pitchFamily="34" charset="0"/>
              <a:ea typeface="宋体" panose="02010600030101010101" pitchFamily="2" charset="-122"/>
            </a:endParaRPr>
          </a:p>
        </p:txBody>
      </p:sp>
      <p:sp>
        <p:nvSpPr>
          <p:cNvPr id="4" name="文本框 3"/>
          <p:cNvSpPr txBox="1"/>
          <p:nvPr/>
        </p:nvSpPr>
        <p:spPr>
          <a:xfrm>
            <a:off x="1185863" y="1662113"/>
            <a:ext cx="9944100" cy="5078412"/>
          </a:xfrm>
          <a:prstGeom prst="rect">
            <a:avLst/>
          </a:prstGeom>
          <a:noFill/>
        </p:spPr>
        <p:txBody>
          <a:bodyPr>
            <a:spAutoFit/>
          </a:bodyPr>
          <a:lstStyle/>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（二）林带方向</a:t>
            </a:r>
          </a:p>
          <a:p>
            <a:pPr algn="just">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a:t>
            </a:r>
            <a:r>
              <a:rPr sz="20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 林带方向取决于主害风方向和地形条件，根据因害设防的原则，主林带应垂直于主害风（指5级以上大风，风速＞8m/s）方向，防风效果最佳。若由于地形条件或地界的变化，不能完全垂直时，可允许偏角有30度左右的变化，但不宜超过45度，否则防风效果显著下降。</a:t>
            </a: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endParaRPr lang="en-US" sz="20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8708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六、农田防护林配置</a:t>
            </a:r>
            <a:endParaRPr sz="2800" b="1">
              <a:solidFill>
                <a:schemeClr val="accent6">
                  <a:lumMod val="75000"/>
                </a:schemeClr>
              </a:solidFill>
              <a:latin typeface="Arial" panose="020B0604020202020204" pitchFamily="34" charset="0"/>
              <a:ea typeface="宋体" panose="02010600030101010101" pitchFamily="2" charset="-122"/>
            </a:endParaRPr>
          </a:p>
        </p:txBody>
      </p:sp>
      <p:sp>
        <p:nvSpPr>
          <p:cNvPr id="4" name="文本框 3"/>
          <p:cNvSpPr txBox="1"/>
          <p:nvPr/>
        </p:nvSpPr>
        <p:spPr>
          <a:xfrm>
            <a:off x="1185863" y="1662113"/>
            <a:ext cx="9944100" cy="4338637"/>
          </a:xfrm>
          <a:prstGeom prst="rect">
            <a:avLst/>
          </a:prstGeom>
          <a:noFill/>
        </p:spPr>
        <p:txBody>
          <a:bodyPr>
            <a:spAutoFit/>
          </a:bodyPr>
          <a:lstStyle/>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（三）林带间距  </a:t>
            </a:r>
          </a:p>
          <a:p>
            <a:pPr algn="just">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林带间距的大小，决定于林带的有效防护距离，这种距离与树高成正比，同时与林带的结构有关。据有关观测资料表明，林带有效防风距离为树高的20～25倍，最多不超过30倍。</a:t>
            </a:r>
            <a:endParaRPr sz="24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endParaRPr sz="24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endParaRPr lang="en-US" sz="20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8912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六、农田防护林配置</a:t>
            </a:r>
            <a:endParaRPr sz="2800" b="1">
              <a:solidFill>
                <a:schemeClr val="accent6">
                  <a:lumMod val="75000"/>
                </a:schemeClr>
              </a:solidFill>
              <a:latin typeface="Arial" panose="020B0604020202020204" pitchFamily="34" charset="0"/>
              <a:ea typeface="宋体" panose="02010600030101010101" pitchFamily="2" charset="-122"/>
            </a:endParaRPr>
          </a:p>
        </p:txBody>
      </p:sp>
      <p:sp>
        <p:nvSpPr>
          <p:cNvPr id="4" name="文本框 3"/>
          <p:cNvSpPr txBox="1"/>
          <p:nvPr/>
        </p:nvSpPr>
        <p:spPr>
          <a:xfrm>
            <a:off x="1185863" y="1662113"/>
            <a:ext cx="9944100" cy="5724525"/>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（四）林带宽度  </a:t>
            </a:r>
          </a:p>
          <a:p>
            <a:pPr algn="just">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林带宽度以节约占地和保持适当透风程度所需最小宽度或者树的行数确定。在干旱半干旱地区营造4～5行树的林带比较有效而且经济。林带并不是越宽越好，林带过窄防风效果差，过宽也不一定好。林带在4～9行树时防风效果较好。随着林带宽度的增加，所取得纯收入反而减少，因为树木之间互相影响遮阳和争水肥。</a:t>
            </a: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endParaRPr lang="en-US" sz="20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9117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六、农田防护林配置</a:t>
            </a:r>
            <a:endParaRPr sz="2800" b="1">
              <a:solidFill>
                <a:schemeClr val="accent6">
                  <a:lumMod val="75000"/>
                </a:schemeClr>
              </a:solidFill>
              <a:latin typeface="Arial" panose="020B0604020202020204" pitchFamily="34" charset="0"/>
              <a:ea typeface="宋体" panose="02010600030101010101" pitchFamily="2" charset="-122"/>
            </a:endParaRPr>
          </a:p>
        </p:txBody>
      </p:sp>
      <p:sp>
        <p:nvSpPr>
          <p:cNvPr id="4" name="文本框 3"/>
          <p:cNvSpPr txBox="1"/>
          <p:nvPr/>
        </p:nvSpPr>
        <p:spPr>
          <a:xfrm>
            <a:off x="1185863" y="1662113"/>
            <a:ext cx="9944100" cy="378460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（五）林带交通口  </a:t>
            </a:r>
          </a:p>
          <a:p>
            <a:pPr algn="just">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为了便于拖拉机和各种农机具的运行，在林带长边和短边的交接处应设交通口。一般在主林带的长边，每隔400～500m处设一宽度为6～7m的交通口，两条林带交通口的位置要错开，以免形成风洞，林带的交叉处交通口应交错配置。          </a:t>
            </a:r>
          </a:p>
          <a:p>
            <a:pPr algn="just">
              <a:lnSpc>
                <a:spcPct val="150000"/>
              </a:lnSpc>
              <a:defRPr/>
            </a:pPr>
            <a:endParaRPr lang="en-US" sz="20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9322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六、农田防护林配置</a:t>
            </a:r>
            <a:endParaRPr sz="2800" b="1">
              <a:solidFill>
                <a:schemeClr val="accent6">
                  <a:lumMod val="75000"/>
                </a:schemeClr>
              </a:solidFill>
              <a:latin typeface="Arial" panose="020B0604020202020204" pitchFamily="34" charset="0"/>
              <a:ea typeface="宋体" panose="02010600030101010101" pitchFamily="2" charset="-122"/>
            </a:endParaRPr>
          </a:p>
        </p:txBody>
      </p:sp>
      <p:sp>
        <p:nvSpPr>
          <p:cNvPr id="4" name="文本框 3"/>
          <p:cNvSpPr txBox="1"/>
          <p:nvPr/>
        </p:nvSpPr>
        <p:spPr>
          <a:xfrm>
            <a:off x="1185863" y="1662113"/>
            <a:ext cx="9944100" cy="5170487"/>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（六）树种选择与搭配       </a:t>
            </a:r>
            <a:r>
              <a:rPr sz="28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r>
              <a:rPr lang="en-US" sz="2000">
                <a:solidFill>
                  <a:schemeClr val="accent6">
                    <a:lumMod val="75000"/>
                  </a:schemeClr>
                </a:solidFill>
                <a:latin typeface="Arial" panose="020B0604020202020204" pitchFamily="34" charset="0"/>
                <a:ea typeface="宋体" panose="02010600030101010101" pitchFamily="2" charset="-122"/>
                <a:sym typeface="+mn-ea"/>
              </a:rPr>
              <a:t>            </a:t>
            </a:r>
            <a:r>
              <a:rPr lang="en-US" sz="2400">
                <a:solidFill>
                  <a:schemeClr val="accent6">
                    <a:lumMod val="75000"/>
                  </a:schemeClr>
                </a:solidFill>
                <a:latin typeface="Arial" panose="020B0604020202020204" pitchFamily="34" charset="0"/>
                <a:ea typeface="宋体" panose="02010600030101010101" pitchFamily="2" charset="-122"/>
                <a:sym typeface="+mn-ea"/>
              </a:rPr>
              <a:t>树种选择适宜与否影响到树木的正常生长发育，树种搭配则影响林带的结构，所以树种的选择和搭配都直接影响农田防护林带的效益。</a:t>
            </a:r>
          </a:p>
          <a:p>
            <a:pPr algn="just">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树种选择要按照“适地适树”的原则，选择最适合当地土壤气候和成林快的树种，还应以枝叶茂密、不串根、干形端直、不易给农作物感染病虫害的树种为主。在树种搭配上一条林带只宜采用单一的乔木树种，不宜采用多种乔木树种进行行间、株间混交的搭配方式。因为不同树种的生长速度不同，生长慢的会受到抑制，形成不整齐的断面形状，有的甚至只残留一两行乔木，起不到应有的防护作用。</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61447"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35426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（二）土地资源的经济特性</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279525" y="2341563"/>
            <a:ext cx="9172575" cy="2446337"/>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36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1.</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土地供给的稀缺性</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：一是能提供人们从事各种活动的土地面积是有限的；二是不同用途的土地面积也是有限的，往往不能完全满足人们对各类用地需求。</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9527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七、田间设施综合配置</a:t>
            </a:r>
          </a:p>
        </p:txBody>
      </p:sp>
      <p:sp>
        <p:nvSpPr>
          <p:cNvPr id="4" name="文本框 3"/>
          <p:cNvSpPr txBox="1"/>
          <p:nvPr/>
        </p:nvSpPr>
        <p:spPr>
          <a:xfrm>
            <a:off x="1185863" y="1662113"/>
            <a:ext cx="9944100" cy="5170487"/>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lang="en-US" sz="24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田、沟、渠、路、林等项目的配置必须综合考虑和有机结合。在旱作区，拖拉机路一般两侧植树，开排水沟，形成一路两林四沟，沟起排水、护林的作用。主要田间路和辅助田间路为减少林带对作物遮阳，道路东西走向时，林带栽在道南，南北走向时，林带栽在道西，但在坡地上，道路应布置在林带上方，以保持路面干燥。</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在灌溉区，一般拖拉机路与林带设在灌水渠与排水沟之间，这样渠沟位于所服务田块的一侧，可以减少渠、沟与道路之间的交叉工程物，同时林带对路沟渠均起到良好的防护作用。有一路两林两渠两沟的形式，也有一路两林一渠一沟的形式。</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9732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耕地利用规划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七、田间设施综合配置</a:t>
            </a:r>
          </a:p>
        </p:txBody>
      </p:sp>
      <p:sp>
        <p:nvSpPr>
          <p:cNvPr id="4" name="文本框 3"/>
          <p:cNvSpPr txBox="1"/>
          <p:nvPr/>
        </p:nvSpPr>
        <p:spPr>
          <a:xfrm>
            <a:off x="1185863" y="1843088"/>
            <a:ext cx="9944100" cy="4062412"/>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lang="en-US" sz="24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田间道路与沟渠（路带沟或沟带路）的布置：</a:t>
            </a:r>
            <a:endParaRPr sz="24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1．道路设在灌水地段上端 这样布置道路的位置高，路面干燥，但道路与下一级渠道交叉须设建筑物。</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2．道路设在灌水地段下端 这样布置节省基建费用，只需在斗沟与农沟相接处埋涵管即可，不过道路的位置较低。辅助田间道路一般结合农渠农沟设置，林带设在农渠农沟之间，辅助田间道路设在农沟外侧，直接与田块相接。</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9936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a:t>
            </a:r>
          </a:p>
        </p:txBody>
      </p:sp>
      <p:sp>
        <p:nvSpPr>
          <p:cNvPr id="4" name="文本框 3"/>
          <p:cNvSpPr txBox="1"/>
          <p:nvPr/>
        </p:nvSpPr>
        <p:spPr>
          <a:xfrm>
            <a:off x="1185863" y="1843088"/>
            <a:ext cx="9944100" cy="2030412"/>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lang="en-US" sz="2400" b="1">
                <a:solidFill>
                  <a:schemeClr val="accent6">
                    <a:lumMod val="75000"/>
                  </a:schemeClr>
                </a:solidFill>
                <a:latin typeface="Arial" panose="020B0604020202020204" pitchFamily="34" charset="0"/>
                <a:ea typeface="宋体" panose="02010600030101010101" pitchFamily="2" charset="-122"/>
                <a:sym typeface="+mn-ea"/>
              </a:rPr>
              <a:t>   </a:t>
            </a:r>
            <a:r>
              <a:rPr lang="en-US" sz="24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园地包括果树、茶园、桑园、茶园和其他经济园地。园是地农业生产的重要组成珊。重点介绍果园配置和茶园配置的有关内容，可供桑园、橘园、热带作物园和橡胶园配置时参考。</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0141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p:txBody>
      </p:sp>
      <p:sp>
        <p:nvSpPr>
          <p:cNvPr id="4" name="文本框 3"/>
          <p:cNvSpPr txBox="1">
            <a:spLocks noChangeArrowheads="1"/>
          </p:cNvSpPr>
          <p:nvPr/>
        </p:nvSpPr>
        <p:spPr bwMode="auto">
          <a:xfrm>
            <a:off x="1185863" y="1685925"/>
            <a:ext cx="9944100" cy="5114925"/>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（一）果树树种与品种的选择与配置</a:t>
            </a:r>
          </a:p>
          <a:p>
            <a:pPr algn="just">
              <a:lnSpc>
                <a:spcPct val="150000"/>
              </a:lnSpc>
            </a:pPr>
            <a:r>
              <a:rPr lang="zh-CN" altLang="en-US" sz="2400">
                <a:solidFill>
                  <a:srgbClr val="548235"/>
                </a:solidFill>
                <a:sym typeface="+mn-ea"/>
              </a:rPr>
              <a:t>        </a:t>
            </a:r>
            <a:r>
              <a:rPr lang="zh-CN" altLang="en-US" sz="2400">
                <a:solidFill>
                  <a:srgbClr val="649B3F"/>
                </a:solidFill>
                <a:sym typeface="+mn-ea"/>
              </a:rPr>
              <a:t>果树树种和品种繁多，我国常用果树树种，南北方有所不同。</a:t>
            </a:r>
          </a:p>
          <a:p>
            <a:pPr algn="just">
              <a:lnSpc>
                <a:spcPct val="150000"/>
              </a:lnSpc>
            </a:pPr>
            <a:r>
              <a:rPr lang="zh-CN" altLang="en-US" sz="2400">
                <a:solidFill>
                  <a:srgbClr val="649B3F"/>
                </a:solidFill>
                <a:sym typeface="+mn-ea"/>
              </a:rPr>
              <a:t>        北方主要果树有：苹果。梨、桃、杏、葡萄、枣、核桃、板栗、柿子等。</a:t>
            </a:r>
          </a:p>
          <a:p>
            <a:pPr algn="just">
              <a:lnSpc>
                <a:spcPct val="150000"/>
              </a:lnSpc>
            </a:pPr>
            <a:r>
              <a:rPr lang="zh-CN" altLang="en-US" sz="2400">
                <a:solidFill>
                  <a:srgbClr val="649B3F"/>
                </a:solidFill>
                <a:sym typeface="+mn-ea"/>
              </a:rPr>
              <a:t>        南方主要果树有：柑橘、批粑、荔枝、龙限、香蕉、菠萝等。此外，每种果树又可以有许多品种。不同树种和品种有不同的生物学特性，对于气候、环境会有不同的反应。</a:t>
            </a:r>
          </a:p>
          <a:p>
            <a:pPr algn="just">
              <a:lnSpc>
                <a:spcPct val="150000"/>
              </a:lnSpc>
            </a:pPr>
            <a:r>
              <a:rPr lang="zh-CN" altLang="en-US" sz="2400">
                <a:solidFill>
                  <a:srgbClr val="548235"/>
                </a:solidFill>
                <a:sym typeface="+mn-ea"/>
              </a:rPr>
              <a:t>        </a:t>
            </a:r>
            <a:r>
              <a:rPr lang="zh-CN" altLang="en-US" sz="2400">
                <a:solidFill>
                  <a:srgbClr val="649B3F"/>
                </a:solidFill>
                <a:sym typeface="+mn-ea"/>
              </a:rPr>
              <a:t>因此，在选择果树树种和品种时应注意选择那些适应当地气候、土壤、地形和水文地质等自然条件，且抗逆性强的优良树种和品种。</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0346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p:txBody>
      </p:sp>
      <p:sp>
        <p:nvSpPr>
          <p:cNvPr id="4" name="文本框 3"/>
          <p:cNvSpPr txBox="1">
            <a:spLocks noChangeArrowheads="1"/>
          </p:cNvSpPr>
          <p:nvPr/>
        </p:nvSpPr>
        <p:spPr bwMode="auto">
          <a:xfrm>
            <a:off x="1185863" y="1685925"/>
            <a:ext cx="9944100" cy="4938713"/>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（一）果树树种与品种的选择与配置</a:t>
            </a:r>
          </a:p>
          <a:p>
            <a:pPr algn="just">
              <a:lnSpc>
                <a:spcPct val="150000"/>
              </a:lnSpc>
            </a:pPr>
            <a:r>
              <a:rPr lang="zh-CN" altLang="en-US" sz="2400">
                <a:solidFill>
                  <a:srgbClr val="548235"/>
                </a:solidFill>
                <a:sym typeface="+mn-ea"/>
              </a:rPr>
              <a:t>          </a:t>
            </a:r>
            <a:r>
              <a:rPr lang="zh-CN" altLang="en-US" sz="2000">
                <a:solidFill>
                  <a:srgbClr val="649B3F"/>
                </a:solidFill>
                <a:sym typeface="+mn-ea"/>
              </a:rPr>
              <a:t>在距城市较近或交通方便的地方，选择的树种、品种，以能满足鲜果长期供应为好。在距城市较远或交通不便的地区，必须选择耐贮藏、耐运输的果树树种和品种。有外销任务的产区，应根据国际市场的要求选择果树树种和品种。</a:t>
            </a:r>
          </a:p>
          <a:p>
            <a:pPr algn="just">
              <a:lnSpc>
                <a:spcPct val="150000"/>
              </a:lnSpc>
            </a:pPr>
            <a:r>
              <a:rPr lang="zh-CN" altLang="en-US" sz="2000">
                <a:solidFill>
                  <a:srgbClr val="649B3F"/>
                </a:solidFill>
                <a:sym typeface="+mn-ea"/>
              </a:rPr>
              <a:t>            一般来讲，各种坡向均可种植果树，但也有差异，耐旱、喜光。喜高温的树种可配置在阳坡，如桃、杏、柿子等，而苹果、梨最好种在西南坡，如果种植在阳坡，容易发生日灼。</a:t>
            </a:r>
          </a:p>
          <a:p>
            <a:pPr algn="just">
              <a:lnSpc>
                <a:spcPct val="150000"/>
              </a:lnSpc>
            </a:pPr>
            <a:r>
              <a:rPr lang="zh-CN" altLang="en-US" sz="2000">
                <a:solidFill>
                  <a:srgbClr val="649B3F"/>
                </a:solidFill>
                <a:sym typeface="+mn-ea"/>
              </a:rPr>
              <a:t>            对于不同坡度的地段，应采取不同的工程措施：在</a:t>
            </a:r>
            <a:r>
              <a:rPr lang="en-US" altLang="zh-CN" sz="2000">
                <a:solidFill>
                  <a:srgbClr val="649B3F"/>
                </a:solidFill>
                <a:sym typeface="+mn-ea"/>
              </a:rPr>
              <a:t>7</a:t>
            </a:r>
            <a:r>
              <a:rPr lang="zh-CN" altLang="en-US" sz="2000">
                <a:solidFill>
                  <a:srgbClr val="649B3F"/>
                </a:solidFill>
                <a:sym typeface="+mn-ea"/>
              </a:rPr>
              <a:t>度～</a:t>
            </a:r>
            <a:r>
              <a:rPr lang="en-US" altLang="zh-CN" sz="2000">
                <a:solidFill>
                  <a:srgbClr val="649B3F"/>
                </a:solidFill>
                <a:sym typeface="+mn-ea"/>
              </a:rPr>
              <a:t>12</a:t>
            </a:r>
            <a:r>
              <a:rPr lang="zh-CN" altLang="en-US" sz="2000">
                <a:solidFill>
                  <a:srgbClr val="649B3F"/>
                </a:solidFill>
                <a:sym typeface="+mn-ea"/>
              </a:rPr>
              <a:t>度坡地上修筑梯田；在</a:t>
            </a:r>
            <a:r>
              <a:rPr lang="en-US" altLang="zh-CN" sz="2000">
                <a:solidFill>
                  <a:srgbClr val="649B3F"/>
                </a:solidFill>
                <a:sym typeface="+mn-ea"/>
              </a:rPr>
              <a:t>20</a:t>
            </a:r>
            <a:r>
              <a:rPr lang="zh-CN" altLang="en-US" sz="2000">
                <a:solidFill>
                  <a:srgbClr val="649B3F"/>
                </a:solidFill>
                <a:sym typeface="+mn-ea"/>
              </a:rPr>
              <a:t>度～</a:t>
            </a:r>
            <a:r>
              <a:rPr lang="en-US" altLang="zh-CN" sz="2000">
                <a:solidFill>
                  <a:srgbClr val="649B3F"/>
                </a:solidFill>
                <a:sym typeface="+mn-ea"/>
              </a:rPr>
              <a:t>25</a:t>
            </a:r>
            <a:r>
              <a:rPr lang="zh-CN" altLang="en-US" sz="2000">
                <a:solidFill>
                  <a:srgbClr val="649B3F"/>
                </a:solidFill>
                <a:sym typeface="+mn-ea"/>
              </a:rPr>
              <a:t>度的陡坡上修撩壕，在坑内种果树，在地面坡度起伏不平的地方可进行平整，为灌溉创造条件。</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0551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p:txBody>
      </p:sp>
      <p:sp>
        <p:nvSpPr>
          <p:cNvPr id="4" name="文本框 3"/>
          <p:cNvSpPr txBox="1">
            <a:spLocks noChangeArrowheads="1"/>
          </p:cNvSpPr>
          <p:nvPr/>
        </p:nvSpPr>
        <p:spPr bwMode="auto">
          <a:xfrm>
            <a:off x="1185863" y="1685925"/>
            <a:ext cx="9944100" cy="4708525"/>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（一）果树树种与品种的选择与配置</a:t>
            </a:r>
          </a:p>
          <a:p>
            <a:pPr algn="just">
              <a:lnSpc>
                <a:spcPct val="150000"/>
              </a:lnSpc>
            </a:pPr>
            <a:r>
              <a:rPr lang="zh-CN" altLang="en-US" sz="2400">
                <a:solidFill>
                  <a:srgbClr val="548235"/>
                </a:solidFill>
                <a:sym typeface="+mn-ea"/>
              </a:rPr>
              <a:t>       </a:t>
            </a:r>
            <a:r>
              <a:rPr lang="zh-CN" altLang="en-US" sz="2800">
                <a:solidFill>
                  <a:srgbClr val="548235"/>
                </a:solidFill>
                <a:sym typeface="+mn-ea"/>
              </a:rPr>
              <a:t>  </a:t>
            </a:r>
            <a:r>
              <a:rPr lang="zh-CN" altLang="en-US" sz="2400">
                <a:solidFill>
                  <a:srgbClr val="548235"/>
                </a:solidFill>
                <a:sym typeface="+mn-ea"/>
              </a:rPr>
              <a:t>果树大多为异花授粉，配置时应注意选择一定比例的授粉品种，保证优质高产。授粉树选择应具备下列条件：</a:t>
            </a:r>
          </a:p>
          <a:p>
            <a:pPr algn="just">
              <a:lnSpc>
                <a:spcPct val="150000"/>
              </a:lnSpc>
            </a:pPr>
            <a:r>
              <a:rPr lang="zh-CN" altLang="en-US" sz="2400">
                <a:solidFill>
                  <a:srgbClr val="548235"/>
                </a:solidFill>
                <a:sym typeface="+mn-ea"/>
              </a:rPr>
              <a:t>         ①能适应当地环境条件，管理要求一致；</a:t>
            </a:r>
          </a:p>
          <a:p>
            <a:pPr algn="just">
              <a:lnSpc>
                <a:spcPct val="150000"/>
              </a:lnSpc>
            </a:pPr>
            <a:r>
              <a:rPr lang="zh-CN" altLang="en-US" sz="2400">
                <a:solidFill>
                  <a:srgbClr val="548235"/>
                </a:solidFill>
                <a:sym typeface="+mn-ea"/>
              </a:rPr>
              <a:t>         ②与主栽品种的开花期一致或稍早，结果期、果树成熟延缓期也基本一致；</a:t>
            </a:r>
          </a:p>
          <a:p>
            <a:pPr algn="just">
              <a:lnSpc>
                <a:spcPct val="150000"/>
              </a:lnSpc>
            </a:pPr>
            <a:r>
              <a:rPr lang="zh-CN" altLang="en-US" sz="2400">
                <a:solidFill>
                  <a:srgbClr val="548235"/>
                </a:solidFill>
                <a:sym typeface="+mn-ea"/>
              </a:rPr>
              <a:t>         ③产生的花粉量多，且与主栽品种有良好的授粉亲和力；</a:t>
            </a:r>
          </a:p>
          <a:p>
            <a:pPr algn="just">
              <a:lnSpc>
                <a:spcPct val="150000"/>
              </a:lnSpc>
            </a:pPr>
            <a:r>
              <a:rPr lang="zh-CN" altLang="en-US" sz="2400">
                <a:solidFill>
                  <a:srgbClr val="548235"/>
                </a:solidFill>
                <a:sym typeface="+mn-ea"/>
              </a:rPr>
              <a:t>         ④丰产优质，有较高的经济价值。</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0756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p:txBody>
      </p:sp>
      <p:sp>
        <p:nvSpPr>
          <p:cNvPr id="4" name="文本框 3"/>
          <p:cNvSpPr txBox="1"/>
          <p:nvPr/>
        </p:nvSpPr>
        <p:spPr>
          <a:xfrm>
            <a:off x="1185863" y="1685925"/>
            <a:ext cx="5613400" cy="360045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（二）果园小区规划</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果园小区是被道路、灌排渠、防护林等所分隔的地段，种植一种果树（包括互相授粉的几个品种），是耕作管理的基本单位，在规模较小的果园，可不划分小区。</a:t>
            </a:r>
          </a:p>
        </p:txBody>
      </p:sp>
      <p:pic>
        <p:nvPicPr>
          <p:cNvPr id="2" name="图片 1" descr="timg12"/>
          <p:cNvPicPr>
            <a:picLocks noChangeAspect="1"/>
          </p:cNvPicPr>
          <p:nvPr/>
        </p:nvPicPr>
        <p:blipFill>
          <a:blip r:embed="rId3">
            <a:lum contrast="-18000"/>
          </a:blip>
          <a:srcRect/>
          <a:stretch>
            <a:fillRect/>
          </a:stretch>
        </p:blipFill>
        <p:spPr bwMode="auto">
          <a:xfrm>
            <a:off x="6962775" y="2039938"/>
            <a:ext cx="4711700" cy="3429000"/>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0960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（二）果园小区规划</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4" name="文本框 3"/>
          <p:cNvSpPr txBox="1"/>
          <p:nvPr/>
        </p:nvSpPr>
        <p:spPr>
          <a:xfrm>
            <a:off x="1123950" y="2254250"/>
            <a:ext cx="9944100" cy="461645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1．小区的面积和长宽度</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小区面积</a:t>
            </a:r>
            <a:r>
              <a:rPr sz="2400">
                <a:solidFill>
                  <a:schemeClr val="accent6">
                    <a:lumMod val="75000"/>
                  </a:schemeClr>
                </a:solidFill>
                <a:latin typeface="Arial" panose="020B0604020202020204" pitchFamily="34" charset="0"/>
                <a:ea typeface="宋体" panose="02010600030101010101" pitchFamily="2" charset="-122"/>
                <a:sym typeface="+mn-ea"/>
              </a:rPr>
              <a:t>：面积大小主要取决于果园规模、地形条件和机械作业程度。在平原机械水平较高的地区，小区面积可大一些，约在3.33～13.33公顷。在山地、丘陵地区划分小区应考虑水土保持、排灌系统、自然割裂情况，一般约2～3.33公顷，在切割程度大的地区可在2公顷以下。</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小区的长度</a:t>
            </a:r>
            <a:r>
              <a:rPr sz="2400">
                <a:solidFill>
                  <a:schemeClr val="accent6">
                    <a:lumMod val="75000"/>
                  </a:schemeClr>
                </a:solidFill>
                <a:latin typeface="Arial" panose="020B0604020202020204" pitchFamily="34" charset="0"/>
                <a:ea typeface="宋体" panose="02010600030101010101" pitchFamily="2" charset="-122"/>
                <a:sym typeface="+mn-ea"/>
              </a:rPr>
              <a:t>：采用机械作业的尽可能在400m以上；采用畜力作业的可在200m左右。小区的宽度要便于果树行间到四周道路上产品运输和有效防风距离，一般宽度为150～200m。</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1165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（二）果园小区规划</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4" name="文本框 3"/>
          <p:cNvSpPr txBox="1"/>
          <p:nvPr/>
        </p:nvSpPr>
        <p:spPr>
          <a:xfrm>
            <a:off x="1123950" y="2254250"/>
            <a:ext cx="9944100" cy="3508375"/>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2．小区的方向和形状 </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 小区的方向</a:t>
            </a:r>
            <a:r>
              <a:rPr sz="2400">
                <a:solidFill>
                  <a:schemeClr val="accent6">
                    <a:lumMod val="75000"/>
                  </a:schemeClr>
                </a:solidFill>
                <a:latin typeface="Arial" panose="020B0604020202020204" pitchFamily="34" charset="0"/>
                <a:ea typeface="宋体" panose="02010600030101010101" pitchFamily="2" charset="-122"/>
                <a:sym typeface="+mn-ea"/>
              </a:rPr>
              <a:t>：应与最适宜的果树栽植行向一致，以利增加光照和提高温度。有风害的，小区长边方向应与主要害风方向垂直。地形复杂、坡度较大的地区，小区长边方向应沿等高线布置，有利水土保持。</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小区的形状</a:t>
            </a:r>
            <a:r>
              <a:rPr sz="2400">
                <a:solidFill>
                  <a:schemeClr val="accent6">
                    <a:lumMod val="75000"/>
                  </a:schemeClr>
                </a:solidFill>
                <a:latin typeface="Arial" panose="020B0604020202020204" pitchFamily="34" charset="0"/>
                <a:ea typeface="宋体" panose="02010600030101010101" pitchFamily="2" charset="-122"/>
                <a:sym typeface="+mn-ea"/>
              </a:rPr>
              <a:t>：在平原地区以长方形为宜。在丘陵地带，也最好呈带状长方形，或沿等高线方向有所弯曲。</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1370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（三）防护林配置</a:t>
            </a:r>
          </a:p>
        </p:txBody>
      </p:sp>
      <p:sp>
        <p:nvSpPr>
          <p:cNvPr id="4" name="文本框 3"/>
          <p:cNvSpPr txBox="1">
            <a:spLocks noChangeArrowheads="1"/>
          </p:cNvSpPr>
          <p:nvPr/>
        </p:nvSpPr>
        <p:spPr bwMode="auto">
          <a:xfrm>
            <a:off x="1123950" y="2374900"/>
            <a:ext cx="9944100" cy="3933825"/>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000">
                <a:solidFill>
                  <a:srgbClr val="649B3F"/>
                </a:solidFill>
                <a:sym typeface="+mn-ea"/>
              </a:rPr>
              <a:t>一般在果园的边界上配置防护林，果园面积较大的在其内部沿小区也配置防护林，主林带沿小区长边垂直于主害风方向，其间距一般为</a:t>
            </a:r>
            <a:r>
              <a:rPr lang="en-US" altLang="zh-CN" sz="2000">
                <a:solidFill>
                  <a:srgbClr val="649B3F"/>
                </a:solidFill>
                <a:sym typeface="+mn-ea"/>
              </a:rPr>
              <a:t>150</a:t>
            </a:r>
            <a:r>
              <a:rPr lang="zh-CN" altLang="en-US" sz="2000">
                <a:solidFill>
                  <a:srgbClr val="649B3F"/>
                </a:solidFill>
                <a:sym typeface="+mn-ea"/>
              </a:rPr>
              <a:t>～</a:t>
            </a:r>
            <a:r>
              <a:rPr lang="en-US" altLang="zh-CN" sz="2000">
                <a:solidFill>
                  <a:srgbClr val="649B3F"/>
                </a:solidFill>
                <a:sym typeface="+mn-ea"/>
              </a:rPr>
              <a:t>200m</a:t>
            </a:r>
            <a:r>
              <a:rPr lang="zh-CN" altLang="en-US" sz="2000">
                <a:solidFill>
                  <a:srgbClr val="649B3F"/>
                </a:solidFill>
                <a:sym typeface="+mn-ea"/>
              </a:rPr>
              <a:t>；副林带配置在小小区短边上，并与沟、渠、路的规划相结合，其间距即小区的长度，一般为</a:t>
            </a:r>
            <a:r>
              <a:rPr lang="en-US" altLang="zh-CN" sz="2000">
                <a:solidFill>
                  <a:srgbClr val="649B3F"/>
                </a:solidFill>
                <a:sym typeface="+mn-ea"/>
              </a:rPr>
              <a:t>200</a:t>
            </a:r>
            <a:r>
              <a:rPr lang="zh-CN" altLang="en-US" sz="2000">
                <a:solidFill>
                  <a:srgbClr val="649B3F"/>
                </a:solidFill>
                <a:sym typeface="+mn-ea"/>
              </a:rPr>
              <a:t>～</a:t>
            </a:r>
            <a:r>
              <a:rPr lang="en-US" altLang="zh-CN" sz="2000">
                <a:solidFill>
                  <a:srgbClr val="649B3F"/>
                </a:solidFill>
                <a:sym typeface="+mn-ea"/>
              </a:rPr>
              <a:t>400m</a:t>
            </a:r>
            <a:r>
              <a:rPr lang="zh-CN" altLang="en-US" sz="2000">
                <a:solidFill>
                  <a:srgbClr val="649B3F"/>
                </a:solidFill>
                <a:sym typeface="+mn-ea"/>
              </a:rPr>
              <a:t>。主林带由</a:t>
            </a:r>
            <a:r>
              <a:rPr lang="en-US" altLang="zh-CN" sz="2000">
                <a:solidFill>
                  <a:srgbClr val="649B3F"/>
                </a:solidFill>
                <a:sym typeface="+mn-ea"/>
              </a:rPr>
              <a:t>5</a:t>
            </a:r>
            <a:r>
              <a:rPr lang="zh-CN" altLang="en-US" sz="2000">
                <a:solidFill>
                  <a:srgbClr val="649B3F"/>
                </a:solidFill>
                <a:sym typeface="+mn-ea"/>
              </a:rPr>
              <a:t>～</a:t>
            </a:r>
            <a:r>
              <a:rPr lang="en-US" altLang="zh-CN" sz="2000">
                <a:solidFill>
                  <a:srgbClr val="649B3F"/>
                </a:solidFill>
                <a:sym typeface="+mn-ea"/>
              </a:rPr>
              <a:t>7</a:t>
            </a:r>
            <a:r>
              <a:rPr lang="zh-CN" altLang="en-US" sz="2000">
                <a:solidFill>
                  <a:srgbClr val="649B3F"/>
                </a:solidFill>
                <a:sym typeface="+mn-ea"/>
              </a:rPr>
              <a:t>行树木组成，副林带由</a:t>
            </a:r>
            <a:r>
              <a:rPr lang="en-US" altLang="zh-CN" sz="2000">
                <a:solidFill>
                  <a:srgbClr val="649B3F"/>
                </a:solidFill>
                <a:sym typeface="+mn-ea"/>
              </a:rPr>
              <a:t>2</a:t>
            </a:r>
            <a:r>
              <a:rPr lang="zh-CN" altLang="en-US" sz="2000">
                <a:solidFill>
                  <a:srgbClr val="649B3F"/>
                </a:solidFill>
                <a:sym typeface="+mn-ea"/>
              </a:rPr>
              <a:t>～</a:t>
            </a:r>
            <a:r>
              <a:rPr lang="en-US" altLang="zh-CN" sz="2000">
                <a:solidFill>
                  <a:srgbClr val="649B3F"/>
                </a:solidFill>
                <a:sym typeface="+mn-ea"/>
              </a:rPr>
              <a:t>3</a:t>
            </a:r>
            <a:r>
              <a:rPr lang="zh-CN" altLang="en-US" sz="2000">
                <a:solidFill>
                  <a:srgbClr val="649B3F"/>
                </a:solidFill>
                <a:sym typeface="+mn-ea"/>
              </a:rPr>
              <a:t>行树木组成、林带结构除果园局围主林带可用紧密型外，为造成园内通风透光的良好条件，其他一般采用疏透或透风型结构。</a:t>
            </a:r>
          </a:p>
          <a:p>
            <a:pPr algn="just">
              <a:lnSpc>
                <a:spcPct val="150000"/>
              </a:lnSpc>
            </a:pPr>
            <a:r>
              <a:rPr lang="zh-CN" altLang="en-US" sz="2000">
                <a:solidFill>
                  <a:srgbClr val="649B3F"/>
                </a:solidFill>
                <a:sym typeface="+mn-ea"/>
              </a:rPr>
              <a:t>防护林的选择，应选择适应性强、生长快、寿命长、病虫害少，并具有一定经济价值的树种。为了避免林带遮阳影响果树生长，同时也便于机械耕作时的转弯，林带与边行果树应有</a:t>
            </a:r>
            <a:r>
              <a:rPr lang="en-US" altLang="zh-CN" sz="2000">
                <a:solidFill>
                  <a:srgbClr val="649B3F"/>
                </a:solidFill>
                <a:sym typeface="+mn-ea"/>
              </a:rPr>
              <a:t>12</a:t>
            </a:r>
            <a:r>
              <a:rPr lang="zh-CN" altLang="en-US" sz="2000">
                <a:solidFill>
                  <a:srgbClr val="649B3F"/>
                </a:solidFill>
                <a:sym typeface="+mn-ea"/>
              </a:rPr>
              <a:t>～</a:t>
            </a:r>
            <a:r>
              <a:rPr lang="en-US" altLang="zh-CN" sz="2000">
                <a:solidFill>
                  <a:srgbClr val="649B3F"/>
                </a:solidFill>
                <a:sym typeface="+mn-ea"/>
              </a:rPr>
              <a:t>15m</a:t>
            </a:r>
            <a:r>
              <a:rPr lang="zh-CN" altLang="en-US" sz="2000">
                <a:solidFill>
                  <a:srgbClr val="649B3F"/>
                </a:solidFill>
                <a:sym typeface="+mn-ea"/>
              </a:rPr>
              <a:t>的间距。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63495"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35426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（二）土地资源的经济特性</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279525" y="2112963"/>
            <a:ext cx="9172575" cy="3552825"/>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36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2.</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土地用途的多样性</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对土地的利用，常常产生两个以上用途的竞争，并可能从一种用途转换到另一种用途。这种竞争常使土地趋于最佳用途和最大经济效益，并使地价达到最高。这就要求人们在利用土地时，考虑土地的最有效利用原则，使土地的用途和规模等均为最佳。</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1575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（四）灌排渠系配置</a:t>
            </a:r>
          </a:p>
        </p:txBody>
      </p:sp>
      <p:sp>
        <p:nvSpPr>
          <p:cNvPr id="4" name="文本框 3"/>
          <p:cNvSpPr txBox="1">
            <a:spLocks noChangeArrowheads="1"/>
          </p:cNvSpPr>
          <p:nvPr/>
        </p:nvSpPr>
        <p:spPr bwMode="auto">
          <a:xfrm>
            <a:off x="1123950" y="2374900"/>
            <a:ext cx="9944100" cy="4019550"/>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400">
                <a:solidFill>
                  <a:srgbClr val="548235"/>
                </a:solidFill>
                <a:sym typeface="+mn-ea"/>
              </a:rPr>
              <a:t>平地果园，水源主要靠河流或打井，这时最好使水源布置在果园园地的中心，山地果园的水源可依靠河流、水库或提水灌溉。水库最好位于果园上部，以自流引水。若无水库，可在果园中选适当地点拦洪蓄水，修小塘或建机站，以动力抽水上山。</a:t>
            </a:r>
          </a:p>
          <a:p>
            <a:pPr algn="just">
              <a:lnSpc>
                <a:spcPct val="150000"/>
              </a:lnSpc>
            </a:pPr>
            <a:r>
              <a:rPr lang="zh-CN" altLang="en-US" sz="2400">
                <a:solidFill>
                  <a:srgbClr val="548235"/>
                </a:solidFill>
                <a:sym typeface="+mn-ea"/>
              </a:rPr>
              <a:t>        水从水源通过干渠引至果园，再通过支渠引到小区中，一般沿果园小区短边配置，然后通过灌水沟将水引至果树行间，直接灌溉树盘。灌水沟与小区长边一致，干渠比降在</a:t>
            </a:r>
            <a:r>
              <a:rPr lang="en-US" altLang="zh-CN" sz="2400">
                <a:solidFill>
                  <a:srgbClr val="548235"/>
                </a:solidFill>
                <a:sym typeface="+mn-ea"/>
              </a:rPr>
              <a:t>1/1000</a:t>
            </a:r>
            <a:r>
              <a:rPr lang="zh-CN" altLang="en-US" sz="2400">
                <a:solidFill>
                  <a:srgbClr val="548235"/>
                </a:solidFill>
                <a:sym typeface="+mn-ea"/>
              </a:rPr>
              <a:t>左右，支渠比降在</a:t>
            </a:r>
            <a:r>
              <a:rPr lang="en-US" altLang="zh-CN" sz="2400">
                <a:solidFill>
                  <a:srgbClr val="548235"/>
                </a:solidFill>
                <a:sym typeface="+mn-ea"/>
              </a:rPr>
              <a:t>1/500</a:t>
            </a:r>
            <a:r>
              <a:rPr lang="zh-CN" altLang="en-US" sz="2400">
                <a:solidFill>
                  <a:srgbClr val="548235"/>
                </a:solidFill>
                <a:sym typeface="+mn-ea"/>
              </a:rPr>
              <a:t>左右。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1780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457200"/>
            <a:ext cx="9299575" cy="20304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（四）灌排渠系配置</a:t>
            </a:r>
          </a:p>
        </p:txBody>
      </p:sp>
      <p:sp>
        <p:nvSpPr>
          <p:cNvPr id="4" name="文本框 3"/>
          <p:cNvSpPr txBox="1">
            <a:spLocks noChangeArrowheads="1"/>
          </p:cNvSpPr>
          <p:nvPr/>
        </p:nvSpPr>
        <p:spPr bwMode="auto">
          <a:xfrm>
            <a:off x="1123950" y="2170113"/>
            <a:ext cx="9944100" cy="4391025"/>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000">
                <a:solidFill>
                  <a:srgbClr val="649B3F"/>
                </a:solidFill>
                <a:sym typeface="+mn-ea"/>
              </a:rPr>
              <a:t>果园的排水系统在下述情况下设置：</a:t>
            </a:r>
          </a:p>
          <a:p>
            <a:pPr algn="just">
              <a:lnSpc>
                <a:spcPct val="150000"/>
              </a:lnSpc>
            </a:pPr>
            <a:r>
              <a:rPr lang="zh-CN" altLang="en-US" sz="2000">
                <a:solidFill>
                  <a:srgbClr val="649B3F"/>
                </a:solidFill>
                <a:sym typeface="+mn-ea"/>
              </a:rPr>
              <a:t>              </a:t>
            </a:r>
            <a:r>
              <a:rPr lang="en-US" altLang="zh-CN" sz="2000">
                <a:solidFill>
                  <a:srgbClr val="649B3F"/>
                </a:solidFill>
                <a:sym typeface="+mn-ea"/>
              </a:rPr>
              <a:t>1.</a:t>
            </a:r>
            <a:r>
              <a:rPr lang="zh-CN" altLang="en-US" sz="2000">
                <a:solidFill>
                  <a:srgbClr val="649B3F"/>
                </a:solidFill>
                <a:sym typeface="+mn-ea"/>
              </a:rPr>
              <a:t>果园地势低洼，易积水形成土壤过湿或渍涝；</a:t>
            </a:r>
          </a:p>
          <a:p>
            <a:pPr algn="just">
              <a:lnSpc>
                <a:spcPct val="150000"/>
              </a:lnSpc>
            </a:pPr>
            <a:r>
              <a:rPr lang="zh-CN" altLang="en-US" sz="2000">
                <a:solidFill>
                  <a:srgbClr val="649B3F"/>
                </a:solidFill>
                <a:sym typeface="+mn-ea"/>
              </a:rPr>
              <a:t>              </a:t>
            </a:r>
            <a:r>
              <a:rPr lang="en-US" altLang="zh-CN" sz="2000">
                <a:solidFill>
                  <a:srgbClr val="649B3F"/>
                </a:solidFill>
                <a:sym typeface="+mn-ea"/>
              </a:rPr>
              <a:t>2.</a:t>
            </a:r>
            <a:r>
              <a:rPr lang="zh-CN" altLang="en-US" sz="2000">
                <a:solidFill>
                  <a:srgbClr val="649B3F"/>
                </a:solidFill>
                <a:sym typeface="+mn-ea"/>
              </a:rPr>
              <a:t>土壤透水性不良或有不透水层；</a:t>
            </a:r>
          </a:p>
          <a:p>
            <a:pPr algn="just">
              <a:lnSpc>
                <a:spcPct val="150000"/>
              </a:lnSpc>
            </a:pPr>
            <a:r>
              <a:rPr lang="zh-CN" altLang="en-US" sz="2000">
                <a:solidFill>
                  <a:srgbClr val="649B3F"/>
                </a:solidFill>
                <a:sym typeface="+mn-ea"/>
              </a:rPr>
              <a:t>              </a:t>
            </a:r>
            <a:r>
              <a:rPr lang="en-US" altLang="zh-CN" sz="2000">
                <a:solidFill>
                  <a:srgbClr val="649B3F"/>
                </a:solidFill>
                <a:sym typeface="+mn-ea"/>
              </a:rPr>
              <a:t>3.</a:t>
            </a:r>
            <a:r>
              <a:rPr lang="zh-CN" altLang="en-US" sz="2000">
                <a:solidFill>
                  <a:srgbClr val="649B3F"/>
                </a:solidFill>
                <a:sym typeface="+mn-ea"/>
              </a:rPr>
              <a:t>果园临近江河湖泊，地下水位高；</a:t>
            </a:r>
          </a:p>
          <a:p>
            <a:pPr algn="just">
              <a:lnSpc>
                <a:spcPct val="150000"/>
              </a:lnSpc>
            </a:pPr>
            <a:r>
              <a:rPr lang="zh-CN" altLang="en-US" sz="2000">
                <a:solidFill>
                  <a:srgbClr val="649B3F"/>
                </a:solidFill>
                <a:sym typeface="+mn-ea"/>
              </a:rPr>
              <a:t>              </a:t>
            </a:r>
            <a:r>
              <a:rPr lang="en-US" altLang="zh-CN" sz="2000">
                <a:solidFill>
                  <a:srgbClr val="649B3F"/>
                </a:solidFill>
                <a:sym typeface="+mn-ea"/>
              </a:rPr>
              <a:t>4.</a:t>
            </a:r>
            <a:r>
              <a:rPr lang="zh-CN" altLang="en-US" sz="2000">
                <a:solidFill>
                  <a:srgbClr val="649B3F"/>
                </a:solidFill>
                <a:sym typeface="+mn-ea"/>
              </a:rPr>
              <a:t>山地、丘陵地区果园水土流失严重的地方。</a:t>
            </a:r>
          </a:p>
          <a:p>
            <a:pPr algn="just">
              <a:lnSpc>
                <a:spcPct val="150000"/>
              </a:lnSpc>
            </a:pPr>
            <a:r>
              <a:rPr lang="zh-CN" altLang="en-US" sz="2000">
                <a:solidFill>
                  <a:srgbClr val="649B3F"/>
                </a:solidFill>
                <a:sym typeface="+mn-ea"/>
              </a:rPr>
              <a:t>           平地果园的排水系统由毛、支、干沟组成毛沟设在果树行间，支沟沿小区界线设置，干沟可沿干道设置，干沟的末尾为出水口，泄入容泄区。山地果园的排水，一般在山坡上部挖拦水沟，将水汇入自然沟中，在梯田或撩壕的内侧设排水沟，连通两侧自然沟或排水沟，将水排出园外。</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1984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（五）道路配置 </a:t>
            </a:r>
          </a:p>
        </p:txBody>
      </p:sp>
      <p:sp>
        <p:nvSpPr>
          <p:cNvPr id="4" name="文本框 3"/>
          <p:cNvSpPr txBox="1"/>
          <p:nvPr/>
        </p:nvSpPr>
        <p:spPr>
          <a:xfrm>
            <a:off x="1123950" y="2374900"/>
            <a:ext cx="9944100" cy="3508375"/>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果园的运输量大，管理费工，必须设置道路网。在平地，大中型果园一般设干路、支路和小路三级，小型果园可不设小路，干路一般设在果园中部，呈十字形或井字形布置，把果园分成几个大区c外与居民点、公路相通，内与支路相接，通往各个小区，一般路宽8～10m。支路一般垂直干路，设在小区边界上，路宽5～6m。小路以人行为主，为便于小区作业而设置，间距50～100m，路宽1～3m与支路垂直。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2190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（六）果树栽植方式 </a:t>
            </a:r>
          </a:p>
        </p:txBody>
      </p:sp>
      <p:sp>
        <p:nvSpPr>
          <p:cNvPr id="4" name="文本框 3"/>
          <p:cNvSpPr txBox="1"/>
          <p:nvPr/>
        </p:nvSpPr>
        <p:spPr>
          <a:xfrm>
            <a:off x="1123950" y="2374900"/>
            <a:ext cx="9944100" cy="1292225"/>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 果树栽植方式主要指果树株行距、每公顷株数和排列形式。排列方式有：正方形、长方形、三角形和带状式。</a:t>
            </a:r>
          </a:p>
        </p:txBody>
      </p:sp>
      <p:grpSp>
        <p:nvGrpSpPr>
          <p:cNvPr id="421895" name="组合 6"/>
          <p:cNvGrpSpPr>
            <a:grpSpLocks/>
          </p:cNvGrpSpPr>
          <p:nvPr/>
        </p:nvGrpSpPr>
        <p:grpSpPr bwMode="auto">
          <a:xfrm>
            <a:off x="1389063" y="3743325"/>
            <a:ext cx="9297987" cy="2155825"/>
            <a:chOff x="2188" y="5896"/>
            <a:chExt cx="14643" cy="3394"/>
          </a:xfrm>
        </p:grpSpPr>
        <p:pic>
          <p:nvPicPr>
            <p:cNvPr id="421896" name="图片 1" descr="图片1"/>
            <p:cNvPicPr>
              <a:picLocks noChangeAspect="1"/>
            </p:cNvPicPr>
            <p:nvPr/>
          </p:nvPicPr>
          <p:blipFill>
            <a:blip r:embed="rId3"/>
            <a:srcRect/>
            <a:stretch>
              <a:fillRect/>
            </a:stretch>
          </p:blipFill>
          <p:spPr bwMode="auto">
            <a:xfrm>
              <a:off x="2188" y="5896"/>
              <a:ext cx="10599" cy="3395"/>
            </a:xfrm>
            <a:prstGeom prst="rect">
              <a:avLst/>
            </a:prstGeom>
            <a:noFill/>
            <a:ln w="9525">
              <a:noFill/>
              <a:miter lim="800000"/>
              <a:headEnd/>
              <a:tailEnd/>
            </a:ln>
          </p:spPr>
        </p:pic>
        <p:pic>
          <p:nvPicPr>
            <p:cNvPr id="421897" name="图片 4" descr="图片2"/>
            <p:cNvPicPr>
              <a:picLocks noChangeAspect="1"/>
            </p:cNvPicPr>
            <p:nvPr/>
          </p:nvPicPr>
          <p:blipFill>
            <a:blip r:embed="rId4"/>
            <a:srcRect/>
            <a:stretch>
              <a:fillRect/>
            </a:stretch>
          </p:blipFill>
          <p:spPr bwMode="auto">
            <a:xfrm>
              <a:off x="13327" y="5896"/>
              <a:ext cx="3505" cy="3395"/>
            </a:xfrm>
            <a:prstGeom prst="rect">
              <a:avLst/>
            </a:prstGeom>
            <a:noFill/>
            <a:ln w="9525">
              <a:noFill/>
              <a:miter lim="800000"/>
              <a:headEnd/>
              <a:tailEnd/>
            </a:ln>
          </p:spPr>
        </p:pic>
        <p:sp>
          <p:nvSpPr>
            <p:cNvPr id="6" name="矩形 5"/>
            <p:cNvSpPr/>
            <p:nvPr/>
          </p:nvSpPr>
          <p:spPr>
            <a:xfrm>
              <a:off x="12786" y="5896"/>
              <a:ext cx="540" cy="3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2394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一、果园配置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（六）果树栽植方式 </a:t>
            </a:r>
          </a:p>
        </p:txBody>
      </p:sp>
      <p:sp>
        <p:nvSpPr>
          <p:cNvPr id="4" name="文本框 3"/>
          <p:cNvSpPr txBox="1"/>
          <p:nvPr/>
        </p:nvSpPr>
        <p:spPr>
          <a:xfrm>
            <a:off x="614363" y="2374900"/>
            <a:ext cx="11383962" cy="1844675"/>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各种配置方式定植株数计算公式如下：</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长方形或正方形株数＝栽植面积（㎡）／行距（m）×株距（m）   </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三角形株数＝栽植面积（㎡）／行距（m）×株距（m）×0.866</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2599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7366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r>
              <a:rPr sz="2800" b="1">
                <a:solidFill>
                  <a:schemeClr val="accent6">
                    <a:lumMod val="75000"/>
                  </a:schemeClr>
                </a:solidFill>
                <a:latin typeface="Arial" panose="020B0604020202020204" pitchFamily="34" charset="0"/>
                <a:ea typeface="宋体" panose="02010600030101010101" pitchFamily="2" charset="-122"/>
                <a:sym typeface="+mn-ea"/>
              </a:rPr>
              <a:t> </a:t>
            </a:r>
          </a:p>
        </p:txBody>
      </p:sp>
      <p:sp>
        <p:nvSpPr>
          <p:cNvPr id="4" name="文本框 3"/>
          <p:cNvSpPr txBox="1"/>
          <p:nvPr/>
        </p:nvSpPr>
        <p:spPr>
          <a:xfrm>
            <a:off x="1123950" y="1023938"/>
            <a:ext cx="9944100" cy="73660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主要果树的适宜栽植密度及株行距</a:t>
            </a:r>
          </a:p>
        </p:txBody>
      </p:sp>
      <p:pic>
        <p:nvPicPr>
          <p:cNvPr id="425991" name="图片 10" descr="图片3"/>
          <p:cNvPicPr>
            <a:picLocks noChangeAspect="1"/>
          </p:cNvPicPr>
          <p:nvPr/>
        </p:nvPicPr>
        <p:blipFill>
          <a:blip r:embed="rId3"/>
          <a:srcRect/>
          <a:stretch>
            <a:fillRect/>
          </a:stretch>
        </p:blipFill>
        <p:spPr bwMode="auto">
          <a:xfrm>
            <a:off x="2135188" y="1673225"/>
            <a:ext cx="7896225" cy="5210175"/>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2804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二、茶园配置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（一）茶园小区规划 </a:t>
            </a:r>
          </a:p>
        </p:txBody>
      </p:sp>
      <p:sp>
        <p:nvSpPr>
          <p:cNvPr id="2" name="文本框 1"/>
          <p:cNvSpPr txBox="1"/>
          <p:nvPr/>
        </p:nvSpPr>
        <p:spPr>
          <a:xfrm>
            <a:off x="1184275" y="2374900"/>
            <a:ext cx="9944100" cy="4019550"/>
          </a:xfrm>
          <a:prstGeom prst="rect">
            <a:avLst/>
          </a:prstGeom>
          <a:noFill/>
        </p:spPr>
        <p:txBody>
          <a:bodyPr>
            <a:spAutoFit/>
          </a:bodyPr>
          <a:lstStyle/>
          <a:p>
            <a:pPr algn="just">
              <a:lnSpc>
                <a:spcPct val="150000"/>
              </a:lnSpc>
            </a:pPr>
            <a:r>
              <a:rPr lang="en-US" altLang="zh-CN" sz="2800" b="1">
                <a:solidFill>
                  <a:srgbClr val="548235"/>
                </a:solidFill>
                <a:sym typeface="+mn-ea"/>
              </a:rPr>
              <a:t>          </a:t>
            </a:r>
            <a:r>
              <a:rPr lang="zh-CN" altLang="en-US" sz="2400">
                <a:solidFill>
                  <a:srgbClr val="548235"/>
                </a:solidFill>
                <a:sym typeface="+mn-ea"/>
              </a:rPr>
              <a:t>为了便于茶园生产管理，茶园划分为若干个生产小区。在浅丘地区（</a:t>
            </a:r>
            <a:r>
              <a:rPr lang="en-US" altLang="zh-CN" sz="2400">
                <a:solidFill>
                  <a:srgbClr val="548235"/>
                </a:solidFill>
                <a:sym typeface="+mn-ea"/>
              </a:rPr>
              <a:t>5</a:t>
            </a:r>
            <a:r>
              <a:rPr lang="zh-CN" altLang="en-US" sz="2400">
                <a:solidFill>
                  <a:srgbClr val="548235"/>
                </a:solidFill>
                <a:sym typeface="+mn-ea"/>
              </a:rPr>
              <a:t>度以下），一般不修梯层。小区长度</a:t>
            </a:r>
            <a:r>
              <a:rPr lang="en-US" altLang="zh-CN" sz="2400">
                <a:solidFill>
                  <a:srgbClr val="548235"/>
                </a:solidFill>
                <a:sym typeface="+mn-ea"/>
              </a:rPr>
              <a:t>100</a:t>
            </a:r>
            <a:r>
              <a:rPr lang="zh-CN" altLang="en-US" sz="2400">
                <a:solidFill>
                  <a:srgbClr val="548235"/>
                </a:solidFill>
                <a:sym typeface="+mn-ea"/>
              </a:rPr>
              <a:t>～</a:t>
            </a:r>
            <a:r>
              <a:rPr lang="en-US" altLang="zh-CN" sz="2400">
                <a:solidFill>
                  <a:srgbClr val="548235"/>
                </a:solidFill>
                <a:sym typeface="+mn-ea"/>
              </a:rPr>
              <a:t>150m</a:t>
            </a:r>
            <a:r>
              <a:rPr lang="zh-CN" altLang="en-US" sz="2400">
                <a:solidFill>
                  <a:srgbClr val="548235"/>
                </a:solidFill>
                <a:sym typeface="+mn-ea"/>
              </a:rPr>
              <a:t>，宽</a:t>
            </a:r>
            <a:r>
              <a:rPr lang="en-US" altLang="zh-CN" sz="2400">
                <a:solidFill>
                  <a:srgbClr val="548235"/>
                </a:solidFill>
                <a:sym typeface="+mn-ea"/>
              </a:rPr>
              <a:t>30</a:t>
            </a:r>
            <a:r>
              <a:rPr lang="zh-CN" altLang="en-US" sz="2400">
                <a:solidFill>
                  <a:srgbClr val="548235"/>
                </a:solidFill>
                <a:sym typeface="+mn-ea"/>
              </a:rPr>
              <a:t>～</a:t>
            </a:r>
            <a:r>
              <a:rPr lang="en-US" altLang="zh-CN" sz="2400">
                <a:solidFill>
                  <a:srgbClr val="548235"/>
                </a:solidFill>
                <a:sym typeface="+mn-ea"/>
              </a:rPr>
              <a:t>50m</a:t>
            </a:r>
            <a:r>
              <a:rPr lang="zh-CN" altLang="en-US" sz="2400">
                <a:solidFill>
                  <a:srgbClr val="548235"/>
                </a:solidFill>
                <a:sym typeface="+mn-ea"/>
              </a:rPr>
              <a:t>。在丘陵地区（</a:t>
            </a:r>
            <a:r>
              <a:rPr lang="en-US" altLang="zh-CN" sz="2400">
                <a:solidFill>
                  <a:srgbClr val="548235"/>
                </a:solidFill>
                <a:sym typeface="+mn-ea"/>
              </a:rPr>
              <a:t>5</a:t>
            </a:r>
            <a:r>
              <a:rPr lang="zh-CN" altLang="en-US" sz="2400">
                <a:solidFill>
                  <a:srgbClr val="548235"/>
                </a:solidFill>
                <a:sym typeface="+mn-ea"/>
              </a:rPr>
              <a:t>度～</a:t>
            </a:r>
            <a:r>
              <a:rPr lang="en-US" altLang="zh-CN" sz="2400">
                <a:solidFill>
                  <a:srgbClr val="548235"/>
                </a:solidFill>
                <a:sym typeface="+mn-ea"/>
              </a:rPr>
              <a:t>25</a:t>
            </a:r>
            <a:r>
              <a:rPr lang="zh-CN" altLang="en-US" sz="2400">
                <a:solidFill>
                  <a:srgbClr val="548235"/>
                </a:solidFill>
                <a:sym typeface="+mn-ea"/>
              </a:rPr>
              <a:t>度），为了水土保持，一般采用等高梯层栽植，梯层宽</a:t>
            </a:r>
            <a:r>
              <a:rPr lang="en-US" altLang="zh-CN" sz="2400">
                <a:solidFill>
                  <a:srgbClr val="548235"/>
                </a:solidFill>
                <a:sym typeface="+mn-ea"/>
              </a:rPr>
              <a:t>4</a:t>
            </a:r>
            <a:r>
              <a:rPr lang="zh-CN" altLang="en-US" sz="2400">
                <a:solidFill>
                  <a:srgbClr val="548235"/>
                </a:solidFill>
                <a:sym typeface="+mn-ea"/>
              </a:rPr>
              <a:t>～</a:t>
            </a:r>
            <a:r>
              <a:rPr lang="en-US" altLang="zh-CN" sz="2400">
                <a:solidFill>
                  <a:srgbClr val="548235"/>
                </a:solidFill>
                <a:sym typeface="+mn-ea"/>
              </a:rPr>
              <a:t>20m</a:t>
            </a:r>
            <a:r>
              <a:rPr lang="zh-CN" altLang="en-US" sz="2400">
                <a:solidFill>
                  <a:srgbClr val="548235"/>
                </a:solidFill>
                <a:sym typeface="+mn-ea"/>
              </a:rPr>
              <a:t>，长</a:t>
            </a:r>
            <a:r>
              <a:rPr lang="en-US" altLang="zh-CN" sz="2400">
                <a:solidFill>
                  <a:srgbClr val="548235"/>
                </a:solidFill>
                <a:sym typeface="+mn-ea"/>
              </a:rPr>
              <a:t>100m</a:t>
            </a:r>
            <a:r>
              <a:rPr lang="zh-CN" altLang="en-US" sz="2400">
                <a:solidFill>
                  <a:srgbClr val="548235"/>
                </a:solidFill>
                <a:sym typeface="+mn-ea"/>
              </a:rPr>
              <a:t>左右，小区长边沿等高线设置。</a:t>
            </a:r>
          </a:p>
          <a:p>
            <a:pPr algn="just">
              <a:lnSpc>
                <a:spcPct val="150000"/>
              </a:lnSpc>
            </a:pPr>
            <a:r>
              <a:rPr lang="zh-CN" altLang="en-US" sz="2400">
                <a:solidFill>
                  <a:srgbClr val="548235"/>
                </a:solidFill>
                <a:sym typeface="+mn-ea"/>
              </a:rPr>
              <a:t>         茶树的栽植方式有条植和丛植两种，以条植较好，条植时又分单条植与双条植两种，单条植比双条植的茶树发育好，且便于中耕除草，但双条植防止水土流失较好。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3008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二、茶园配置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（一）茶园小区规划 </a:t>
            </a:r>
          </a:p>
        </p:txBody>
      </p:sp>
      <p:sp>
        <p:nvSpPr>
          <p:cNvPr id="2" name="文本框 1"/>
          <p:cNvSpPr txBox="1"/>
          <p:nvPr/>
        </p:nvSpPr>
        <p:spPr>
          <a:xfrm>
            <a:off x="1184275" y="2374900"/>
            <a:ext cx="9944100" cy="240030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单行条植时，行株距视茶树类型面定。灌木状茶树，行距为1.3m，株距为0.3～0.4m；半乔木状茶树，行距为1.5m，株距为0.4～0.5m。在较陡坡地上必须建筑梯式茶园，为了适应地形和增加株行的要求，行距不必完全相等，可缩小到1.0m或放宽到1.8m。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3213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园地规划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二、茶园配置</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（三）灌排渠系配置 </a:t>
            </a:r>
          </a:p>
        </p:txBody>
      </p:sp>
      <p:sp>
        <p:nvSpPr>
          <p:cNvPr id="2" name="文本框 1"/>
          <p:cNvSpPr txBox="1"/>
          <p:nvPr/>
        </p:nvSpPr>
        <p:spPr>
          <a:xfrm>
            <a:off x="1184275" y="2374900"/>
            <a:ext cx="9944100" cy="4060825"/>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茶园一般采用灌排结合形式的渠道网，可采用明渠灌排，也可采用喷灌或地下渠道。灌溉水源可以是小型水库，最好位于茶园以上部位，可以自流灌溉。也可以采用抽水站提永灌溉。在茶园与周围山林交界处应挖截水沟，一般沟宽0.7～1.0m，深0.5～1.0m。干沟可顺坡配置，可修筑成梯级形，既防冲又拦蓄雨水，支沟平行于茶行配置、与干沟垂直，设于梯层内侧，排灌兼用。在等高栽植的茶园，可每隔16～20行茶树设一条支沟。</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3418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20304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林地规划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一、林地功能和分类</a:t>
            </a:r>
          </a:p>
          <a:p>
            <a:pPr>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（一）林地的功能</a:t>
            </a:r>
          </a:p>
        </p:txBody>
      </p:sp>
      <p:sp>
        <p:nvSpPr>
          <p:cNvPr id="2" name="文本框 1"/>
          <p:cNvSpPr txBox="1"/>
          <p:nvPr/>
        </p:nvSpPr>
        <p:spPr>
          <a:xfrm>
            <a:off x="1050925" y="2459038"/>
            <a:ext cx="9944100" cy="138430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lang="en-US" sz="2400" b="1">
                <a:solidFill>
                  <a:schemeClr val="accent6">
                    <a:lumMod val="75000"/>
                  </a:schemeClr>
                </a:solidFill>
                <a:latin typeface="Arial" panose="020B0604020202020204" pitchFamily="34" charset="0"/>
                <a:ea typeface="宋体" panose="02010600030101010101" pitchFamily="2" charset="-122"/>
                <a:sym typeface="+mn-ea"/>
              </a:rPr>
              <a:t>   </a:t>
            </a:r>
            <a:r>
              <a:rPr lang="en-US" sz="32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经济功能   生态功能   社会功能</a:t>
            </a:r>
            <a:endParaRPr sz="24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endParaRPr sz="20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图片 156"/>
          <p:cNvPicPr>
            <a:picLocks noChangeAspect="1"/>
          </p:cNvPicPr>
          <p:nvPr/>
        </p:nvPicPr>
        <p:blipFill>
          <a:blip r:embed="rId3"/>
          <a:srcRect r="14032"/>
          <a:stretch>
            <a:fillRect/>
          </a:stretch>
        </p:blipFill>
        <p:spPr bwMode="auto">
          <a:xfrm>
            <a:off x="0" y="4763"/>
            <a:ext cx="12192000" cy="6848475"/>
          </a:xfrm>
          <a:prstGeom prst="rect">
            <a:avLst/>
          </a:prstGeom>
          <a:noFill/>
          <a:ln w="9525">
            <a:noFill/>
            <a:miter lim="800000"/>
            <a:headEnd/>
            <a:tailEnd/>
          </a:ln>
        </p:spPr>
      </p:pic>
      <p:sp>
        <p:nvSpPr>
          <p:cNvPr id="11" name="矩形 10"/>
          <p:cNvSpPr/>
          <p:nvPr/>
        </p:nvSpPr>
        <p:spPr>
          <a:xfrm>
            <a:off x="-873125" y="188913"/>
            <a:ext cx="2689225" cy="7572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a:p>
        </p:txBody>
      </p:sp>
      <p:sp>
        <p:nvSpPr>
          <p:cNvPr id="4" name="圆角矩形 3"/>
          <p:cNvSpPr/>
          <p:nvPr/>
        </p:nvSpPr>
        <p:spPr>
          <a:xfrm rot="16200000">
            <a:off x="3055144" y="-272256"/>
            <a:ext cx="884238" cy="4610100"/>
          </a:xfrm>
          <a:prstGeom prst="roundRect">
            <a:avLst>
              <a:gd name="adj" fmla="val 45667"/>
            </a:avLst>
          </a:prstGeom>
          <a:noFill/>
          <a:ln w="127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文本框 7"/>
          <p:cNvSpPr txBox="1">
            <a:spLocks noChangeArrowheads="1"/>
          </p:cNvSpPr>
          <p:nvPr/>
        </p:nvSpPr>
        <p:spPr bwMode="auto">
          <a:xfrm>
            <a:off x="-461963" y="966788"/>
            <a:ext cx="3638551" cy="400050"/>
          </a:xfrm>
          <a:prstGeom prst="rect">
            <a:avLst/>
          </a:prstGeom>
          <a:noFill/>
          <a:ln w="9525">
            <a:noFill/>
            <a:miter lim="800000"/>
          </a:ln>
        </p:spPr>
        <p:txBody>
          <a:bodyPr>
            <a:spAutoFit/>
          </a:bodyPr>
          <a:lstStyle/>
          <a:p>
            <a:pPr algn="ctr" fontAlgn="auto">
              <a:spcBef>
                <a:spcPts val="0"/>
              </a:spcBef>
              <a:spcAft>
                <a:spcPts val="0"/>
              </a:spcAft>
              <a:defRPr/>
            </a:pPr>
            <a:r>
              <a:rPr lang="en-US" altLang="zh-CN" sz="20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CONTENTS</a:t>
            </a:r>
            <a:endParaRPr lang="zh-CN" altLang="en-US" sz="20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3" name="矩形 2"/>
          <p:cNvSpPr/>
          <p:nvPr/>
        </p:nvSpPr>
        <p:spPr>
          <a:xfrm>
            <a:off x="2184400" y="1781175"/>
            <a:ext cx="2305050" cy="460375"/>
          </a:xfrm>
          <a:prstGeom prst="rect">
            <a:avLst/>
          </a:prstGeom>
        </p:spPr>
        <p:txBody>
          <a:bodyPr wrap="none">
            <a:spAutoFit/>
          </a:bodyPr>
          <a:lstStyle/>
          <a:p>
            <a:pPr algn="ct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第一章   绪    论</a:t>
            </a:r>
            <a:endParaRPr lang="zh-CN" altLang="en-US" sz="2400"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28678" name="矩形 40"/>
          <p:cNvSpPr>
            <a:spLocks noChangeArrowheads="1"/>
          </p:cNvSpPr>
          <p:nvPr/>
        </p:nvSpPr>
        <p:spPr bwMode="auto">
          <a:xfrm>
            <a:off x="1281113" y="3224213"/>
            <a:ext cx="4367212" cy="396875"/>
          </a:xfrm>
          <a:prstGeom prst="rect">
            <a:avLst/>
          </a:prstGeom>
          <a:noFill/>
          <a:ln w="9525">
            <a:noFill/>
            <a:miter lim="800000"/>
            <a:headEnd/>
            <a:tailEnd/>
          </a:ln>
        </p:spPr>
        <p:txBody>
          <a:bodyPr>
            <a:spAutoFit/>
          </a:bodyPr>
          <a:lstStyle/>
          <a:p>
            <a:pPr algn="ctr"/>
            <a:r>
              <a:rPr lang="zh-CN" altLang="en-US" sz="2000" b="1">
                <a:solidFill>
                  <a:srgbClr val="385723"/>
                </a:solidFill>
                <a:ea typeface="DengXian"/>
                <a:cs typeface="DengXian"/>
                <a:sym typeface="Arial" charset="0"/>
              </a:rPr>
              <a:t>第二章   自然条件与土地利用与保护</a:t>
            </a:r>
          </a:p>
        </p:txBody>
      </p:sp>
      <p:sp>
        <p:nvSpPr>
          <p:cNvPr id="42" name="矩形 41"/>
          <p:cNvSpPr/>
          <p:nvPr/>
        </p:nvSpPr>
        <p:spPr>
          <a:xfrm>
            <a:off x="1546225" y="4598988"/>
            <a:ext cx="3719513" cy="460375"/>
          </a:xfrm>
          <a:prstGeom prst="rect">
            <a:avLst/>
          </a:prstGeom>
        </p:spPr>
        <p:txBody>
          <a:bodyPr wrap="none">
            <a:spAutoFit/>
          </a:bodyPr>
          <a:lstStyle/>
          <a:p>
            <a:pPr algn="ct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第三章  土地利用总体规划</a:t>
            </a:r>
          </a:p>
        </p:txBody>
      </p:sp>
      <p:sp>
        <p:nvSpPr>
          <p:cNvPr id="43" name="矩形 42"/>
          <p:cNvSpPr/>
          <p:nvPr/>
        </p:nvSpPr>
        <p:spPr>
          <a:xfrm>
            <a:off x="7138988" y="1789113"/>
            <a:ext cx="3413125" cy="460375"/>
          </a:xfrm>
          <a:prstGeom prst="rect">
            <a:avLst/>
          </a:prstGeom>
        </p:spPr>
        <p:txBody>
          <a:bodyPr wrap="none">
            <a:spAutoFit/>
          </a:bodyPr>
          <a:lstStyle/>
          <a:p>
            <a:pPr algn="ct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第四章  农用地利用规划</a:t>
            </a:r>
          </a:p>
        </p:txBody>
      </p:sp>
      <p:sp>
        <p:nvSpPr>
          <p:cNvPr id="44" name="矩形 43"/>
          <p:cNvSpPr/>
          <p:nvPr/>
        </p:nvSpPr>
        <p:spPr>
          <a:xfrm>
            <a:off x="6916738" y="3228975"/>
            <a:ext cx="3898900" cy="398463"/>
          </a:xfrm>
          <a:prstGeom prst="rect">
            <a:avLst/>
          </a:prstGeom>
        </p:spPr>
        <p:txBody>
          <a:bodyPr wrap="none">
            <a:spAutoFit/>
          </a:bodyPr>
          <a:lstStyle/>
          <a:p>
            <a:pPr algn="ctr" fontAlgn="auto">
              <a:spcBef>
                <a:spcPts val="0"/>
              </a:spcBef>
              <a:spcAft>
                <a:spcPts val="0"/>
              </a:spcAft>
              <a:defRPr/>
            </a:pPr>
            <a:r>
              <a:rPr lang="zh-CN" altLang="en-US" sz="20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第五章  土地资源开发与保护规则</a:t>
            </a:r>
          </a:p>
        </p:txBody>
      </p:sp>
      <p:sp>
        <p:nvSpPr>
          <p:cNvPr id="45" name="矩形 44"/>
          <p:cNvSpPr/>
          <p:nvPr/>
        </p:nvSpPr>
        <p:spPr>
          <a:xfrm>
            <a:off x="7035800" y="4598988"/>
            <a:ext cx="3719513" cy="460375"/>
          </a:xfrm>
          <a:prstGeom prst="rect">
            <a:avLst/>
          </a:prstGeom>
        </p:spPr>
        <p:txBody>
          <a:bodyPr wrap="none">
            <a:spAutoFit/>
          </a:bodyPr>
          <a:lstStyle/>
          <a:p>
            <a:pPr algn="ct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第六章  新时代农用地规划</a:t>
            </a:r>
          </a:p>
        </p:txBody>
      </p:sp>
      <p:sp>
        <p:nvSpPr>
          <p:cNvPr id="23" name="文本框 5"/>
          <p:cNvSpPr txBox="1">
            <a:spLocks noChangeArrowheads="1"/>
          </p:cNvSpPr>
          <p:nvPr/>
        </p:nvSpPr>
        <p:spPr bwMode="auto">
          <a:xfrm>
            <a:off x="209550" y="160338"/>
            <a:ext cx="1835150" cy="831850"/>
          </a:xfrm>
          <a:prstGeom prst="rect">
            <a:avLst/>
          </a:prstGeom>
          <a:noFill/>
        </p:spPr>
        <p:txBody>
          <a:bodyPr>
            <a:spAutoFit/>
          </a:bodyPr>
          <a:lstStyle>
            <a:defPPr>
              <a:defRPr lang="zh-CN"/>
            </a:defPPr>
            <a:lvl1pPr>
              <a:defRPr sz="9600" b="1">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defRPr>
            </a:lvl1pPr>
          </a:lstStyle>
          <a:p>
            <a:pPr fontAlgn="auto">
              <a:spcBef>
                <a:spcPts val="0"/>
              </a:spcBef>
              <a:spcAft>
                <a:spcPts val="0"/>
              </a:spcAft>
              <a:defRPr/>
            </a:pPr>
            <a:r>
              <a:rPr lang="zh-CN" altLang="en-US" sz="4800" dirty="0" smtClean="0">
                <a:ln>
                  <a:noFill/>
                </a:ln>
                <a:solidFill>
                  <a:schemeClr val="bg1"/>
                </a:solidFill>
                <a:effectLst/>
                <a:latin typeface="+mn-ea"/>
                <a:ea typeface="+mn-ea"/>
                <a:sym typeface="Arial" panose="020B0604020202020204" pitchFamily="34" charset="0"/>
              </a:rPr>
              <a:t>目录</a:t>
            </a:r>
            <a:endParaRPr lang="zh-CN" altLang="en-US" sz="4800" dirty="0">
              <a:ln>
                <a:noFill/>
              </a:ln>
              <a:solidFill>
                <a:schemeClr val="bg1"/>
              </a:solidFill>
              <a:effectLst/>
              <a:latin typeface="+mn-ea"/>
              <a:ea typeface="+mn-ea"/>
              <a:sym typeface="Arial" panose="020B0604020202020204" pitchFamily="34" charset="0"/>
            </a:endParaRPr>
          </a:p>
        </p:txBody>
      </p:sp>
      <p:grpSp>
        <p:nvGrpSpPr>
          <p:cNvPr id="14" name="组合 13"/>
          <p:cNvGrpSpPr>
            <a:grpSpLocks/>
          </p:cNvGrpSpPr>
          <p:nvPr/>
        </p:nvGrpSpPr>
        <p:grpSpPr bwMode="auto">
          <a:xfrm>
            <a:off x="41275" y="5484813"/>
            <a:ext cx="12109450" cy="1622425"/>
            <a:chOff x="-41372" y="5254587"/>
            <a:chExt cx="12109821" cy="1622470"/>
          </a:xfrm>
        </p:grpSpPr>
        <p:pic>
          <p:nvPicPr>
            <p:cNvPr id="13" name="图片 12"/>
            <p:cNvPicPr>
              <a:picLocks noChangeAspect="1"/>
            </p:cNvPicPr>
            <p:nvPr/>
          </p:nvPicPr>
          <p:blipFill>
            <a:blip r:embed="rId4" cstate="print">
              <a:duotone>
                <a:schemeClr val="accent6">
                  <a:shade val="45000"/>
                  <a:satMod val="135000"/>
                </a:schemeClr>
                <a:prstClr val="white"/>
              </a:duotone>
            </a:blip>
            <a:stretch>
              <a:fillRect/>
            </a:stretch>
          </p:blipFill>
          <p:spPr>
            <a:xfrm>
              <a:off x="-41372" y="5299916"/>
              <a:ext cx="3070593" cy="1577141"/>
            </a:xfrm>
            <a:prstGeom prst="rect">
              <a:avLst/>
            </a:prstGeom>
          </p:spPr>
        </p:pic>
        <p:pic>
          <p:nvPicPr>
            <p:cNvPr id="158" name="图片 157"/>
            <p:cNvPicPr>
              <a:picLocks noChangeAspect="1"/>
            </p:cNvPicPr>
            <p:nvPr/>
          </p:nvPicPr>
          <p:blipFill>
            <a:blip r:embed="rId5" cstate="print">
              <a:duotone>
                <a:schemeClr val="accent6">
                  <a:shade val="45000"/>
                  <a:satMod val="135000"/>
                </a:schemeClr>
                <a:prstClr val="white"/>
              </a:duotone>
            </a:blip>
            <a:stretch>
              <a:fillRect/>
            </a:stretch>
          </p:blipFill>
          <p:spPr>
            <a:xfrm>
              <a:off x="2953232" y="5286668"/>
              <a:ext cx="3070593" cy="1577141"/>
            </a:xfrm>
            <a:prstGeom prst="rect">
              <a:avLst/>
            </a:prstGeom>
          </p:spPr>
        </p:pic>
        <p:pic>
          <p:nvPicPr>
            <p:cNvPr id="159" name="图片 158"/>
            <p:cNvPicPr>
              <a:picLocks noChangeAspect="1"/>
            </p:cNvPicPr>
            <p:nvPr/>
          </p:nvPicPr>
          <p:blipFill>
            <a:blip r:embed="rId5" cstate="print">
              <a:duotone>
                <a:schemeClr val="accent6">
                  <a:shade val="45000"/>
                  <a:satMod val="135000"/>
                </a:schemeClr>
                <a:prstClr val="white"/>
              </a:duotone>
            </a:blip>
            <a:stretch>
              <a:fillRect/>
            </a:stretch>
          </p:blipFill>
          <p:spPr>
            <a:xfrm>
              <a:off x="6004412" y="5254587"/>
              <a:ext cx="3070593" cy="1577141"/>
            </a:xfrm>
            <a:prstGeom prst="rect">
              <a:avLst/>
            </a:prstGeom>
          </p:spPr>
        </p:pic>
        <p:pic>
          <p:nvPicPr>
            <p:cNvPr id="160" name="图片 159"/>
            <p:cNvPicPr>
              <a:picLocks noChangeAspect="1"/>
            </p:cNvPicPr>
            <p:nvPr/>
          </p:nvPicPr>
          <p:blipFill>
            <a:blip r:embed="rId5" cstate="print">
              <a:duotone>
                <a:schemeClr val="accent6">
                  <a:shade val="45000"/>
                  <a:satMod val="135000"/>
                </a:schemeClr>
                <a:prstClr val="white"/>
              </a:duotone>
            </a:blip>
            <a:stretch>
              <a:fillRect/>
            </a:stretch>
          </p:blipFill>
          <p:spPr>
            <a:xfrm>
              <a:off x="8997856" y="5254587"/>
              <a:ext cx="3070593" cy="1577141"/>
            </a:xfrm>
            <a:prstGeom prst="rect">
              <a:avLst/>
            </a:prstGeom>
          </p:spPr>
        </p:pic>
      </p:grpSp>
      <p:sp>
        <p:nvSpPr>
          <p:cNvPr id="2" name="圆角矩形 1"/>
          <p:cNvSpPr/>
          <p:nvPr/>
        </p:nvSpPr>
        <p:spPr>
          <a:xfrm rot="16200000">
            <a:off x="3072606" y="1123157"/>
            <a:ext cx="884237" cy="4610100"/>
          </a:xfrm>
          <a:prstGeom prst="roundRect">
            <a:avLst>
              <a:gd name="adj" fmla="val 45667"/>
            </a:avLst>
          </a:prstGeom>
          <a:noFill/>
          <a:ln w="127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圆角矩形 4"/>
          <p:cNvSpPr/>
          <p:nvPr/>
        </p:nvSpPr>
        <p:spPr>
          <a:xfrm rot="16200000">
            <a:off x="3049588" y="2546350"/>
            <a:ext cx="882650" cy="4610100"/>
          </a:xfrm>
          <a:prstGeom prst="roundRect">
            <a:avLst>
              <a:gd name="adj" fmla="val 45667"/>
            </a:avLst>
          </a:prstGeom>
          <a:noFill/>
          <a:ln w="127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圆角矩形 5"/>
          <p:cNvSpPr/>
          <p:nvPr/>
        </p:nvSpPr>
        <p:spPr>
          <a:xfrm rot="16200000">
            <a:off x="8505825" y="-241300"/>
            <a:ext cx="882650" cy="4610100"/>
          </a:xfrm>
          <a:prstGeom prst="roundRect">
            <a:avLst>
              <a:gd name="adj" fmla="val 45667"/>
            </a:avLst>
          </a:prstGeom>
          <a:noFill/>
          <a:ln w="127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圆角矩形 6"/>
          <p:cNvSpPr/>
          <p:nvPr/>
        </p:nvSpPr>
        <p:spPr>
          <a:xfrm rot="16200000">
            <a:off x="8509000" y="1122363"/>
            <a:ext cx="882650" cy="4610100"/>
          </a:xfrm>
          <a:prstGeom prst="roundRect">
            <a:avLst>
              <a:gd name="adj" fmla="val 45667"/>
            </a:avLst>
          </a:prstGeom>
          <a:noFill/>
          <a:ln w="127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圆角矩形 7"/>
          <p:cNvSpPr/>
          <p:nvPr/>
        </p:nvSpPr>
        <p:spPr>
          <a:xfrm rot="16200000">
            <a:off x="8569325" y="2546350"/>
            <a:ext cx="882650" cy="4610100"/>
          </a:xfrm>
          <a:prstGeom prst="roundRect">
            <a:avLst>
              <a:gd name="adj" fmla="val 45667"/>
            </a:avLst>
          </a:prstGeom>
          <a:noFill/>
          <a:ln w="127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par>
                          <p:cTn id="20" fill="hold">
                            <p:stCondLst>
                              <p:cond delay="3500"/>
                            </p:stCondLst>
                            <p:childTnLst>
                              <p:par>
                                <p:cTn id="21" presetID="42"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21"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heel(1)">
                                      <p:cBhvr>
                                        <p:cTn id="29" dur="2000"/>
                                        <p:tgtEl>
                                          <p:spTgt spid="2"/>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28678"/>
                                        </p:tgtEl>
                                        <p:attrNameLst>
                                          <p:attrName>style.visibility</p:attrName>
                                        </p:attrNameLst>
                                      </p:cBhvr>
                                      <p:to>
                                        <p:strVal val="visible"/>
                                      </p:to>
                                    </p:set>
                                    <p:animEffect transition="in" filter="fade">
                                      <p:cBhvr>
                                        <p:cTn id="32" dur="1000"/>
                                        <p:tgtEl>
                                          <p:spTgt spid="28678"/>
                                        </p:tgtEl>
                                      </p:cBhvr>
                                    </p:animEffect>
                                    <p:anim calcmode="lin" valueType="num">
                                      <p:cBhvr>
                                        <p:cTn id="33" dur="1000" fill="hold"/>
                                        <p:tgtEl>
                                          <p:spTgt spid="28678"/>
                                        </p:tgtEl>
                                        <p:attrNameLst>
                                          <p:attrName>ppt_x</p:attrName>
                                        </p:attrNameLst>
                                      </p:cBhvr>
                                      <p:tavLst>
                                        <p:tav tm="0">
                                          <p:val>
                                            <p:strVal val="#ppt_x"/>
                                          </p:val>
                                        </p:tav>
                                        <p:tav tm="100000">
                                          <p:val>
                                            <p:strVal val="#ppt_x"/>
                                          </p:val>
                                        </p:tav>
                                      </p:tavLst>
                                    </p:anim>
                                    <p:anim calcmode="lin" valueType="num">
                                      <p:cBhvr>
                                        <p:cTn id="34" dur="1000" fill="hold"/>
                                        <p:tgtEl>
                                          <p:spTgt spid="28678"/>
                                        </p:tgtEl>
                                        <p:attrNameLst>
                                          <p:attrName>ppt_y</p:attrName>
                                        </p:attrNameLst>
                                      </p:cBhvr>
                                      <p:tavLst>
                                        <p:tav tm="0">
                                          <p:val>
                                            <p:strVal val="#ppt_y+.1"/>
                                          </p:val>
                                        </p:tav>
                                        <p:tav tm="100000">
                                          <p:val>
                                            <p:strVal val="#ppt_y"/>
                                          </p:val>
                                        </p:tav>
                                      </p:tavLst>
                                    </p:anim>
                                  </p:childTnLst>
                                </p:cTn>
                              </p:par>
                            </p:childTnLst>
                          </p:cTn>
                        </p:par>
                        <p:par>
                          <p:cTn id="35" fill="hold">
                            <p:stCondLst>
                              <p:cond delay="6500"/>
                            </p:stCondLst>
                            <p:childTnLst>
                              <p:par>
                                <p:cTn id="36" presetID="21" presetClass="entr" presetSubtype="1"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heel(1)">
                                      <p:cBhvr>
                                        <p:cTn id="38" dur="2000"/>
                                        <p:tgtEl>
                                          <p:spTgt spid="5"/>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1000"/>
                                        <p:tgtEl>
                                          <p:spTgt spid="42"/>
                                        </p:tgtEl>
                                      </p:cBhvr>
                                    </p:animEffect>
                                    <p:anim calcmode="lin" valueType="num">
                                      <p:cBhvr>
                                        <p:cTn id="42" dur="1000" fill="hold"/>
                                        <p:tgtEl>
                                          <p:spTgt spid="42"/>
                                        </p:tgtEl>
                                        <p:attrNameLst>
                                          <p:attrName>ppt_x</p:attrName>
                                        </p:attrNameLst>
                                      </p:cBhvr>
                                      <p:tavLst>
                                        <p:tav tm="0">
                                          <p:val>
                                            <p:strVal val="#ppt_x"/>
                                          </p:val>
                                        </p:tav>
                                        <p:tav tm="100000">
                                          <p:val>
                                            <p:strVal val="#ppt_x"/>
                                          </p:val>
                                        </p:tav>
                                      </p:tavLst>
                                    </p:anim>
                                    <p:anim calcmode="lin" valueType="num">
                                      <p:cBhvr>
                                        <p:cTn id="43" dur="1000" fill="hold"/>
                                        <p:tgtEl>
                                          <p:spTgt spid="42"/>
                                        </p:tgtEl>
                                        <p:attrNameLst>
                                          <p:attrName>ppt_y</p:attrName>
                                        </p:attrNameLst>
                                      </p:cBhvr>
                                      <p:tavLst>
                                        <p:tav tm="0">
                                          <p:val>
                                            <p:strVal val="#ppt_y+.1"/>
                                          </p:val>
                                        </p:tav>
                                        <p:tav tm="100000">
                                          <p:val>
                                            <p:strVal val="#ppt_y"/>
                                          </p:val>
                                        </p:tav>
                                      </p:tavLst>
                                    </p:anim>
                                  </p:childTnLst>
                                </p:cTn>
                              </p:par>
                            </p:childTnLst>
                          </p:cTn>
                        </p:par>
                        <p:par>
                          <p:cTn id="44" fill="hold">
                            <p:stCondLst>
                              <p:cond delay="8500"/>
                            </p:stCondLst>
                            <p:childTnLst>
                              <p:par>
                                <p:cTn id="45" presetID="21" presetClass="entr" presetSubtype="1"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heel(1)">
                                      <p:cBhvr>
                                        <p:cTn id="47" dur="2000"/>
                                        <p:tgtEl>
                                          <p:spTgt spid="6"/>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1000"/>
                                        <p:tgtEl>
                                          <p:spTgt spid="43"/>
                                        </p:tgtEl>
                                      </p:cBhvr>
                                    </p:animEffect>
                                    <p:anim calcmode="lin" valueType="num">
                                      <p:cBhvr>
                                        <p:cTn id="51" dur="1000" fill="hold"/>
                                        <p:tgtEl>
                                          <p:spTgt spid="43"/>
                                        </p:tgtEl>
                                        <p:attrNameLst>
                                          <p:attrName>ppt_x</p:attrName>
                                        </p:attrNameLst>
                                      </p:cBhvr>
                                      <p:tavLst>
                                        <p:tav tm="0">
                                          <p:val>
                                            <p:strVal val="#ppt_x"/>
                                          </p:val>
                                        </p:tav>
                                        <p:tav tm="100000">
                                          <p:val>
                                            <p:strVal val="#ppt_x"/>
                                          </p:val>
                                        </p:tav>
                                      </p:tavLst>
                                    </p:anim>
                                    <p:anim calcmode="lin" valueType="num">
                                      <p:cBhvr>
                                        <p:cTn id="52" dur="1000" fill="hold"/>
                                        <p:tgtEl>
                                          <p:spTgt spid="43"/>
                                        </p:tgtEl>
                                        <p:attrNameLst>
                                          <p:attrName>ppt_y</p:attrName>
                                        </p:attrNameLst>
                                      </p:cBhvr>
                                      <p:tavLst>
                                        <p:tav tm="0">
                                          <p:val>
                                            <p:strVal val="#ppt_y+.1"/>
                                          </p:val>
                                        </p:tav>
                                        <p:tav tm="100000">
                                          <p:val>
                                            <p:strVal val="#ppt_y"/>
                                          </p:val>
                                        </p:tav>
                                      </p:tavLst>
                                    </p:anim>
                                  </p:childTnLst>
                                </p:cTn>
                              </p:par>
                            </p:childTnLst>
                          </p:cTn>
                        </p:par>
                        <p:par>
                          <p:cTn id="53" fill="hold">
                            <p:stCondLst>
                              <p:cond delay="10500"/>
                            </p:stCondLst>
                            <p:childTnLst>
                              <p:par>
                                <p:cTn id="54" presetID="21" presetClass="entr" presetSubtype="1"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heel(1)">
                                      <p:cBhvr>
                                        <p:cTn id="56" dur="2000"/>
                                        <p:tgtEl>
                                          <p:spTgt spid="7"/>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1000"/>
                                        <p:tgtEl>
                                          <p:spTgt spid="44"/>
                                        </p:tgtEl>
                                      </p:cBhvr>
                                    </p:animEffect>
                                    <p:anim calcmode="lin" valueType="num">
                                      <p:cBhvr>
                                        <p:cTn id="60" dur="1000" fill="hold"/>
                                        <p:tgtEl>
                                          <p:spTgt spid="44"/>
                                        </p:tgtEl>
                                        <p:attrNameLst>
                                          <p:attrName>ppt_x</p:attrName>
                                        </p:attrNameLst>
                                      </p:cBhvr>
                                      <p:tavLst>
                                        <p:tav tm="0">
                                          <p:val>
                                            <p:strVal val="#ppt_x"/>
                                          </p:val>
                                        </p:tav>
                                        <p:tav tm="100000">
                                          <p:val>
                                            <p:strVal val="#ppt_x"/>
                                          </p:val>
                                        </p:tav>
                                      </p:tavLst>
                                    </p:anim>
                                    <p:anim calcmode="lin" valueType="num">
                                      <p:cBhvr>
                                        <p:cTn id="61" dur="1000" fill="hold"/>
                                        <p:tgtEl>
                                          <p:spTgt spid="44"/>
                                        </p:tgtEl>
                                        <p:attrNameLst>
                                          <p:attrName>ppt_y</p:attrName>
                                        </p:attrNameLst>
                                      </p:cBhvr>
                                      <p:tavLst>
                                        <p:tav tm="0">
                                          <p:val>
                                            <p:strVal val="#ppt_y+.1"/>
                                          </p:val>
                                        </p:tav>
                                        <p:tav tm="100000">
                                          <p:val>
                                            <p:strVal val="#ppt_y"/>
                                          </p:val>
                                        </p:tav>
                                      </p:tavLst>
                                    </p:anim>
                                  </p:childTnLst>
                                </p:cTn>
                              </p:par>
                            </p:childTnLst>
                          </p:cTn>
                        </p:par>
                        <p:par>
                          <p:cTn id="62" fill="hold">
                            <p:stCondLst>
                              <p:cond delay="12500"/>
                            </p:stCondLst>
                            <p:childTnLst>
                              <p:par>
                                <p:cTn id="63" presetID="21" presetClass="entr" presetSubtype="1" fill="hold" grpId="0" nodeType="afterEffect">
                                  <p:stCondLst>
                                    <p:cond delay="0"/>
                                  </p:stCondLst>
                                  <p:childTnLst>
                                    <p:set>
                                      <p:cBhvr>
                                        <p:cTn id="64" dur="500" fill="hold">
                                          <p:stCondLst>
                                            <p:cond delay="0"/>
                                          </p:stCondLst>
                                        </p:cTn>
                                        <p:tgtEl>
                                          <p:spTgt spid="8"/>
                                        </p:tgtEl>
                                        <p:attrNameLst>
                                          <p:attrName>style.visibility</p:attrName>
                                        </p:attrNameLst>
                                      </p:cBhvr>
                                      <p:to>
                                        <p:strVal val="visible"/>
                                      </p:to>
                                    </p:set>
                                    <p:animEffect transition="in" filter="wheel(1)">
                                      <p:cBhvr>
                                        <p:cTn id="65" dur="500"/>
                                        <p:tgtEl>
                                          <p:spTgt spid="8"/>
                                        </p:tgtEl>
                                      </p:cBhvr>
                                    </p:animEffect>
                                  </p:childTnLst>
                                </p:cTn>
                              </p:par>
                              <p:par>
                                <p:cTn id="66" presetID="42" presetClass="entr" presetSubtype="0" fill="hold" grpId="0" nodeType="with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1000"/>
                                        <p:tgtEl>
                                          <p:spTgt spid="45"/>
                                        </p:tgtEl>
                                      </p:cBhvr>
                                    </p:animEffect>
                                    <p:anim calcmode="lin" valueType="num">
                                      <p:cBhvr>
                                        <p:cTn id="69" dur="1000" fill="hold"/>
                                        <p:tgtEl>
                                          <p:spTgt spid="45"/>
                                        </p:tgtEl>
                                        <p:attrNameLst>
                                          <p:attrName>ppt_x</p:attrName>
                                        </p:attrNameLst>
                                      </p:cBhvr>
                                      <p:tavLst>
                                        <p:tav tm="0">
                                          <p:val>
                                            <p:strVal val="#ppt_x"/>
                                          </p:val>
                                        </p:tav>
                                        <p:tav tm="100000">
                                          <p:val>
                                            <p:strVal val="#ppt_x"/>
                                          </p:val>
                                        </p:tav>
                                      </p:tavLst>
                                    </p:anim>
                                    <p:anim calcmode="lin" valueType="num">
                                      <p:cBhvr>
                                        <p:cTn id="70" dur="1000" fill="hold"/>
                                        <p:tgtEl>
                                          <p:spTgt spid="4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bldLvl="0" animBg="1"/>
      <p:bldP spid="24" grpId="0"/>
      <p:bldP spid="3" grpId="0"/>
      <p:bldP spid="28678" grpId="0"/>
      <p:bldP spid="42" grpId="0"/>
      <p:bldP spid="43" grpId="0"/>
      <p:bldP spid="44" grpId="0"/>
      <p:bldP spid="45" grpId="0"/>
      <p:bldP spid="23" grpId="0"/>
      <p:bldP spid="2" grpId="0" bldLvl="0" animBg="1"/>
      <p:bldP spid="5" grpId="0" bldLvl="0" animBg="1"/>
      <p:bldP spid="6" grpId="0" bldLvl="0" animBg="1"/>
      <p:bldP spid="7" grpId="0" bldLvl="0" animBg="1"/>
      <p:bldP spid="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65543"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35426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400" b="1">
                <a:solidFill>
                  <a:schemeClr val="accent6">
                    <a:lumMod val="75000"/>
                  </a:schemeClr>
                </a:solidFill>
                <a:latin typeface="Arial" panose="020B0604020202020204" pitchFamily="34" charset="0"/>
                <a:ea typeface="宋体" panose="02010600030101010101" pitchFamily="2" charset="-122"/>
              </a:rPr>
              <a:t>（二）土地资源的经济特性</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279525" y="2089150"/>
            <a:ext cx="9172575" cy="4106863"/>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36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3.</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土地价值的增值性</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。一般商品的使用随着时间的推移总是不断地折旧直至报废，而土地则不同，在土地上追加投资的效益具有持续性，而且随着人口增加和社会经济的发展，对土地的投资具有显着的增值性。</a:t>
            </a:r>
          </a:p>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4.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土地的不动产特性</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。与土地位置的固定性关联，且需求一般为刚性需求，价值量也较大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3623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林地规划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一、林地功能和分类</a:t>
            </a:r>
            <a:endParaRPr sz="2800" b="1">
              <a:solidFill>
                <a:schemeClr val="accent6">
                  <a:lumMod val="75000"/>
                </a:schemeClr>
              </a:solidFill>
              <a:latin typeface="Arial" panose="020B0604020202020204" pitchFamily="34" charset="0"/>
              <a:ea typeface="宋体" panose="02010600030101010101" pitchFamily="2" charset="-122"/>
              <a:sym typeface="+mn-ea"/>
            </a:endParaRPr>
          </a:p>
        </p:txBody>
      </p:sp>
      <p:sp>
        <p:nvSpPr>
          <p:cNvPr id="2" name="文本框 1"/>
          <p:cNvSpPr txBox="1">
            <a:spLocks noChangeArrowheads="1"/>
          </p:cNvSpPr>
          <p:nvPr/>
        </p:nvSpPr>
        <p:spPr bwMode="auto">
          <a:xfrm>
            <a:off x="1184275" y="1638300"/>
            <a:ext cx="9944100" cy="4848225"/>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400" b="1">
                <a:solidFill>
                  <a:srgbClr val="548235"/>
                </a:solidFill>
                <a:sym typeface="+mn-ea"/>
              </a:rPr>
              <a:t>（二）林地的分类  林地分为五类</a:t>
            </a:r>
            <a:r>
              <a:rPr lang="en-US" altLang="zh-CN" sz="2400" b="1">
                <a:solidFill>
                  <a:srgbClr val="548235"/>
                </a:solidFill>
                <a:sym typeface="+mn-ea"/>
              </a:rPr>
              <a:t>:</a:t>
            </a:r>
          </a:p>
          <a:p>
            <a:pPr algn="just">
              <a:lnSpc>
                <a:spcPct val="150000"/>
              </a:lnSpc>
            </a:pPr>
            <a:r>
              <a:rPr lang="en-US" altLang="zh-CN" sz="2000">
                <a:solidFill>
                  <a:srgbClr val="548235"/>
                </a:solidFill>
                <a:sym typeface="+mn-ea"/>
              </a:rPr>
              <a:t>       </a:t>
            </a:r>
            <a:r>
              <a:rPr lang="en-US" altLang="zh-CN" sz="2000">
                <a:solidFill>
                  <a:srgbClr val="649B3F"/>
                </a:solidFill>
                <a:latin typeface="宋体" charset="-122"/>
                <a:sym typeface="+mn-ea"/>
              </a:rPr>
              <a:t>1.</a:t>
            </a:r>
            <a:r>
              <a:rPr lang="zh-CN" altLang="en-US" sz="2000">
                <a:solidFill>
                  <a:srgbClr val="649B3F"/>
                </a:solidFill>
                <a:latin typeface="宋体" charset="-122"/>
                <a:sym typeface="+mn-ea"/>
              </a:rPr>
              <a:t>防护林</a:t>
            </a:r>
            <a:r>
              <a:rPr lang="en-US" altLang="zh-CN" sz="2000">
                <a:solidFill>
                  <a:srgbClr val="649B3F"/>
                </a:solidFill>
                <a:latin typeface="宋体" charset="-122"/>
                <a:sym typeface="+mn-ea"/>
              </a:rPr>
              <a:t>:</a:t>
            </a:r>
            <a:r>
              <a:rPr lang="zh-CN" altLang="en-US" sz="2000">
                <a:solidFill>
                  <a:srgbClr val="649B3F"/>
                </a:solidFill>
                <a:latin typeface="宋体" charset="-122"/>
                <a:sym typeface="+mn-ea"/>
              </a:rPr>
              <a:t>以防护为主要目的的森林、林木和灌木丛，包括水源涵养林，水土保持林，防风固沙林，农田、牧场防护林，护岸林，护路林</a:t>
            </a:r>
            <a:r>
              <a:rPr lang="en-US" altLang="zh-CN" sz="2000">
                <a:solidFill>
                  <a:srgbClr val="649B3F"/>
                </a:solidFill>
                <a:latin typeface="宋体" charset="-122"/>
                <a:sym typeface="+mn-ea"/>
              </a:rPr>
              <a:t>;</a:t>
            </a:r>
          </a:p>
          <a:p>
            <a:pPr algn="just">
              <a:lnSpc>
                <a:spcPct val="150000"/>
              </a:lnSpc>
            </a:pPr>
            <a:r>
              <a:rPr lang="en-US" altLang="zh-CN" sz="2000">
                <a:solidFill>
                  <a:srgbClr val="649B3F"/>
                </a:solidFill>
                <a:latin typeface="宋体" charset="-122"/>
                <a:sym typeface="+mn-ea"/>
              </a:rPr>
              <a:t>   2.</a:t>
            </a:r>
            <a:r>
              <a:rPr lang="zh-CN" altLang="en-US" sz="2000">
                <a:solidFill>
                  <a:srgbClr val="649B3F"/>
                </a:solidFill>
                <a:latin typeface="宋体" charset="-122"/>
                <a:sym typeface="+mn-ea"/>
              </a:rPr>
              <a:t>用材林</a:t>
            </a:r>
            <a:r>
              <a:rPr lang="en-US" altLang="zh-CN" sz="2000">
                <a:solidFill>
                  <a:srgbClr val="649B3F"/>
                </a:solidFill>
                <a:latin typeface="宋体" charset="-122"/>
                <a:sym typeface="+mn-ea"/>
              </a:rPr>
              <a:t>:</a:t>
            </a:r>
            <a:r>
              <a:rPr lang="zh-CN" altLang="en-US" sz="2000">
                <a:solidFill>
                  <a:srgbClr val="649B3F"/>
                </a:solidFill>
                <a:latin typeface="宋体" charset="-122"/>
                <a:sym typeface="+mn-ea"/>
              </a:rPr>
              <a:t>以生产木材为主要目的的森林和林木，包括以生产竹材为主要目的的竹林</a:t>
            </a:r>
            <a:r>
              <a:rPr lang="en-US" altLang="zh-CN" sz="2000">
                <a:solidFill>
                  <a:srgbClr val="649B3F"/>
                </a:solidFill>
                <a:latin typeface="宋体" charset="-122"/>
                <a:sym typeface="+mn-ea"/>
              </a:rPr>
              <a:t>;</a:t>
            </a:r>
          </a:p>
          <a:p>
            <a:pPr algn="just">
              <a:lnSpc>
                <a:spcPct val="150000"/>
              </a:lnSpc>
            </a:pPr>
            <a:r>
              <a:rPr lang="en-US" altLang="zh-CN" sz="2000">
                <a:solidFill>
                  <a:srgbClr val="649B3F"/>
                </a:solidFill>
                <a:latin typeface="宋体" charset="-122"/>
                <a:sym typeface="+mn-ea"/>
              </a:rPr>
              <a:t>   3.</a:t>
            </a:r>
            <a:r>
              <a:rPr lang="zh-CN" altLang="en-US" sz="2000">
                <a:solidFill>
                  <a:srgbClr val="649B3F"/>
                </a:solidFill>
                <a:latin typeface="宋体" charset="-122"/>
                <a:sym typeface="+mn-ea"/>
              </a:rPr>
              <a:t>经济林</a:t>
            </a:r>
            <a:r>
              <a:rPr lang="en-US" altLang="zh-CN" sz="2000">
                <a:solidFill>
                  <a:srgbClr val="649B3F"/>
                </a:solidFill>
                <a:latin typeface="宋体" charset="-122"/>
                <a:sym typeface="+mn-ea"/>
              </a:rPr>
              <a:t>:</a:t>
            </a:r>
            <a:r>
              <a:rPr lang="zh-CN" altLang="en-US" sz="2000">
                <a:solidFill>
                  <a:srgbClr val="649B3F"/>
                </a:solidFill>
                <a:latin typeface="宋体" charset="-122"/>
                <a:sym typeface="+mn-ea"/>
              </a:rPr>
              <a:t>以生产果品，食用油料、饮料、调料，工业原料和药材等为主要目的的林木</a:t>
            </a:r>
            <a:r>
              <a:rPr lang="en-US" altLang="zh-CN" sz="2000">
                <a:solidFill>
                  <a:srgbClr val="649B3F"/>
                </a:solidFill>
                <a:latin typeface="宋体" charset="-122"/>
                <a:sym typeface="+mn-ea"/>
              </a:rPr>
              <a:t>;</a:t>
            </a:r>
          </a:p>
          <a:p>
            <a:pPr algn="just">
              <a:lnSpc>
                <a:spcPct val="150000"/>
              </a:lnSpc>
            </a:pPr>
            <a:r>
              <a:rPr lang="en-US" altLang="zh-CN" sz="2000">
                <a:solidFill>
                  <a:srgbClr val="649B3F"/>
                </a:solidFill>
                <a:latin typeface="宋体" charset="-122"/>
                <a:sym typeface="+mn-ea"/>
              </a:rPr>
              <a:t>   4.</a:t>
            </a:r>
            <a:r>
              <a:rPr lang="zh-CN" altLang="en-US" sz="2000">
                <a:solidFill>
                  <a:srgbClr val="649B3F"/>
                </a:solidFill>
                <a:latin typeface="宋体" charset="-122"/>
                <a:sym typeface="+mn-ea"/>
              </a:rPr>
              <a:t>薪炭林</a:t>
            </a:r>
            <a:r>
              <a:rPr lang="en-US" altLang="zh-CN" sz="2000">
                <a:solidFill>
                  <a:srgbClr val="649B3F"/>
                </a:solidFill>
                <a:latin typeface="宋体" charset="-122"/>
                <a:sym typeface="+mn-ea"/>
              </a:rPr>
              <a:t>:</a:t>
            </a:r>
            <a:r>
              <a:rPr lang="zh-CN" altLang="en-US" sz="2000">
                <a:solidFill>
                  <a:srgbClr val="649B3F"/>
                </a:solidFill>
                <a:latin typeface="宋体" charset="-122"/>
                <a:sym typeface="+mn-ea"/>
              </a:rPr>
              <a:t>以生产燃料为主要目的的林木</a:t>
            </a:r>
            <a:r>
              <a:rPr lang="en-US" altLang="zh-CN" sz="2000">
                <a:solidFill>
                  <a:srgbClr val="649B3F"/>
                </a:solidFill>
                <a:latin typeface="宋体" charset="-122"/>
                <a:sym typeface="+mn-ea"/>
              </a:rPr>
              <a:t>;</a:t>
            </a:r>
          </a:p>
          <a:p>
            <a:pPr algn="just">
              <a:lnSpc>
                <a:spcPct val="150000"/>
              </a:lnSpc>
            </a:pPr>
            <a:r>
              <a:rPr lang="en-US" altLang="zh-CN" sz="2000">
                <a:solidFill>
                  <a:srgbClr val="649B3F"/>
                </a:solidFill>
                <a:latin typeface="宋体" charset="-122"/>
                <a:sym typeface="+mn-ea"/>
              </a:rPr>
              <a:t>   5.</a:t>
            </a:r>
            <a:r>
              <a:rPr lang="zh-CN" altLang="en-US" sz="2000">
                <a:solidFill>
                  <a:srgbClr val="649B3F"/>
                </a:solidFill>
                <a:latin typeface="宋体" charset="-122"/>
                <a:sym typeface="+mn-ea"/>
              </a:rPr>
              <a:t>特种用途林</a:t>
            </a:r>
            <a:r>
              <a:rPr lang="en-US" altLang="zh-CN" sz="2000">
                <a:solidFill>
                  <a:srgbClr val="649B3F"/>
                </a:solidFill>
                <a:latin typeface="宋体" charset="-122"/>
                <a:sym typeface="+mn-ea"/>
              </a:rPr>
              <a:t>:</a:t>
            </a:r>
            <a:r>
              <a:rPr lang="zh-CN" altLang="en-US" sz="2000">
                <a:solidFill>
                  <a:srgbClr val="649B3F"/>
                </a:solidFill>
                <a:latin typeface="宋体" charset="-122"/>
                <a:sym typeface="+mn-ea"/>
              </a:rPr>
              <a:t>以国防、环境保护、科学实验等为主要目的的森林和林木，包括国防林、实验林、母树林、环境保护林、风景林，名胜古迹和革命纪念地的林木，自然保护区的森林。</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3828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林地规划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二、林地的配置</a:t>
            </a:r>
          </a:p>
        </p:txBody>
      </p:sp>
      <p:sp>
        <p:nvSpPr>
          <p:cNvPr id="2" name="文本框 1"/>
          <p:cNvSpPr txBox="1">
            <a:spLocks noChangeArrowheads="1"/>
          </p:cNvSpPr>
          <p:nvPr/>
        </p:nvSpPr>
        <p:spPr bwMode="auto">
          <a:xfrm>
            <a:off x="1184275" y="1638300"/>
            <a:ext cx="9944100" cy="4849813"/>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（一）用材林配置 </a:t>
            </a:r>
            <a:r>
              <a:rPr lang="zh-CN" altLang="en-US" sz="2400">
                <a:solidFill>
                  <a:srgbClr val="548235"/>
                </a:solidFill>
                <a:sym typeface="+mn-ea"/>
              </a:rPr>
              <a:t> </a:t>
            </a:r>
          </a:p>
          <a:p>
            <a:pPr algn="just">
              <a:lnSpc>
                <a:spcPct val="150000"/>
              </a:lnSpc>
            </a:pPr>
            <a:r>
              <a:rPr lang="zh-CN" altLang="en-US" sz="2400">
                <a:solidFill>
                  <a:srgbClr val="548235"/>
                </a:solidFill>
                <a:sym typeface="+mn-ea"/>
              </a:rPr>
              <a:t>          </a:t>
            </a:r>
            <a:r>
              <a:rPr lang="zh-CN" altLang="en-US" sz="2000">
                <a:solidFill>
                  <a:srgbClr val="649B3F"/>
                </a:solidFill>
                <a:sym typeface="+mn-ea"/>
              </a:rPr>
              <a:t>树种选择，一般多选用速生、丰产、优质树种，如落叶松、杨树、泡桐、刺槐、水杉、马尾松、杉木和竹类等。</a:t>
            </a:r>
            <a:r>
              <a:rPr lang="zh-CN" altLang="en-US" sz="2000">
                <a:solidFill>
                  <a:srgbClr val="548235"/>
                </a:solidFill>
                <a:sym typeface="+mn-ea"/>
              </a:rPr>
              <a:t> </a:t>
            </a:r>
            <a:endParaRPr lang="zh-CN" altLang="en-US" sz="2400">
              <a:solidFill>
                <a:srgbClr val="548235"/>
              </a:solidFill>
              <a:sym typeface="+mn-ea"/>
            </a:endParaRPr>
          </a:p>
          <a:p>
            <a:pPr algn="just">
              <a:lnSpc>
                <a:spcPct val="150000"/>
              </a:lnSpc>
            </a:pPr>
            <a:r>
              <a:rPr lang="zh-CN" altLang="en-US" sz="2800" b="1">
                <a:solidFill>
                  <a:srgbClr val="548235"/>
                </a:solidFill>
                <a:sym typeface="+mn-ea"/>
              </a:rPr>
              <a:t>       （二）经济林的配置   </a:t>
            </a:r>
          </a:p>
          <a:p>
            <a:pPr algn="just">
              <a:lnSpc>
                <a:spcPct val="150000"/>
              </a:lnSpc>
            </a:pPr>
            <a:r>
              <a:rPr lang="zh-CN" altLang="en-US" sz="2800" b="1">
                <a:solidFill>
                  <a:srgbClr val="548235"/>
                </a:solidFill>
                <a:sym typeface="+mn-ea"/>
              </a:rPr>
              <a:t>         </a:t>
            </a:r>
            <a:r>
              <a:rPr lang="zh-CN" altLang="en-US" sz="2000">
                <a:solidFill>
                  <a:srgbClr val="649B3F"/>
                </a:solidFill>
                <a:sym typeface="+mn-ea"/>
              </a:rPr>
              <a:t>经济林是以生产果实或其他林产品为目的，在配置时一般密度不宜过大，特别以取果实（如油茶、油桐、鸟拍等）为目的的林分，应以树冠发育程度最大来确定其密度，如油茶以</a:t>
            </a:r>
            <a:r>
              <a:rPr lang="en-US" altLang="zh-CN" sz="2000">
                <a:solidFill>
                  <a:srgbClr val="649B3F"/>
                </a:solidFill>
                <a:sym typeface="+mn-ea"/>
              </a:rPr>
              <a:t>1050</a:t>
            </a:r>
            <a:r>
              <a:rPr lang="zh-CN" altLang="en-US" sz="2000">
                <a:solidFill>
                  <a:srgbClr val="649B3F"/>
                </a:solidFill>
                <a:sym typeface="+mn-ea"/>
              </a:rPr>
              <a:t>～</a:t>
            </a:r>
            <a:r>
              <a:rPr lang="en-US" altLang="zh-CN" sz="2000">
                <a:solidFill>
                  <a:srgbClr val="649B3F"/>
                </a:solidFill>
                <a:sym typeface="+mn-ea"/>
              </a:rPr>
              <a:t>1200</a:t>
            </a:r>
            <a:r>
              <a:rPr lang="zh-CN" altLang="en-US" sz="2000">
                <a:solidFill>
                  <a:srgbClr val="649B3F"/>
                </a:solidFill>
                <a:sym typeface="+mn-ea"/>
              </a:rPr>
              <a:t>株</a:t>
            </a:r>
            <a:r>
              <a:rPr lang="en-US" altLang="zh-CN" sz="2000">
                <a:solidFill>
                  <a:srgbClr val="649B3F"/>
                </a:solidFill>
                <a:sym typeface="+mn-ea"/>
              </a:rPr>
              <a:t>/</a:t>
            </a:r>
            <a:r>
              <a:rPr lang="zh-CN" altLang="en-US" sz="2000">
                <a:solidFill>
                  <a:srgbClr val="649B3F"/>
                </a:solidFill>
                <a:sym typeface="+mn-ea"/>
              </a:rPr>
              <a:t>公顷，千年桐</a:t>
            </a:r>
            <a:r>
              <a:rPr lang="en-US" altLang="zh-CN" sz="2000">
                <a:solidFill>
                  <a:srgbClr val="649B3F"/>
                </a:solidFill>
                <a:sym typeface="+mn-ea"/>
              </a:rPr>
              <a:t>150</a:t>
            </a:r>
            <a:r>
              <a:rPr lang="zh-CN" altLang="en-US" sz="2000">
                <a:solidFill>
                  <a:srgbClr val="649B3F"/>
                </a:solidFill>
                <a:sym typeface="+mn-ea"/>
              </a:rPr>
              <a:t>～</a:t>
            </a:r>
            <a:r>
              <a:rPr lang="en-US" altLang="zh-CN" sz="2000">
                <a:solidFill>
                  <a:srgbClr val="649B3F"/>
                </a:solidFill>
                <a:sym typeface="+mn-ea"/>
              </a:rPr>
              <a:t>300</a:t>
            </a:r>
            <a:r>
              <a:rPr lang="zh-CN" altLang="en-US" sz="2000">
                <a:solidFill>
                  <a:srgbClr val="649B3F"/>
                </a:solidFill>
                <a:sym typeface="+mn-ea"/>
              </a:rPr>
              <a:t>株</a:t>
            </a:r>
            <a:r>
              <a:rPr lang="en-US" altLang="zh-CN" sz="2000">
                <a:solidFill>
                  <a:srgbClr val="649B3F"/>
                </a:solidFill>
                <a:sym typeface="+mn-ea"/>
              </a:rPr>
              <a:t>/</a:t>
            </a:r>
            <a:r>
              <a:rPr lang="zh-CN" altLang="en-US" sz="2000">
                <a:solidFill>
                  <a:srgbClr val="649B3F"/>
                </a:solidFill>
                <a:sym typeface="+mn-ea"/>
              </a:rPr>
              <a:t>公顷，三年桐</a:t>
            </a:r>
            <a:r>
              <a:rPr lang="en-US" altLang="zh-CN" sz="2000">
                <a:solidFill>
                  <a:srgbClr val="649B3F"/>
                </a:solidFill>
                <a:sym typeface="+mn-ea"/>
              </a:rPr>
              <a:t>750</a:t>
            </a:r>
            <a:r>
              <a:rPr lang="zh-CN" altLang="en-US" sz="2000">
                <a:solidFill>
                  <a:srgbClr val="649B3F"/>
                </a:solidFill>
                <a:sym typeface="+mn-ea"/>
              </a:rPr>
              <a:t>～</a:t>
            </a:r>
            <a:r>
              <a:rPr lang="en-US" altLang="zh-CN" sz="2000">
                <a:solidFill>
                  <a:srgbClr val="649B3F"/>
                </a:solidFill>
                <a:sym typeface="+mn-ea"/>
              </a:rPr>
              <a:t>900</a:t>
            </a:r>
            <a:r>
              <a:rPr lang="zh-CN" altLang="en-US" sz="2000">
                <a:solidFill>
                  <a:srgbClr val="649B3F"/>
                </a:solidFill>
                <a:sym typeface="+mn-ea"/>
              </a:rPr>
              <a:t>株</a:t>
            </a:r>
            <a:r>
              <a:rPr lang="en-US" altLang="zh-CN" sz="2000">
                <a:solidFill>
                  <a:srgbClr val="649B3F"/>
                </a:solidFill>
                <a:sym typeface="+mn-ea"/>
              </a:rPr>
              <a:t>/hn2</a:t>
            </a:r>
            <a:r>
              <a:rPr lang="zh-CN" altLang="en-US" sz="2000">
                <a:solidFill>
                  <a:srgbClr val="649B3F"/>
                </a:solidFill>
                <a:sym typeface="+mn-ea"/>
              </a:rPr>
              <a:t>，乌柏</a:t>
            </a:r>
            <a:r>
              <a:rPr lang="en-US" altLang="zh-CN" sz="2000">
                <a:solidFill>
                  <a:srgbClr val="649B3F"/>
                </a:solidFill>
                <a:sym typeface="+mn-ea"/>
              </a:rPr>
              <a:t>225</a:t>
            </a:r>
            <a:r>
              <a:rPr lang="zh-CN" altLang="en-US" sz="2000">
                <a:solidFill>
                  <a:srgbClr val="649B3F"/>
                </a:solidFill>
                <a:sym typeface="+mn-ea"/>
              </a:rPr>
              <a:t>～</a:t>
            </a:r>
            <a:r>
              <a:rPr lang="en-US" altLang="zh-CN" sz="2000">
                <a:solidFill>
                  <a:srgbClr val="649B3F"/>
                </a:solidFill>
                <a:sym typeface="+mn-ea"/>
              </a:rPr>
              <a:t>300</a:t>
            </a:r>
            <a:r>
              <a:rPr lang="zh-CN" altLang="en-US" sz="2000">
                <a:solidFill>
                  <a:srgbClr val="649B3F"/>
                </a:solidFill>
                <a:sym typeface="+mn-ea"/>
              </a:rPr>
              <a:t>株</a:t>
            </a:r>
            <a:r>
              <a:rPr lang="en-US" altLang="zh-CN" sz="2000">
                <a:solidFill>
                  <a:srgbClr val="649B3F"/>
                </a:solidFill>
                <a:sym typeface="+mn-ea"/>
              </a:rPr>
              <a:t>/</a:t>
            </a:r>
            <a:r>
              <a:rPr lang="zh-CN" altLang="en-US" sz="2000">
                <a:solidFill>
                  <a:srgbClr val="649B3F"/>
                </a:solidFill>
                <a:sym typeface="+mn-ea"/>
              </a:rPr>
              <a:t>公顷为好，使树冠得到充分的光照条件，以保证丰产。而割漆的漆树以</a:t>
            </a:r>
            <a:r>
              <a:rPr lang="en-US" altLang="zh-CN" sz="2000">
                <a:solidFill>
                  <a:srgbClr val="649B3F"/>
                </a:solidFill>
                <a:sym typeface="+mn-ea"/>
              </a:rPr>
              <a:t>450</a:t>
            </a:r>
            <a:r>
              <a:rPr lang="zh-CN" altLang="en-US" sz="2000">
                <a:solidFill>
                  <a:srgbClr val="649B3F"/>
                </a:solidFill>
                <a:sym typeface="+mn-ea"/>
              </a:rPr>
              <a:t>～</a:t>
            </a:r>
            <a:r>
              <a:rPr lang="en-US" altLang="zh-CN" sz="2000">
                <a:solidFill>
                  <a:srgbClr val="649B3F"/>
                </a:solidFill>
                <a:sym typeface="+mn-ea"/>
              </a:rPr>
              <a:t>900</a:t>
            </a:r>
            <a:r>
              <a:rPr lang="zh-CN" altLang="en-US" sz="2000">
                <a:solidFill>
                  <a:srgbClr val="649B3F"/>
                </a:solidFill>
                <a:sym typeface="+mn-ea"/>
              </a:rPr>
              <a:t>株</a:t>
            </a:r>
            <a:r>
              <a:rPr lang="en-US" altLang="zh-CN" sz="2000">
                <a:solidFill>
                  <a:srgbClr val="649B3F"/>
                </a:solidFill>
                <a:sym typeface="+mn-ea"/>
              </a:rPr>
              <a:t>/</a:t>
            </a:r>
            <a:r>
              <a:rPr lang="zh-CN" altLang="en-US" sz="2000">
                <a:solidFill>
                  <a:srgbClr val="649B3F"/>
                </a:solidFill>
                <a:sym typeface="+mn-ea"/>
              </a:rPr>
              <a:t>公顷为宜。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4032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林地规划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二、林地的配置</a:t>
            </a:r>
          </a:p>
        </p:txBody>
      </p:sp>
      <p:sp>
        <p:nvSpPr>
          <p:cNvPr id="2" name="文本框 1"/>
          <p:cNvSpPr txBox="1"/>
          <p:nvPr/>
        </p:nvSpPr>
        <p:spPr>
          <a:xfrm>
            <a:off x="1184275" y="1735138"/>
            <a:ext cx="9944100" cy="461645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（三）薪炭林的配置  </a:t>
            </a:r>
            <a:r>
              <a:rPr sz="24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薪炭林要求高密度，它要求较高的生物量。个体栽得密一些能充分利用太阳光能和土地潜力，从而提高林分群体的生物量。薪炭林生产周期短，只有密植才能充分利用空间，以促使树木的干枝向燃料价值高的干材增加（即营养多存于树干，少生枝叶），从而提高薪炭林的质量。其密度可在6000～15000株/公顷。</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4237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林地规划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三、苗圃用地配置</a:t>
            </a:r>
          </a:p>
        </p:txBody>
      </p:sp>
      <p:sp>
        <p:nvSpPr>
          <p:cNvPr id="2" name="文本框 1"/>
          <p:cNvSpPr txBox="1">
            <a:spLocks noChangeArrowheads="1"/>
          </p:cNvSpPr>
          <p:nvPr/>
        </p:nvSpPr>
        <p:spPr bwMode="auto">
          <a:xfrm>
            <a:off x="1184275" y="1735138"/>
            <a:ext cx="9944100" cy="4481512"/>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（一）苗圃地址选择  </a:t>
            </a:r>
            <a:r>
              <a:rPr lang="zh-CN" altLang="en-US" sz="2400">
                <a:solidFill>
                  <a:srgbClr val="548235"/>
                </a:solidFill>
                <a:sym typeface="+mn-ea"/>
              </a:rPr>
              <a:t> </a:t>
            </a:r>
          </a:p>
          <a:p>
            <a:pPr algn="just">
              <a:lnSpc>
                <a:spcPct val="150000"/>
              </a:lnSpc>
            </a:pPr>
            <a:r>
              <a:rPr lang="zh-CN" altLang="en-US" sz="2400">
                <a:solidFill>
                  <a:srgbClr val="548235"/>
                </a:solidFill>
                <a:sym typeface="+mn-ea"/>
              </a:rPr>
              <a:t>         </a:t>
            </a:r>
            <a:r>
              <a:rPr lang="zh-CN" altLang="en-US">
                <a:solidFill>
                  <a:srgbClr val="548235"/>
                </a:solidFill>
                <a:sym typeface="+mn-ea"/>
              </a:rPr>
              <a:t>  </a:t>
            </a:r>
            <a:r>
              <a:rPr lang="en-US" altLang="zh-CN" sz="2000">
                <a:solidFill>
                  <a:srgbClr val="649B3F"/>
                </a:solidFill>
                <a:sym typeface="+mn-ea"/>
              </a:rPr>
              <a:t>1.</a:t>
            </a:r>
            <a:r>
              <a:rPr lang="zh-CN" altLang="en-US" sz="2000">
                <a:solidFill>
                  <a:srgbClr val="649B3F"/>
                </a:solidFill>
                <a:sym typeface="+mn-ea"/>
              </a:rPr>
              <a:t>苗圃的用工量和运输量大，其地址应尽可能选在用苗范围的中心位置，且接近居民点的地方。</a:t>
            </a:r>
          </a:p>
          <a:p>
            <a:pPr algn="just">
              <a:lnSpc>
                <a:spcPct val="150000"/>
              </a:lnSpc>
            </a:pPr>
            <a:r>
              <a:rPr lang="zh-CN" altLang="en-US" sz="2000">
                <a:solidFill>
                  <a:srgbClr val="649B3F"/>
                </a:solidFill>
                <a:sym typeface="+mn-ea"/>
              </a:rPr>
              <a:t>            </a:t>
            </a:r>
            <a:r>
              <a:rPr lang="en-US" altLang="zh-CN" sz="2000">
                <a:solidFill>
                  <a:srgbClr val="649B3F"/>
                </a:solidFill>
                <a:sym typeface="+mn-ea"/>
              </a:rPr>
              <a:t>2.</a:t>
            </a:r>
            <a:r>
              <a:rPr lang="zh-CN" altLang="en-US" sz="2000">
                <a:solidFill>
                  <a:srgbClr val="649B3F"/>
                </a:solidFill>
                <a:sym typeface="+mn-ea"/>
              </a:rPr>
              <a:t>要求地势平坦且排水性良好，坡度不超过</a:t>
            </a:r>
            <a:r>
              <a:rPr lang="en-US" altLang="zh-CN" sz="2000">
                <a:solidFill>
                  <a:srgbClr val="649B3F"/>
                </a:solidFill>
                <a:sym typeface="+mn-ea"/>
              </a:rPr>
              <a:t>3</a:t>
            </a:r>
            <a:r>
              <a:rPr lang="zh-CN" altLang="en-US" sz="2000">
                <a:solidFill>
                  <a:srgbClr val="649B3F"/>
                </a:solidFill>
                <a:sym typeface="+mn-ea"/>
              </a:rPr>
              <a:t>度，土壤肥沃疏松，最宜沙壤土、壤土，土层厚度不应小于</a:t>
            </a:r>
            <a:r>
              <a:rPr lang="en-US" altLang="zh-CN" sz="2000">
                <a:solidFill>
                  <a:srgbClr val="649B3F"/>
                </a:solidFill>
                <a:sym typeface="+mn-ea"/>
              </a:rPr>
              <a:t>0.25</a:t>
            </a:r>
            <a:r>
              <a:rPr lang="zh-CN" altLang="en-US" sz="2000">
                <a:solidFill>
                  <a:srgbClr val="649B3F"/>
                </a:solidFill>
                <a:sym typeface="+mn-ea"/>
              </a:rPr>
              <a:t>～</a:t>
            </a:r>
            <a:r>
              <a:rPr lang="en-US" altLang="zh-CN" sz="2000">
                <a:solidFill>
                  <a:srgbClr val="649B3F"/>
                </a:solidFill>
                <a:sym typeface="+mn-ea"/>
              </a:rPr>
              <a:t>0.3m</a:t>
            </a:r>
            <a:r>
              <a:rPr lang="zh-CN" altLang="en-US" sz="2000">
                <a:solidFill>
                  <a:srgbClr val="649B3F"/>
                </a:solidFill>
                <a:sym typeface="+mn-ea"/>
              </a:rPr>
              <a:t>。</a:t>
            </a:r>
          </a:p>
          <a:p>
            <a:pPr algn="just">
              <a:lnSpc>
                <a:spcPct val="150000"/>
              </a:lnSpc>
            </a:pPr>
            <a:r>
              <a:rPr lang="zh-CN" altLang="en-US" sz="2000">
                <a:solidFill>
                  <a:srgbClr val="649B3F"/>
                </a:solidFill>
                <a:sym typeface="+mn-ea"/>
              </a:rPr>
              <a:t>           </a:t>
            </a:r>
            <a:r>
              <a:rPr lang="en-US" altLang="zh-CN" sz="2000">
                <a:solidFill>
                  <a:srgbClr val="649B3F"/>
                </a:solidFill>
                <a:sym typeface="+mn-ea"/>
              </a:rPr>
              <a:t>3.</a:t>
            </a:r>
            <a:r>
              <a:rPr lang="zh-CN" altLang="en-US" sz="2000">
                <a:solidFill>
                  <a:srgbClr val="649B3F"/>
                </a:solidFill>
                <a:sym typeface="+mn-ea"/>
              </a:rPr>
              <a:t>地下水位要在</a:t>
            </a:r>
            <a:r>
              <a:rPr lang="en-US" altLang="zh-CN" sz="2000">
                <a:solidFill>
                  <a:srgbClr val="649B3F"/>
                </a:solidFill>
                <a:sym typeface="+mn-ea"/>
              </a:rPr>
              <a:t>1.5m</a:t>
            </a:r>
            <a:r>
              <a:rPr lang="zh-CN" altLang="en-US" sz="2000">
                <a:solidFill>
                  <a:srgbClr val="649B3F"/>
                </a:solidFill>
                <a:sym typeface="+mn-ea"/>
              </a:rPr>
              <a:t>以下，同时要有充足的灌溉水源且通风良好没有风害的地点，如接近森林时，其边界与林缘距离不应小于</a:t>
            </a:r>
            <a:r>
              <a:rPr lang="en-US" altLang="zh-CN" sz="2000">
                <a:solidFill>
                  <a:srgbClr val="649B3F"/>
                </a:solidFill>
                <a:sym typeface="+mn-ea"/>
              </a:rPr>
              <a:t>20</a:t>
            </a:r>
            <a:r>
              <a:rPr lang="zh-CN" altLang="en-US" sz="2000">
                <a:solidFill>
                  <a:srgbClr val="649B3F"/>
                </a:solidFill>
                <a:sym typeface="+mn-ea"/>
              </a:rPr>
              <a:t>～</a:t>
            </a:r>
            <a:r>
              <a:rPr lang="en-US" altLang="zh-CN" sz="2000">
                <a:solidFill>
                  <a:srgbClr val="649B3F"/>
                </a:solidFill>
                <a:sym typeface="+mn-ea"/>
              </a:rPr>
              <a:t>30m</a:t>
            </a:r>
            <a:r>
              <a:rPr lang="zh-CN" altLang="en-US" sz="2000">
                <a:solidFill>
                  <a:srgbClr val="649B3F"/>
                </a:solidFill>
                <a:sym typeface="+mn-ea"/>
              </a:rPr>
              <a:t>，以免遮阳。</a:t>
            </a:r>
          </a:p>
          <a:p>
            <a:pPr algn="just">
              <a:lnSpc>
                <a:spcPct val="150000"/>
              </a:lnSpc>
            </a:pPr>
            <a:r>
              <a:rPr lang="zh-CN" altLang="en-US" sz="2000">
                <a:solidFill>
                  <a:srgbClr val="649B3F"/>
                </a:solidFill>
                <a:sym typeface="+mn-ea"/>
              </a:rPr>
              <a:t>           </a:t>
            </a:r>
            <a:r>
              <a:rPr lang="en-US" altLang="zh-CN" sz="2000">
                <a:solidFill>
                  <a:srgbClr val="649B3F"/>
                </a:solidFill>
                <a:sym typeface="+mn-ea"/>
              </a:rPr>
              <a:t>4.</a:t>
            </a:r>
            <a:r>
              <a:rPr lang="zh-CN" altLang="en-US" sz="2000">
                <a:solidFill>
                  <a:srgbClr val="649B3F"/>
                </a:solidFill>
                <a:sym typeface="+mn-ea"/>
              </a:rPr>
              <a:t>不要选在有金龟子幼虫危害的土地上，以及长期种植容易感染枯萎病作物（如棉花、马铃薯等）的地点。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4442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林地规划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三、苗圃用地配置</a:t>
            </a:r>
          </a:p>
        </p:txBody>
      </p:sp>
      <p:sp>
        <p:nvSpPr>
          <p:cNvPr id="2" name="文本框 1"/>
          <p:cNvSpPr txBox="1"/>
          <p:nvPr/>
        </p:nvSpPr>
        <p:spPr>
          <a:xfrm>
            <a:off x="1184275" y="1735138"/>
            <a:ext cx="9944100" cy="240030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（二）苗木的需要量  </a:t>
            </a:r>
            <a:r>
              <a:rPr sz="24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苗圃地所需用地面积取决于苗木的需要量，后者又取决于林木配置方式。一般根据每株林木所占营养面积来计算苗木需要量，由于林木的配置方式和株行距不同，所需苗木的数量也不一样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4647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第三节   林地规划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第四节    牧草地规划</a:t>
            </a:r>
          </a:p>
        </p:txBody>
      </p:sp>
      <p:sp>
        <p:nvSpPr>
          <p:cNvPr id="2" name="文本框 1"/>
          <p:cNvSpPr txBox="1"/>
          <p:nvPr/>
        </p:nvSpPr>
        <p:spPr>
          <a:xfrm>
            <a:off x="1184275" y="3025775"/>
            <a:ext cx="9944100" cy="830263"/>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lang="en-US" sz="32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3200" b="1">
                <a:solidFill>
                  <a:schemeClr val="accent6">
                    <a:lumMod val="75000"/>
                  </a:schemeClr>
                </a:solidFill>
                <a:latin typeface="Arial" panose="020B0604020202020204" pitchFamily="34" charset="0"/>
                <a:ea typeface="宋体" panose="02010600030101010101" pitchFamily="2" charset="-122"/>
                <a:sym typeface="+mn-ea"/>
              </a:rPr>
              <a:t>（自学）</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4852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0641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水产用地规划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一、水产用地的分类</a:t>
            </a:r>
          </a:p>
        </p:txBody>
      </p:sp>
      <p:sp>
        <p:nvSpPr>
          <p:cNvPr id="2" name="文本框 1"/>
          <p:cNvSpPr txBox="1">
            <a:spLocks noChangeArrowheads="1"/>
          </p:cNvSpPr>
          <p:nvPr/>
        </p:nvSpPr>
        <p:spPr bwMode="auto">
          <a:xfrm>
            <a:off x="1184275" y="1747838"/>
            <a:ext cx="9944100" cy="5030787"/>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（一）水体资源类型  </a:t>
            </a:r>
          </a:p>
          <a:p>
            <a:pPr algn="just">
              <a:lnSpc>
                <a:spcPct val="150000"/>
              </a:lnSpc>
            </a:pPr>
            <a:r>
              <a:rPr lang="zh-CN" altLang="en-US" sz="2800" b="1">
                <a:solidFill>
                  <a:srgbClr val="548235"/>
                </a:solidFill>
                <a:sym typeface="+mn-ea"/>
              </a:rPr>
              <a:t>        </a:t>
            </a:r>
            <a:r>
              <a:rPr lang="zh-CN" altLang="en-US" sz="2400" b="1">
                <a:solidFill>
                  <a:srgbClr val="649B3F"/>
                </a:solidFill>
                <a:sym typeface="+mn-ea"/>
              </a:rPr>
              <a:t>水体按其形成可分为两大类：</a:t>
            </a:r>
          </a:p>
          <a:p>
            <a:pPr algn="just">
              <a:lnSpc>
                <a:spcPct val="150000"/>
              </a:lnSpc>
            </a:pPr>
            <a:r>
              <a:rPr lang="zh-CN" altLang="en-US" sz="2000">
                <a:solidFill>
                  <a:srgbClr val="649B3F"/>
                </a:solidFill>
                <a:sym typeface="+mn-ea"/>
              </a:rPr>
              <a:t>            自然水体，如沼泽等；人工水域，如水库、池塘、水田等。</a:t>
            </a:r>
          </a:p>
          <a:p>
            <a:pPr algn="just">
              <a:lnSpc>
                <a:spcPct val="150000"/>
              </a:lnSpc>
            </a:pPr>
            <a:r>
              <a:rPr lang="zh-CN" altLang="en-US" sz="2800" b="1">
                <a:solidFill>
                  <a:srgbClr val="548235"/>
                </a:solidFill>
                <a:sym typeface="+mn-ea"/>
              </a:rPr>
              <a:t>      （二）水产用地分类 </a:t>
            </a:r>
            <a:r>
              <a:rPr lang="zh-CN" altLang="en-US" sz="2400">
                <a:solidFill>
                  <a:srgbClr val="548235"/>
                </a:solidFill>
                <a:sym typeface="+mn-ea"/>
              </a:rPr>
              <a:t> </a:t>
            </a:r>
          </a:p>
          <a:p>
            <a:pPr algn="just">
              <a:lnSpc>
                <a:spcPct val="150000"/>
              </a:lnSpc>
            </a:pPr>
            <a:r>
              <a:rPr lang="zh-CN" altLang="en-US" sz="2400">
                <a:solidFill>
                  <a:srgbClr val="548235"/>
                </a:solidFill>
                <a:sym typeface="+mn-ea"/>
              </a:rPr>
              <a:t>         </a:t>
            </a:r>
            <a:r>
              <a:rPr lang="zh-CN" altLang="en-US" sz="2400" b="1">
                <a:solidFill>
                  <a:srgbClr val="649B3F"/>
                </a:solidFill>
                <a:sym typeface="+mn-ea"/>
              </a:rPr>
              <a:t>水产用地划分为两类：</a:t>
            </a:r>
          </a:p>
          <a:p>
            <a:pPr algn="just">
              <a:lnSpc>
                <a:spcPct val="150000"/>
              </a:lnSpc>
            </a:pPr>
            <a:r>
              <a:rPr lang="zh-CN" altLang="en-US" sz="2400">
                <a:solidFill>
                  <a:srgbClr val="649B3F"/>
                </a:solidFill>
                <a:sym typeface="+mn-ea"/>
              </a:rPr>
              <a:t>        </a:t>
            </a:r>
            <a:r>
              <a:rPr lang="zh-CN" altLang="en-US" sz="2000">
                <a:solidFill>
                  <a:srgbClr val="649B3F"/>
                </a:solidFill>
                <a:sym typeface="+mn-ea"/>
              </a:rPr>
              <a:t> </a:t>
            </a:r>
            <a:r>
              <a:rPr lang="en-US" altLang="zh-CN" sz="2000">
                <a:solidFill>
                  <a:srgbClr val="649B3F"/>
                </a:solidFill>
                <a:sym typeface="+mn-ea"/>
              </a:rPr>
              <a:t>1.</a:t>
            </a:r>
            <a:r>
              <a:rPr lang="zh-CN" altLang="en-US" sz="2000">
                <a:solidFill>
                  <a:srgbClr val="649B3F"/>
                </a:solidFill>
                <a:sym typeface="+mn-ea"/>
              </a:rPr>
              <a:t>天然水产用地指近海、海涂及内陆江河、沼泽等，主要采用天然捕捞方式。</a:t>
            </a:r>
          </a:p>
          <a:p>
            <a:pPr algn="just">
              <a:lnSpc>
                <a:spcPct val="150000"/>
              </a:lnSpc>
            </a:pPr>
            <a:r>
              <a:rPr lang="zh-CN" altLang="en-US" sz="2000">
                <a:solidFill>
                  <a:srgbClr val="649B3F"/>
                </a:solidFill>
                <a:sym typeface="+mn-ea"/>
              </a:rPr>
              <a:t>           </a:t>
            </a:r>
            <a:r>
              <a:rPr lang="en-US" altLang="zh-CN" sz="2000">
                <a:solidFill>
                  <a:srgbClr val="649B3F"/>
                </a:solidFill>
                <a:sym typeface="+mn-ea"/>
              </a:rPr>
              <a:t>2.</a:t>
            </a:r>
            <a:r>
              <a:rPr lang="zh-CN" altLang="en-US" sz="2000">
                <a:solidFill>
                  <a:srgbClr val="649B3F"/>
                </a:solidFill>
                <a:sym typeface="+mn-ea"/>
              </a:rPr>
              <a:t>养殖水产用地指水库、湖泊、塘堰、人工鱼池、水稻田、人工海水养殖区等，主要采用人工养殖方式。</a:t>
            </a:r>
            <a:endParaRPr lang="zh-CN" altLang="en-US" sz="2400">
              <a:solidFill>
                <a:srgbClr val="649B3F"/>
              </a:solidFill>
              <a:sym typeface="+mn-ea"/>
            </a:endParaRPr>
          </a:p>
          <a:p>
            <a:pPr algn="just">
              <a:lnSpc>
                <a:spcPct val="150000"/>
              </a:lnSpc>
            </a:pPr>
            <a:r>
              <a:rPr lang="zh-CN" altLang="en-US" sz="2400">
                <a:solidFill>
                  <a:srgbClr val="548235"/>
                </a:solidFill>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5056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1752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水产用地规划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二、人工养殖场配置</a:t>
            </a:r>
          </a:p>
        </p:txBody>
      </p:sp>
      <p:sp>
        <p:nvSpPr>
          <p:cNvPr id="2" name="文本框 1"/>
          <p:cNvSpPr txBox="1"/>
          <p:nvPr/>
        </p:nvSpPr>
        <p:spPr>
          <a:xfrm>
            <a:off x="1184275" y="1965325"/>
            <a:ext cx="5624513" cy="3322638"/>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人工养殖场种类繁多，包括养鱼、饲养珍稀水产品（如龟、鳖、鳝、虾、蟹、河蚌育珠等），栽培水生植物以及进行海水养殖（贝类、海藻、鱼虾等）。</a:t>
            </a:r>
            <a:r>
              <a:rPr sz="2400">
                <a:solidFill>
                  <a:schemeClr val="accent6">
                    <a:lumMod val="75000"/>
                  </a:schemeClr>
                </a:solidFill>
                <a:latin typeface="Arial" panose="020B0604020202020204" pitchFamily="34" charset="0"/>
                <a:ea typeface="宋体" panose="02010600030101010101" pitchFamily="2" charset="-122"/>
                <a:sym typeface="+mn-ea"/>
              </a:rPr>
              <a:t>        </a:t>
            </a:r>
          </a:p>
        </p:txBody>
      </p:sp>
      <p:pic>
        <p:nvPicPr>
          <p:cNvPr id="4" name="图片 3" descr="u=3107322938,3852905879&amp;fm=15&amp;gp=0"/>
          <p:cNvPicPr>
            <a:picLocks noChangeAspect="1"/>
          </p:cNvPicPr>
          <p:nvPr/>
        </p:nvPicPr>
        <p:blipFill>
          <a:blip r:embed="rId3"/>
          <a:srcRect/>
          <a:stretch>
            <a:fillRect/>
          </a:stretch>
        </p:blipFill>
        <p:spPr bwMode="auto">
          <a:xfrm>
            <a:off x="7023100" y="1854200"/>
            <a:ext cx="4614863" cy="3543300"/>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5261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1752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水产用地规划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二、人工养殖场配置</a:t>
            </a:r>
          </a:p>
        </p:txBody>
      </p:sp>
      <p:sp>
        <p:nvSpPr>
          <p:cNvPr id="2" name="文本框 1"/>
          <p:cNvSpPr txBox="1"/>
          <p:nvPr/>
        </p:nvSpPr>
        <p:spPr>
          <a:xfrm>
            <a:off x="1184275" y="1590675"/>
            <a:ext cx="9955213" cy="5262563"/>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（一）人工养鱼场配置</a:t>
            </a:r>
            <a:r>
              <a:rPr sz="36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000">
                <a:solidFill>
                  <a:schemeClr val="accent6">
                    <a:lumMod val="75000"/>
                  </a:schemeClr>
                </a:solidFill>
                <a:latin typeface="Arial" panose="020B0604020202020204" pitchFamily="34" charset="0"/>
                <a:ea typeface="宋体" panose="02010600030101010101" pitchFamily="2" charset="-122"/>
                <a:sym typeface="+mn-ea"/>
              </a:rPr>
              <a:t>    1.位于水源充足且交通方便的地方，以有利于注水、排水及对鱼种、饵料和成鱼的运输。</a:t>
            </a:r>
          </a:p>
          <a:p>
            <a:pPr algn="just">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2.水质要好。水是鱼类的生产环境，也是鱼类天然饵料的生产基地，水质好坏，直接影响着鱼的产量，对水质的要求为：水温要求为25℃左右；酸碱度PH为6.5～8.5；每升含溶解氧量3mg以上；透明度宜在25～40cm之间。</a:t>
            </a:r>
          </a:p>
          <a:p>
            <a:pPr algn="just">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3.土质适宜建池。要求池底不漏水，以壤土为宜。</a:t>
            </a:r>
          </a:p>
          <a:p>
            <a:pPr algn="just">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4.地形宜建池。平坦开阔为好，以不占用耕地为要，应充分利用废弃低洼地。</a:t>
            </a:r>
          </a:p>
          <a:p>
            <a:pPr algn="just">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5.注意防洪安全。按25年一遇标准设计洪水几率。</a:t>
            </a:r>
          </a:p>
          <a:p>
            <a:pPr algn="just">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6.便利的能源和饵料供应地。</a:t>
            </a:r>
            <a:r>
              <a:rPr sz="2400">
                <a:solidFill>
                  <a:schemeClr val="accent6">
                    <a:lumMod val="75000"/>
                  </a:schemeClr>
                </a:solidFill>
                <a:latin typeface="Arial" panose="020B0604020202020204" pitchFamily="34" charset="0"/>
                <a:ea typeface="宋体" panose="02010600030101010101" pitchFamily="2" charset="-122"/>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5466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1752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水产用地规划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二、人工养殖场配置</a:t>
            </a:r>
          </a:p>
        </p:txBody>
      </p:sp>
      <p:sp>
        <p:nvSpPr>
          <p:cNvPr id="2" name="文本框 1"/>
          <p:cNvSpPr txBox="1"/>
          <p:nvPr/>
        </p:nvSpPr>
        <p:spPr>
          <a:xfrm>
            <a:off x="1184275" y="1590675"/>
            <a:ext cx="9955213" cy="3508375"/>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（二）珍稀水产养殖池配置</a:t>
            </a:r>
            <a:r>
              <a:rPr sz="36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 </a:t>
            </a: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0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在养殖场中，除一般的人工养鱼池之外，为了有效利用水面资源，提高经济效益，增加创汇或药用产品，常常因地制宜地建设一些珍稀水产养殖池，其中包括养龟、鳖、鳝、虾、蟹、河蚌育珠等池类。</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67591"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rPr>
              <a:t>（三）土地资源的社会特性 </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419225" y="2522538"/>
            <a:ext cx="9288463" cy="2519362"/>
          </a:xfrm>
          <a:prstGeom prst="rect">
            <a:avLst/>
          </a:prstGeom>
          <a:noFill/>
        </p:spPr>
        <p:txBody>
          <a:bodyPr>
            <a:spAutoFit/>
          </a:bodyPr>
          <a:lstStyle/>
          <a:p>
            <a:pPr>
              <a:lnSpc>
                <a:spcPct val="150000"/>
              </a:lnSpc>
            </a:pPr>
            <a:r>
              <a:rPr lang="en-US" altLang="zh-CN" b="1">
                <a:solidFill>
                  <a:srgbClr val="548235"/>
                </a:solidFill>
                <a:sym typeface="+mn-ea"/>
              </a:rPr>
              <a:t>                </a:t>
            </a:r>
          </a:p>
          <a:p>
            <a:pPr>
              <a:lnSpc>
                <a:spcPct val="150000"/>
              </a:lnSpc>
            </a:pPr>
            <a:r>
              <a:rPr lang="zh-CN" altLang="en-US" sz="2800">
                <a:solidFill>
                  <a:srgbClr val="548235"/>
                </a:solidFill>
                <a:sym typeface="+mn-ea"/>
              </a:rPr>
              <a:t>   </a:t>
            </a:r>
            <a:r>
              <a:rPr lang="zh-CN" altLang="en-US" sz="3200">
                <a:solidFill>
                  <a:srgbClr val="548235"/>
                </a:solidFill>
                <a:sym typeface="+mn-ea"/>
              </a:rPr>
              <a:t> </a:t>
            </a:r>
            <a:r>
              <a:rPr lang="zh-CN" altLang="en-US" sz="2800">
                <a:solidFill>
                  <a:srgbClr val="548235"/>
                </a:solidFill>
                <a:sym typeface="+mn-ea"/>
              </a:rPr>
              <a:t> 1. </a:t>
            </a:r>
            <a:r>
              <a:rPr lang="zh-CN" altLang="en-US" sz="2800" b="1">
                <a:solidFill>
                  <a:srgbClr val="548235"/>
                </a:solidFill>
                <a:sym typeface="+mn-ea"/>
              </a:rPr>
              <a:t>土地用途变更的困难性</a:t>
            </a:r>
            <a:r>
              <a:rPr lang="zh-CN" altLang="en-US" sz="2800">
                <a:solidFill>
                  <a:srgbClr val="548235"/>
                </a:solidFill>
                <a:sym typeface="+mn-ea"/>
              </a:rPr>
              <a:t>。土地用途一旦确定，其利用期较长，土地用途的变更一般要经过规划自然资源管理部门，经过一定的审查程序才能完成。</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9101138" y="392113"/>
            <a:ext cx="240982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农用地利用规划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5671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第四章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75438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17525"/>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水产用地规划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二、人工养殖场配置</a:t>
            </a:r>
          </a:p>
        </p:txBody>
      </p:sp>
      <p:sp>
        <p:nvSpPr>
          <p:cNvPr id="2" name="文本框 1"/>
          <p:cNvSpPr txBox="1"/>
          <p:nvPr/>
        </p:nvSpPr>
        <p:spPr>
          <a:xfrm>
            <a:off x="1184275" y="1795463"/>
            <a:ext cx="9955213" cy="3970337"/>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  （三）水生植物用地配置  </a:t>
            </a:r>
            <a:endParaRPr sz="24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0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为了充分利用水面资源，除因地制宜放养各种动物水产外，还应栽培一些水生作物。它们是莲藕、慈姑、水芋、苋实、菱等淀粉植物；菱白、水芹、纯菜、水菜、豆瓣菜等水生蔬菜；席草、蒲草、芦苇等工业原料植物和绿萍、水花生、水浮莲、水葫芦等水生饲料绿肥。</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11.xml><?xml version="1.0" encoding="utf-8"?>
<p:sld xmlns:a="http://schemas.openxmlformats.org/drawingml/2006/main" xmlns:r="http://schemas.openxmlformats.org/officeDocument/2006/relationships" xmlns:p="http://schemas.openxmlformats.org/presentationml/2006/main">
  <p:cSld>
    <p:bg>
      <p:bgPr>
        <a:solidFill>
          <a:schemeClr val="bg1">
            <a:alpha val="76077"/>
          </a:schemeClr>
        </a:solidFill>
        <a:effectLst/>
      </p:bgPr>
    </p:bg>
    <p:spTree>
      <p:nvGrpSpPr>
        <p:cNvPr id="1" name=""/>
        <p:cNvGrpSpPr/>
        <p:nvPr/>
      </p:nvGrpSpPr>
      <p:grpSpPr>
        <a:xfrm>
          <a:off x="0" y="0"/>
          <a:ext cx="0" cy="0"/>
          <a:chOff x="0" y="0"/>
          <a:chExt cx="0" cy="0"/>
        </a:xfrm>
      </p:grpSpPr>
      <p:pic>
        <p:nvPicPr>
          <p:cNvPr id="458754" name="图片 13"/>
          <p:cNvPicPr>
            <a:picLocks noChangeAspect="1"/>
          </p:cNvPicPr>
          <p:nvPr/>
        </p:nvPicPr>
        <p:blipFill>
          <a:blip r:embed="rId3"/>
          <a:srcRect r="14032"/>
          <a:stretch>
            <a:fillRect/>
          </a:stretch>
        </p:blipFill>
        <p:spPr bwMode="auto">
          <a:xfrm>
            <a:off x="0" y="11113"/>
            <a:ext cx="12192000" cy="6846887"/>
          </a:xfrm>
          <a:prstGeom prst="rect">
            <a:avLst/>
          </a:prstGeom>
          <a:noFill/>
          <a:ln w="9525">
            <a:noFill/>
            <a:miter lim="800000"/>
            <a:headEnd/>
            <a:tailEnd/>
          </a:ln>
        </p:spPr>
      </p:pic>
      <p:sp>
        <p:nvSpPr>
          <p:cNvPr id="13" name="任意多边形 12"/>
          <p:cNvSpPr/>
          <p:nvPr/>
        </p:nvSpPr>
        <p:spPr>
          <a:xfrm>
            <a:off x="1443038" y="830263"/>
            <a:ext cx="8662987" cy="2481262"/>
          </a:xfrm>
          <a:custGeom>
            <a:avLst/>
            <a:gdLst>
              <a:gd name="connsiteX0" fmla="*/ 1240309 w 8662736"/>
              <a:gd name="connsiteY0" fmla="*/ 0 h 2480618"/>
              <a:gd name="connsiteX1" fmla="*/ 7422427 w 8662736"/>
              <a:gd name="connsiteY1" fmla="*/ 0 h 2480618"/>
              <a:gd name="connsiteX2" fmla="*/ 8662736 w 8662736"/>
              <a:gd name="connsiteY2" fmla="*/ 1240309 h 2480618"/>
              <a:gd name="connsiteX3" fmla="*/ 7422427 w 8662736"/>
              <a:gd name="connsiteY3" fmla="*/ 2480618 h 2480618"/>
              <a:gd name="connsiteX4" fmla="*/ 1240309 w 8662736"/>
              <a:gd name="connsiteY4" fmla="*/ 2480618 h 2480618"/>
              <a:gd name="connsiteX5" fmla="*/ 0 w 8662736"/>
              <a:gd name="connsiteY5" fmla="*/ 1240309 h 2480618"/>
              <a:gd name="connsiteX6" fmla="*/ 1240309 w 8662736"/>
              <a:gd name="connsiteY6" fmla="*/ 0 h 24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62736" h="2480618">
                <a:moveTo>
                  <a:pt x="1240309" y="0"/>
                </a:moveTo>
                <a:lnTo>
                  <a:pt x="7422427" y="0"/>
                </a:lnTo>
                <a:cubicBezTo>
                  <a:pt x="8107431" y="0"/>
                  <a:pt x="8662736" y="555305"/>
                  <a:pt x="8662736" y="1240309"/>
                </a:cubicBezTo>
                <a:cubicBezTo>
                  <a:pt x="8662736" y="1925313"/>
                  <a:pt x="8107431" y="2480618"/>
                  <a:pt x="7422427" y="2480618"/>
                </a:cubicBezTo>
                <a:lnTo>
                  <a:pt x="1240309" y="2480618"/>
                </a:lnTo>
                <a:cubicBezTo>
                  <a:pt x="555305" y="2480618"/>
                  <a:pt x="0" y="1925313"/>
                  <a:pt x="0" y="1240309"/>
                </a:cubicBezTo>
                <a:cubicBezTo>
                  <a:pt x="0" y="555305"/>
                  <a:pt x="555305" y="0"/>
                  <a:pt x="1240309" y="0"/>
                </a:cubicBez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1180746" y="3574630"/>
            <a:ext cx="10751185" cy="2214880"/>
          </a:xfrm>
          <a:prstGeom prst="rect">
            <a:avLst/>
          </a:prstGeom>
        </p:spPr>
        <p:txBody>
          <a:bodyPr wrap="none">
            <a:spAutoFit/>
          </a:bodyPr>
          <a:lstStyle/>
          <a:p>
            <a:pPr fontAlgn="auto">
              <a:spcBef>
                <a:spcPts val="0"/>
              </a:spcBef>
              <a:spcAft>
                <a:spcPts val="0"/>
              </a:spcAft>
              <a:defRPr/>
            </a:pPr>
            <a:r>
              <a:rPr lang="en-US" altLang="zh-CN" sz="6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r>
              <a:rPr lang="zh-CN" altLang="en-US" sz="6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土地资源开发与保护规划</a:t>
            </a:r>
            <a:r>
              <a:rPr lang="zh-CN" altLang="en-US" sz="138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p>
        </p:txBody>
      </p:sp>
      <p:sp>
        <p:nvSpPr>
          <p:cNvPr id="19" name="椭圆 18"/>
          <p:cNvSpPr/>
          <p:nvPr/>
        </p:nvSpPr>
        <p:spPr>
          <a:xfrm>
            <a:off x="3921125" y="2717800"/>
            <a:ext cx="939800"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第</a:t>
            </a:r>
          </a:p>
        </p:txBody>
      </p:sp>
      <p:sp>
        <p:nvSpPr>
          <p:cNvPr id="21" name="椭圆 20"/>
          <p:cNvSpPr/>
          <p:nvPr/>
        </p:nvSpPr>
        <p:spPr>
          <a:xfrm>
            <a:off x="52800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五</a:t>
            </a:r>
          </a:p>
        </p:txBody>
      </p:sp>
      <p:sp>
        <p:nvSpPr>
          <p:cNvPr id="22" name="椭圆 21"/>
          <p:cNvSpPr/>
          <p:nvPr/>
        </p:nvSpPr>
        <p:spPr>
          <a:xfrm>
            <a:off x="66516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章</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1000" fill="hold"/>
                                        <p:tgtEl>
                                          <p:spTgt spid="19"/>
                                        </p:tgtEl>
                                        <p:attrNameLst>
                                          <p:attrName>ppt_w</p:attrName>
                                        </p:attrNameLst>
                                      </p:cBhvr>
                                      <p:tavLst>
                                        <p:tav tm="0">
                                          <p:val>
                                            <p:fltVal val="0"/>
                                          </p:val>
                                        </p:tav>
                                        <p:tav tm="100000">
                                          <p:val>
                                            <p:strVal val="#ppt_w"/>
                                          </p:val>
                                        </p:tav>
                                      </p:tavLst>
                                    </p:anim>
                                    <p:anim calcmode="lin" valueType="num">
                                      <p:cBhvr>
                                        <p:cTn id="11" dur="1000" fill="hold"/>
                                        <p:tgtEl>
                                          <p:spTgt spid="19"/>
                                        </p:tgtEl>
                                        <p:attrNameLst>
                                          <p:attrName>ppt_h</p:attrName>
                                        </p:attrNameLst>
                                      </p:cBhvr>
                                      <p:tavLst>
                                        <p:tav tm="0">
                                          <p:val>
                                            <p:fltVal val="0"/>
                                          </p:val>
                                        </p:tav>
                                        <p:tav tm="100000">
                                          <p:val>
                                            <p:strVal val="#ppt_h"/>
                                          </p:val>
                                        </p:tav>
                                      </p:tavLst>
                                    </p:anim>
                                    <p:anim calcmode="lin" valueType="num">
                                      <p:cBhvr>
                                        <p:cTn id="12" dur="1000" fill="hold"/>
                                        <p:tgtEl>
                                          <p:spTgt spid="19"/>
                                        </p:tgtEl>
                                        <p:attrNameLst>
                                          <p:attrName>style.rotation</p:attrName>
                                        </p:attrNameLst>
                                      </p:cBhvr>
                                      <p:tavLst>
                                        <p:tav tm="0">
                                          <p:val>
                                            <p:fltVal val="90"/>
                                          </p:val>
                                        </p:tav>
                                        <p:tav tm="100000">
                                          <p:val>
                                            <p:fltVal val="0"/>
                                          </p:val>
                                        </p:tav>
                                      </p:tavLst>
                                    </p:anim>
                                    <p:animEffect transition="in" filter="fade">
                                      <p:cBhvr>
                                        <p:cTn id="13" dur="1000"/>
                                        <p:tgtEl>
                                          <p:spTgt spid="1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1000" fill="hold"/>
                                        <p:tgtEl>
                                          <p:spTgt spid="21"/>
                                        </p:tgtEl>
                                        <p:attrNameLst>
                                          <p:attrName>ppt_w</p:attrName>
                                        </p:attrNameLst>
                                      </p:cBhvr>
                                      <p:tavLst>
                                        <p:tav tm="0">
                                          <p:val>
                                            <p:fltVal val="0"/>
                                          </p:val>
                                        </p:tav>
                                        <p:tav tm="100000">
                                          <p:val>
                                            <p:strVal val="#ppt_w"/>
                                          </p:val>
                                        </p:tav>
                                      </p:tavLst>
                                    </p:anim>
                                    <p:anim calcmode="lin" valueType="num">
                                      <p:cBhvr>
                                        <p:cTn id="17" dur="1000" fill="hold"/>
                                        <p:tgtEl>
                                          <p:spTgt spid="21"/>
                                        </p:tgtEl>
                                        <p:attrNameLst>
                                          <p:attrName>ppt_h</p:attrName>
                                        </p:attrNameLst>
                                      </p:cBhvr>
                                      <p:tavLst>
                                        <p:tav tm="0">
                                          <p:val>
                                            <p:fltVal val="0"/>
                                          </p:val>
                                        </p:tav>
                                        <p:tav tm="100000">
                                          <p:val>
                                            <p:strVal val="#ppt_h"/>
                                          </p:val>
                                        </p:tav>
                                      </p:tavLst>
                                    </p:anim>
                                    <p:anim calcmode="lin" valueType="num">
                                      <p:cBhvr>
                                        <p:cTn id="18" dur="1000" fill="hold"/>
                                        <p:tgtEl>
                                          <p:spTgt spid="21"/>
                                        </p:tgtEl>
                                        <p:attrNameLst>
                                          <p:attrName>style.rotation</p:attrName>
                                        </p:attrNameLst>
                                      </p:cBhvr>
                                      <p:tavLst>
                                        <p:tav tm="0">
                                          <p:val>
                                            <p:fltVal val="90"/>
                                          </p:val>
                                        </p:tav>
                                        <p:tav tm="100000">
                                          <p:val>
                                            <p:fltVal val="0"/>
                                          </p:val>
                                        </p:tav>
                                      </p:tavLst>
                                    </p:anim>
                                    <p:animEffect transition="in" filter="fade">
                                      <p:cBhvr>
                                        <p:cTn id="19" dur="1000"/>
                                        <p:tgtEl>
                                          <p:spTgt spid="21"/>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fltVal val="0"/>
                                          </p:val>
                                        </p:tav>
                                        <p:tav tm="100000">
                                          <p:val>
                                            <p:strVal val="#ppt_w"/>
                                          </p:val>
                                        </p:tav>
                                      </p:tavLst>
                                    </p:anim>
                                    <p:anim calcmode="lin" valueType="num">
                                      <p:cBhvr>
                                        <p:cTn id="23" dur="1000" fill="hold"/>
                                        <p:tgtEl>
                                          <p:spTgt spid="22"/>
                                        </p:tgtEl>
                                        <p:attrNameLst>
                                          <p:attrName>ppt_h</p:attrName>
                                        </p:attrNameLst>
                                      </p:cBhvr>
                                      <p:tavLst>
                                        <p:tav tm="0">
                                          <p:val>
                                            <p:fltVal val="0"/>
                                          </p:val>
                                        </p:tav>
                                        <p:tav tm="100000">
                                          <p:val>
                                            <p:strVal val="#ppt_h"/>
                                          </p:val>
                                        </p:tav>
                                      </p:tavLst>
                                    </p:anim>
                                    <p:anim calcmode="lin" valueType="num">
                                      <p:cBhvr>
                                        <p:cTn id="24" dur="1000" fill="hold"/>
                                        <p:tgtEl>
                                          <p:spTgt spid="22"/>
                                        </p:tgtEl>
                                        <p:attrNameLst>
                                          <p:attrName>style.rotation</p:attrName>
                                        </p:attrNameLst>
                                      </p:cBhvr>
                                      <p:tavLst>
                                        <p:tav tm="0">
                                          <p:val>
                                            <p:fltVal val="90"/>
                                          </p:val>
                                        </p:tav>
                                        <p:tav tm="100000">
                                          <p:val>
                                            <p:fltVal val="0"/>
                                          </p:val>
                                        </p:tav>
                                      </p:tavLst>
                                    </p:anim>
                                    <p:animEffect transition="in" filter="fade">
                                      <p:cBhvr>
                                        <p:cTn id="25" dur="1000"/>
                                        <p:tgtEl>
                                          <p:spTgt spid="22"/>
                                        </p:tgtEl>
                                      </p:cBhvr>
                                    </p:animEffect>
                                  </p:childTnLst>
                                </p:cTn>
                              </p:par>
                              <p:par>
                                <p:cTn id="26" presetID="53" presetClass="entr" presetSubtype="16" fill="hold" nodeType="with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1" grpId="0" bldLvl="0" animBg="1"/>
      <p:bldP spid="22" grpId="0" bldLvl="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6081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663575"/>
            <a:ext cx="9299575" cy="13827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一、土地整理开发</a:t>
            </a:r>
          </a:p>
        </p:txBody>
      </p:sp>
      <p:sp>
        <p:nvSpPr>
          <p:cNvPr id="2" name="文本框 1"/>
          <p:cNvSpPr txBox="1">
            <a:spLocks noChangeArrowheads="1"/>
          </p:cNvSpPr>
          <p:nvPr/>
        </p:nvSpPr>
        <p:spPr bwMode="auto">
          <a:xfrm>
            <a:off x="1184275" y="1905000"/>
            <a:ext cx="5599113" cy="3933825"/>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000">
                <a:solidFill>
                  <a:srgbClr val="649B3F"/>
                </a:solidFill>
                <a:sym typeface="+mn-ea"/>
              </a:rPr>
              <a:t>土地开发整理是指国家对土地进行计划补充耕地量和耕地保有量的具体安排。分为土地开发补充耕地指标和土地整理复垦补充耕地指标。土地开发整理，是指运用财政专项资金，对农村宜农未利用土地、废弃地等进行开垦，对田、水、路、林、村等实行综合整治，以增加有效耕地面积、提高耕地质量的行为。土地开发整理可分为三种类型</a:t>
            </a:r>
            <a:r>
              <a:rPr lang="en-US" altLang="zh-CN" sz="2000">
                <a:solidFill>
                  <a:srgbClr val="649B3F"/>
                </a:solidFill>
                <a:sym typeface="+mn-ea"/>
              </a:rPr>
              <a:t>: </a:t>
            </a:r>
            <a:r>
              <a:rPr lang="zh-CN" altLang="en-US" sz="2000">
                <a:solidFill>
                  <a:srgbClr val="649B3F"/>
                </a:solidFill>
                <a:sym typeface="+mn-ea"/>
              </a:rPr>
              <a:t>土地整理、土地复垦、土地开发。</a:t>
            </a:r>
          </a:p>
        </p:txBody>
      </p:sp>
      <p:sp>
        <p:nvSpPr>
          <p:cNvPr id="4" name="文本框 3"/>
          <p:cNvSpPr txBox="1"/>
          <p:nvPr/>
        </p:nvSpPr>
        <p:spPr>
          <a:xfrm>
            <a:off x="7835900" y="5403850"/>
            <a:ext cx="3525838" cy="398463"/>
          </a:xfrm>
          <a:prstGeom prst="rect">
            <a:avLst/>
          </a:prstGeom>
          <a:noFill/>
        </p:spPr>
        <p:txBody>
          <a:bodyPr>
            <a:spAutoFit/>
          </a:bodyPr>
          <a:lstStyle/>
          <a:p>
            <a:pPr>
              <a:defRPr/>
            </a:pPr>
            <a:r>
              <a:rPr sz="2000">
                <a:solidFill>
                  <a:schemeClr val="accent6">
                    <a:lumMod val="75000"/>
                  </a:schemeClr>
                </a:solidFill>
                <a:latin typeface="Arial" panose="020B0604020202020204" pitchFamily="34" charset="0"/>
                <a:ea typeface="宋体" panose="02010600030101010101" pitchFamily="2" charset="-122"/>
              </a:rPr>
              <a:t>罗云乡池沱坝村土地整理项目</a:t>
            </a:r>
          </a:p>
        </p:txBody>
      </p:sp>
      <p:pic>
        <p:nvPicPr>
          <p:cNvPr id="5" name="图片 4" descr="罗云乡池沱坝村土地整理项目1"/>
          <p:cNvPicPr>
            <a:picLocks noChangeAspect="1"/>
          </p:cNvPicPr>
          <p:nvPr/>
        </p:nvPicPr>
        <p:blipFill>
          <a:blip r:embed="rId3"/>
          <a:srcRect/>
          <a:stretch>
            <a:fillRect/>
          </a:stretch>
        </p:blipFill>
        <p:spPr bwMode="auto">
          <a:xfrm>
            <a:off x="7134225" y="2170113"/>
            <a:ext cx="3897313" cy="3109912"/>
          </a:xfrm>
          <a:prstGeom prst="rect">
            <a:avLst/>
          </a:prstGeom>
          <a:noFill/>
          <a:ln w="9525">
            <a:noFill/>
            <a:miter lim="800000"/>
            <a:headEnd/>
            <a:tailEnd/>
          </a:ln>
        </p:spPr>
      </p:pic>
      <p:pic>
        <p:nvPicPr>
          <p:cNvPr id="6" name="图片 5" descr="罗云乡池沱坝村土地整理项目2"/>
          <p:cNvPicPr>
            <a:picLocks noChangeAspect="1"/>
          </p:cNvPicPr>
          <p:nvPr/>
        </p:nvPicPr>
        <p:blipFill>
          <a:blip r:embed="rId4"/>
          <a:srcRect/>
          <a:stretch>
            <a:fillRect/>
          </a:stretch>
        </p:blipFill>
        <p:spPr bwMode="auto">
          <a:xfrm>
            <a:off x="7464425" y="2170113"/>
            <a:ext cx="3897313" cy="3109912"/>
          </a:xfrm>
          <a:prstGeom prst="rect">
            <a:avLst/>
          </a:prstGeom>
          <a:noFill/>
          <a:ln w="9525">
            <a:noFill/>
            <a:miter lim="800000"/>
            <a:headEnd/>
            <a:tailEnd/>
          </a:ln>
        </p:spPr>
      </p:pic>
      <p:pic>
        <p:nvPicPr>
          <p:cNvPr id="7" name="图片 6" descr="罗云乡池沱坝村土地整理项目3"/>
          <p:cNvPicPr>
            <a:picLocks noChangeAspect="1"/>
          </p:cNvPicPr>
          <p:nvPr/>
        </p:nvPicPr>
        <p:blipFill>
          <a:blip r:embed="rId5"/>
          <a:srcRect/>
          <a:stretch>
            <a:fillRect/>
          </a:stretch>
        </p:blipFill>
        <p:spPr bwMode="auto">
          <a:xfrm>
            <a:off x="7756525" y="2170113"/>
            <a:ext cx="3994150" cy="3109912"/>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childTnLst>
                                </p:cTn>
                              </p:par>
                              <p:par>
                                <p:cTn id="22" presetID="13" presetClass="entr" presetSubtype="16"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plus(in)">
                                      <p:cBhvr>
                                        <p:cTn id="24" dur="2000"/>
                                        <p:tgtEl>
                                          <p:spTgt spid="5"/>
                                        </p:tgtEl>
                                      </p:cBhvr>
                                    </p:animEffect>
                                  </p:childTnLst>
                                </p:cTn>
                              </p:par>
                            </p:childTnLst>
                          </p:cTn>
                        </p:par>
                        <p:par>
                          <p:cTn id="25" fill="hold">
                            <p:stCondLst>
                              <p:cond delay="2000"/>
                            </p:stCondLst>
                            <p:childTnLst>
                              <p:par>
                                <p:cTn id="26" presetID="1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plus(in)">
                                      <p:cBhvr>
                                        <p:cTn id="28" dur="2000"/>
                                        <p:tgtEl>
                                          <p:spTgt spid="6"/>
                                        </p:tgtEl>
                                      </p:cBhvr>
                                    </p:animEffect>
                                  </p:childTnLst>
                                </p:cTn>
                              </p:par>
                            </p:childTnLst>
                          </p:cTn>
                        </p:par>
                        <p:par>
                          <p:cTn id="29" fill="hold">
                            <p:stCondLst>
                              <p:cond delay="4000"/>
                            </p:stCondLst>
                            <p:childTnLst>
                              <p:par>
                                <p:cTn id="30" presetID="13" presetClass="entr" presetSubtype="16"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plus(in)">
                                      <p:cBhvr>
                                        <p:cTn id="3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4"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6285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66738"/>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一、土地整理开发</a:t>
            </a:r>
          </a:p>
        </p:txBody>
      </p:sp>
      <p:sp>
        <p:nvSpPr>
          <p:cNvPr id="2" name="文本框 1"/>
          <p:cNvSpPr txBox="1"/>
          <p:nvPr/>
        </p:nvSpPr>
        <p:spPr>
          <a:xfrm>
            <a:off x="1171575" y="1905000"/>
            <a:ext cx="9956800" cy="396875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  （一）土地整理</a:t>
            </a:r>
          </a:p>
          <a:p>
            <a:pPr algn="just">
              <a:lnSpc>
                <a:spcPct val="150000"/>
              </a:lnSpc>
              <a:defRPr/>
            </a:pPr>
            <a:r>
              <a:rPr sz="2800">
                <a:solidFill>
                  <a:schemeClr val="accent6">
                    <a:lumMod val="75000"/>
                  </a:schemeClr>
                </a:solidFill>
                <a:latin typeface="Arial" panose="020B0604020202020204" pitchFamily="34" charset="0"/>
                <a:ea typeface="宋体" panose="02010600030101010101" pitchFamily="2" charset="-122"/>
                <a:sym typeface="+mn-ea"/>
              </a:rPr>
              <a:t>        指在一定区域内，按照土地利用总体规划、土地开发整理专项规划确定的目标和用途，通过采取行政、经济、法律和工程技术手段，对土地利用状况进行调整、改造、综合整治，提高土地利用率，改善生产、生活条件和生态环境。根据土地整理后的用途分为农用地整理和建设用地整理两类。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52546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6490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663575"/>
            <a:ext cx="9299575" cy="13827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一、土地整理开发</a:t>
            </a:r>
          </a:p>
        </p:txBody>
      </p:sp>
      <p:sp>
        <p:nvSpPr>
          <p:cNvPr id="2" name="文本框 1"/>
          <p:cNvSpPr txBox="1">
            <a:spLocks noChangeArrowheads="1"/>
          </p:cNvSpPr>
          <p:nvPr/>
        </p:nvSpPr>
        <p:spPr bwMode="auto">
          <a:xfrm>
            <a:off x="1171575" y="1844675"/>
            <a:ext cx="9956800" cy="4614863"/>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  （一）土地整理</a:t>
            </a:r>
          </a:p>
          <a:p>
            <a:pPr algn="just">
              <a:lnSpc>
                <a:spcPct val="150000"/>
              </a:lnSpc>
            </a:pPr>
            <a:r>
              <a:rPr lang="zh-CN" altLang="en-US" sz="2800">
                <a:solidFill>
                  <a:srgbClr val="548235"/>
                </a:solidFill>
                <a:sym typeface="+mn-ea"/>
              </a:rPr>
              <a:t>        </a:t>
            </a:r>
            <a:r>
              <a:rPr lang="en-US" altLang="zh-CN" sz="2800">
                <a:solidFill>
                  <a:srgbClr val="548235"/>
                </a:solidFill>
                <a:sym typeface="+mn-ea"/>
              </a:rPr>
              <a:t>1. </a:t>
            </a:r>
            <a:r>
              <a:rPr lang="zh-CN" altLang="en-US" sz="2800">
                <a:solidFill>
                  <a:srgbClr val="548235"/>
                </a:solidFill>
                <a:sym typeface="+mn-ea"/>
              </a:rPr>
              <a:t>农用地整理</a:t>
            </a:r>
          </a:p>
          <a:p>
            <a:pPr algn="just">
              <a:lnSpc>
                <a:spcPct val="150000"/>
              </a:lnSpc>
            </a:pPr>
            <a:r>
              <a:rPr lang="zh-CN" altLang="en-US" sz="2800">
                <a:solidFill>
                  <a:srgbClr val="548235"/>
                </a:solidFill>
                <a:sym typeface="+mn-ea"/>
              </a:rPr>
              <a:t>        农用地整理是指在一定区域内，依据土地利用总体规划及有关专项规划，采取行政、经济、法律和工程技术措施，对田、水、路、林、村等进行综合整治，以调整土地关系，改善土地利用结构和生产、生活条件，增加土地有效供给量，提高农用地质量，提高土地利用率和产出率的过程。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2"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6695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665163"/>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一、土地整理开发</a:t>
            </a:r>
          </a:p>
        </p:txBody>
      </p:sp>
      <p:sp>
        <p:nvSpPr>
          <p:cNvPr id="2" name="文本框 1"/>
          <p:cNvSpPr txBox="1">
            <a:spLocks noChangeArrowheads="1"/>
          </p:cNvSpPr>
          <p:nvPr/>
        </p:nvSpPr>
        <p:spPr bwMode="auto">
          <a:xfrm>
            <a:off x="1171575" y="1819275"/>
            <a:ext cx="9956800" cy="1384300"/>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  （一）土地整理</a:t>
            </a:r>
          </a:p>
          <a:p>
            <a:pPr algn="just">
              <a:lnSpc>
                <a:spcPct val="150000"/>
              </a:lnSpc>
            </a:pPr>
            <a:r>
              <a:rPr lang="zh-CN" altLang="en-US" sz="2800">
                <a:solidFill>
                  <a:srgbClr val="548235"/>
                </a:solidFill>
                <a:sym typeface="+mn-ea"/>
              </a:rPr>
              <a:t>        </a:t>
            </a:r>
            <a:r>
              <a:rPr lang="en-US" altLang="zh-CN" sz="2800">
                <a:solidFill>
                  <a:srgbClr val="548235"/>
                </a:solidFill>
                <a:sym typeface="+mn-ea"/>
              </a:rPr>
              <a:t>1. </a:t>
            </a:r>
            <a:r>
              <a:rPr lang="zh-CN" altLang="en-US" sz="2800">
                <a:solidFill>
                  <a:srgbClr val="548235"/>
                </a:solidFill>
                <a:sym typeface="+mn-ea"/>
              </a:rPr>
              <a:t>农用地整理</a:t>
            </a:r>
            <a:endParaRPr lang="zh-CN" altLang="en-US" sz="2000">
              <a:solidFill>
                <a:srgbClr val="548235"/>
              </a:solidFill>
              <a:sym typeface="+mn-ea"/>
            </a:endParaRPr>
          </a:p>
        </p:txBody>
      </p:sp>
      <p:sp>
        <p:nvSpPr>
          <p:cNvPr id="4" name="文本框 3"/>
          <p:cNvSpPr txBox="1">
            <a:spLocks noChangeArrowheads="1"/>
          </p:cNvSpPr>
          <p:nvPr/>
        </p:nvSpPr>
        <p:spPr bwMode="auto">
          <a:xfrm>
            <a:off x="1287463" y="2992438"/>
            <a:ext cx="9969500" cy="3597275"/>
          </a:xfrm>
          <a:prstGeom prst="rect">
            <a:avLst/>
          </a:prstGeom>
          <a:noFill/>
          <a:ln w="9525">
            <a:noFill/>
            <a:miter lim="800000"/>
            <a:headEnd/>
            <a:tailEnd/>
          </a:ln>
        </p:spPr>
        <p:txBody>
          <a:bodyPr>
            <a:spAutoFit/>
          </a:bodyPr>
          <a:lstStyle/>
          <a:p>
            <a:pPr algn="just">
              <a:lnSpc>
                <a:spcPct val="150000"/>
              </a:lnSpc>
            </a:pPr>
            <a:r>
              <a:rPr lang="zh-CN" altLang="en-US">
                <a:solidFill>
                  <a:srgbClr val="548235"/>
                </a:solidFill>
                <a:sym typeface="+mn-ea"/>
              </a:rPr>
              <a:t>       </a:t>
            </a:r>
            <a:r>
              <a:rPr lang="zh-CN" altLang="en-US" sz="2000">
                <a:solidFill>
                  <a:srgbClr val="548235"/>
                </a:solidFill>
                <a:sym typeface="+mn-ea"/>
              </a:rPr>
              <a:t> </a:t>
            </a:r>
            <a:r>
              <a:rPr lang="en-US" altLang="zh-CN" sz="2000">
                <a:solidFill>
                  <a:srgbClr val="649B3F"/>
                </a:solidFill>
                <a:sym typeface="+mn-ea"/>
              </a:rPr>
              <a:t>(1)</a:t>
            </a:r>
            <a:r>
              <a:rPr lang="zh-CN" altLang="en-US" sz="2000">
                <a:solidFill>
                  <a:srgbClr val="649B3F"/>
                </a:solidFill>
                <a:sym typeface="+mn-ea"/>
              </a:rPr>
              <a:t>耕地整理。耕地整理是指对农田进行的整理。耕地整理的主要工程内容包括</a:t>
            </a:r>
            <a:r>
              <a:rPr lang="en-US" altLang="zh-CN" sz="2000">
                <a:solidFill>
                  <a:srgbClr val="649B3F"/>
                </a:solidFill>
                <a:sym typeface="+mn-ea"/>
              </a:rPr>
              <a:t>:</a:t>
            </a:r>
            <a:r>
              <a:rPr lang="zh-CN" altLang="en-US" sz="2000">
                <a:solidFill>
                  <a:srgbClr val="649B3F"/>
                </a:solidFill>
                <a:sym typeface="+mn-ea"/>
              </a:rPr>
              <a:t>土地平整工程、农田水利工程、田间道路工程、其他工程</a:t>
            </a:r>
            <a:r>
              <a:rPr lang="en-US" altLang="zh-CN" sz="2000">
                <a:solidFill>
                  <a:srgbClr val="649B3F"/>
                </a:solidFill>
                <a:sym typeface="+mn-ea"/>
              </a:rPr>
              <a:t>(</a:t>
            </a:r>
            <a:r>
              <a:rPr lang="zh-CN" altLang="en-US" sz="2000">
                <a:solidFill>
                  <a:srgbClr val="649B3F"/>
                </a:solidFill>
                <a:sym typeface="+mn-ea"/>
              </a:rPr>
              <a:t>如农田防护林工程、生态环境保护工程等</a:t>
            </a:r>
            <a:r>
              <a:rPr lang="en-US" altLang="zh-CN" sz="2000">
                <a:solidFill>
                  <a:srgbClr val="649B3F"/>
                </a:solidFill>
                <a:sym typeface="+mn-ea"/>
              </a:rPr>
              <a:t>)</a:t>
            </a:r>
            <a:r>
              <a:rPr lang="zh-CN" altLang="en-US" sz="2000">
                <a:solidFill>
                  <a:srgbClr val="649B3F"/>
                </a:solidFill>
                <a:sym typeface="+mn-ea"/>
              </a:rPr>
              <a:t>。</a:t>
            </a:r>
          </a:p>
          <a:p>
            <a:pPr algn="just">
              <a:lnSpc>
                <a:spcPct val="150000"/>
              </a:lnSpc>
            </a:pPr>
            <a:r>
              <a:rPr lang="zh-CN" altLang="en-US" sz="2000">
                <a:solidFill>
                  <a:srgbClr val="649B3F"/>
                </a:solidFill>
                <a:sym typeface="+mn-ea"/>
              </a:rPr>
              <a:t>       </a:t>
            </a:r>
            <a:r>
              <a:rPr lang="en-US" altLang="zh-CN" sz="2000">
                <a:solidFill>
                  <a:srgbClr val="649B3F"/>
                </a:solidFill>
                <a:sym typeface="+mn-ea"/>
              </a:rPr>
              <a:t>(2)</a:t>
            </a:r>
            <a:r>
              <a:rPr lang="zh-CN" altLang="en-US" sz="2000">
                <a:solidFill>
                  <a:srgbClr val="649B3F"/>
                </a:solidFill>
                <a:sym typeface="+mn-ea"/>
              </a:rPr>
              <a:t>园地整理。园地整理主要指果园、桑园、橡胶园和其他经济园林用地的整理。</a:t>
            </a:r>
          </a:p>
          <a:p>
            <a:pPr algn="just">
              <a:lnSpc>
                <a:spcPct val="150000"/>
              </a:lnSpc>
            </a:pPr>
            <a:r>
              <a:rPr lang="zh-CN" altLang="en-US" sz="2000">
                <a:solidFill>
                  <a:srgbClr val="649B3F"/>
                </a:solidFill>
                <a:sym typeface="+mn-ea"/>
              </a:rPr>
              <a:t>       </a:t>
            </a:r>
            <a:r>
              <a:rPr lang="en-US" altLang="zh-CN" sz="2000">
                <a:solidFill>
                  <a:srgbClr val="649B3F"/>
                </a:solidFill>
                <a:sym typeface="+mn-ea"/>
              </a:rPr>
              <a:t>(3)</a:t>
            </a:r>
            <a:r>
              <a:rPr lang="zh-CN" altLang="en-US" sz="2000">
                <a:solidFill>
                  <a:srgbClr val="649B3F"/>
                </a:solidFill>
                <a:sym typeface="+mn-ea"/>
              </a:rPr>
              <a:t>林地整理。林地整理包括防护林、用材林、经济林、薪炭林、特种林地的整理。</a:t>
            </a:r>
          </a:p>
          <a:p>
            <a:pPr algn="just">
              <a:lnSpc>
                <a:spcPct val="150000"/>
              </a:lnSpc>
            </a:pPr>
            <a:r>
              <a:rPr lang="zh-CN" altLang="en-US" sz="2000">
                <a:solidFill>
                  <a:srgbClr val="649B3F"/>
                </a:solidFill>
                <a:sym typeface="+mn-ea"/>
              </a:rPr>
              <a:t>       </a:t>
            </a:r>
            <a:r>
              <a:rPr lang="en-US" altLang="zh-CN" sz="2000">
                <a:solidFill>
                  <a:srgbClr val="649B3F"/>
                </a:solidFill>
                <a:sym typeface="+mn-ea"/>
              </a:rPr>
              <a:t>(4)</a:t>
            </a:r>
            <a:r>
              <a:rPr lang="zh-CN" altLang="en-US" sz="2000">
                <a:solidFill>
                  <a:srgbClr val="649B3F"/>
                </a:solidFill>
                <a:sym typeface="+mn-ea"/>
              </a:rPr>
              <a:t>牧草地整理。牧草地整理包括放牧地整理和割草地整理。</a:t>
            </a:r>
          </a:p>
          <a:p>
            <a:pPr algn="just">
              <a:lnSpc>
                <a:spcPct val="150000"/>
              </a:lnSpc>
            </a:pPr>
            <a:r>
              <a:rPr lang="zh-CN" altLang="en-US" sz="2000">
                <a:solidFill>
                  <a:srgbClr val="649B3F"/>
                </a:solidFill>
                <a:sym typeface="+mn-ea"/>
              </a:rPr>
              <a:t>       </a:t>
            </a:r>
            <a:r>
              <a:rPr lang="en-US" altLang="zh-CN" sz="2000">
                <a:solidFill>
                  <a:srgbClr val="649B3F"/>
                </a:solidFill>
                <a:sym typeface="+mn-ea"/>
              </a:rPr>
              <a:t>(5)</a:t>
            </a:r>
            <a:r>
              <a:rPr lang="zh-CN" altLang="en-US" sz="2000">
                <a:solidFill>
                  <a:srgbClr val="649B3F"/>
                </a:solidFill>
                <a:sym typeface="+mn-ea"/>
              </a:rPr>
              <a:t>养殖水面用地整理。养殖水面用地整理主要指人工水产养殖用地整理。</a:t>
            </a:r>
            <a:r>
              <a:rPr lang="zh-CN" altLang="en-US" sz="2000">
                <a:solidFill>
                  <a:srgbClr val="548235"/>
                </a:solidFill>
                <a:sym typeface="+mn-ea"/>
              </a:rPr>
              <a:t> </a:t>
            </a:r>
          </a:p>
          <a:p>
            <a:endParaRPr lang="zh-CN" altLang="en-US" sz="2000">
              <a:solidFill>
                <a:srgbClr val="548235"/>
              </a:solidFill>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150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p:bldP spid="2" grpId="0"/>
      <p:bldP spid="4"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6900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663575"/>
            <a:ext cx="9299575" cy="13827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一、土地整理开发</a:t>
            </a:r>
          </a:p>
        </p:txBody>
      </p:sp>
      <p:sp>
        <p:nvSpPr>
          <p:cNvPr id="2" name="文本框 1"/>
          <p:cNvSpPr txBox="1">
            <a:spLocks noChangeArrowheads="1"/>
          </p:cNvSpPr>
          <p:nvPr/>
        </p:nvSpPr>
        <p:spPr bwMode="auto">
          <a:xfrm>
            <a:off x="1171575" y="1808163"/>
            <a:ext cx="9956800" cy="1382712"/>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  （一）土地整理</a:t>
            </a:r>
          </a:p>
          <a:p>
            <a:pPr algn="just">
              <a:lnSpc>
                <a:spcPct val="150000"/>
              </a:lnSpc>
            </a:pPr>
            <a:r>
              <a:rPr lang="zh-CN" altLang="en-US" sz="2800">
                <a:solidFill>
                  <a:srgbClr val="548235"/>
                </a:solidFill>
                <a:sym typeface="+mn-ea"/>
              </a:rPr>
              <a:t>        </a:t>
            </a:r>
            <a:r>
              <a:rPr lang="en-US" altLang="zh-CN" sz="2800">
                <a:solidFill>
                  <a:srgbClr val="548235"/>
                </a:solidFill>
                <a:sym typeface="+mn-ea"/>
              </a:rPr>
              <a:t>2</a:t>
            </a:r>
            <a:r>
              <a:rPr lang="zh-CN" altLang="en-US" sz="2800">
                <a:solidFill>
                  <a:srgbClr val="548235"/>
                </a:solidFill>
                <a:sym typeface="+mn-ea"/>
              </a:rPr>
              <a:t>、建设用地整理</a:t>
            </a:r>
          </a:p>
        </p:txBody>
      </p:sp>
      <p:sp>
        <p:nvSpPr>
          <p:cNvPr id="4" name="文本框 3"/>
          <p:cNvSpPr txBox="1"/>
          <p:nvPr/>
        </p:nvSpPr>
        <p:spPr>
          <a:xfrm>
            <a:off x="1287463" y="3076575"/>
            <a:ext cx="9969500" cy="1722438"/>
          </a:xfrm>
          <a:prstGeom prst="rect">
            <a:avLst/>
          </a:prstGeom>
          <a:noFill/>
        </p:spPr>
        <p:txBody>
          <a:bodyPr>
            <a:spAutoFit/>
          </a:bodyPr>
          <a:lstStyle/>
          <a:p>
            <a:pPr algn="just">
              <a:lnSpc>
                <a:spcPct val="150000"/>
              </a:lnSpc>
              <a:defRPr/>
            </a:pPr>
            <a:r>
              <a:rPr>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  建设用地整理是以提高土地集约利用为主要目的，采取一定措施和手段，对利用率不高的建设用地进行综合整理。</a:t>
            </a:r>
            <a:r>
              <a:rPr sz="2800">
                <a:solidFill>
                  <a:schemeClr val="accent6">
                    <a:lumMod val="75000"/>
                  </a:schemeClr>
                </a:solidFill>
                <a:latin typeface="Arial" panose="020B0604020202020204" pitchFamily="34" charset="0"/>
                <a:ea typeface="宋体" panose="02010600030101010101" pitchFamily="2" charset="-122"/>
                <a:sym typeface="+mn-ea"/>
              </a:rPr>
              <a:t> </a:t>
            </a:r>
          </a:p>
          <a:p>
            <a:pPr>
              <a:defRPr/>
            </a:pPr>
            <a:endParaRPr lang="zh-CN" altLang="en-US" sz="28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4"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7104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66738"/>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一、土地整理开发</a:t>
            </a:r>
          </a:p>
        </p:txBody>
      </p:sp>
      <p:sp>
        <p:nvSpPr>
          <p:cNvPr id="2" name="文本框 1"/>
          <p:cNvSpPr txBox="1">
            <a:spLocks noChangeArrowheads="1"/>
          </p:cNvSpPr>
          <p:nvPr/>
        </p:nvSpPr>
        <p:spPr bwMode="auto">
          <a:xfrm>
            <a:off x="1171575" y="1687513"/>
            <a:ext cx="9956800" cy="1382712"/>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  （一）土地整理</a:t>
            </a:r>
          </a:p>
          <a:p>
            <a:pPr algn="just">
              <a:lnSpc>
                <a:spcPct val="150000"/>
              </a:lnSpc>
            </a:pPr>
            <a:r>
              <a:rPr lang="zh-CN" altLang="en-US" sz="2800">
                <a:solidFill>
                  <a:srgbClr val="548235"/>
                </a:solidFill>
                <a:sym typeface="+mn-ea"/>
              </a:rPr>
              <a:t>        </a:t>
            </a:r>
            <a:r>
              <a:rPr lang="en-US" altLang="zh-CN" sz="2800">
                <a:solidFill>
                  <a:srgbClr val="548235"/>
                </a:solidFill>
                <a:sym typeface="+mn-ea"/>
              </a:rPr>
              <a:t>2</a:t>
            </a:r>
            <a:r>
              <a:rPr lang="zh-CN" altLang="en-US" sz="2800">
                <a:solidFill>
                  <a:srgbClr val="548235"/>
                </a:solidFill>
                <a:sym typeface="+mn-ea"/>
              </a:rPr>
              <a:t>、建设用地整理</a:t>
            </a:r>
          </a:p>
        </p:txBody>
      </p:sp>
      <p:sp>
        <p:nvSpPr>
          <p:cNvPr id="479239" name="文本框 3"/>
          <p:cNvSpPr txBox="1">
            <a:spLocks noChangeArrowheads="1"/>
          </p:cNvSpPr>
          <p:nvPr/>
        </p:nvSpPr>
        <p:spPr bwMode="auto">
          <a:xfrm>
            <a:off x="685800" y="2835275"/>
            <a:ext cx="10991850" cy="4554538"/>
          </a:xfrm>
          <a:prstGeom prst="rect">
            <a:avLst/>
          </a:prstGeom>
          <a:noFill/>
          <a:ln w="9525">
            <a:noFill/>
            <a:miter lim="800000"/>
            <a:headEnd/>
            <a:tailEnd/>
          </a:ln>
        </p:spPr>
        <p:txBody>
          <a:bodyPr>
            <a:spAutoFit/>
          </a:bodyPr>
          <a:lstStyle/>
          <a:p>
            <a:pPr algn="just">
              <a:lnSpc>
                <a:spcPct val="150000"/>
              </a:lnSpc>
            </a:pPr>
            <a:r>
              <a:rPr lang="zh-CN" altLang="en-US">
                <a:solidFill>
                  <a:srgbClr val="548235"/>
                </a:solidFill>
                <a:sym typeface="+mn-ea"/>
              </a:rPr>
              <a:t>                  </a:t>
            </a:r>
            <a:r>
              <a:rPr lang="en-US" altLang="zh-CN" b="1">
                <a:solidFill>
                  <a:srgbClr val="649B3F"/>
                </a:solidFill>
                <a:latin typeface="宋体" charset="-122"/>
                <a:sym typeface="+mn-ea"/>
              </a:rPr>
              <a:t>(1)</a:t>
            </a:r>
            <a:r>
              <a:rPr lang="zh-CN" altLang="en-US" sz="2000" b="1">
                <a:solidFill>
                  <a:srgbClr val="649B3F"/>
                </a:solidFill>
                <a:latin typeface="宋体" charset="-122"/>
                <a:sym typeface="+mn-ea"/>
              </a:rPr>
              <a:t>村镇用地整理。</a:t>
            </a:r>
            <a:r>
              <a:rPr lang="zh-CN" altLang="en-US" sz="2000">
                <a:solidFill>
                  <a:srgbClr val="649B3F"/>
                </a:solidFill>
                <a:latin typeface="宋体" charset="-122"/>
                <a:sym typeface="+mn-ea"/>
              </a:rPr>
              <a:t>村镇用地整理包括村镇的撤并、撤迁和就地改扩建。</a:t>
            </a:r>
          </a:p>
          <a:p>
            <a:pPr algn="just">
              <a:lnSpc>
                <a:spcPct val="150000"/>
              </a:lnSpc>
            </a:pPr>
            <a:r>
              <a:rPr lang="zh-CN" altLang="en-US" sz="2000">
                <a:solidFill>
                  <a:srgbClr val="649B3F"/>
                </a:solidFill>
                <a:latin typeface="宋体" charset="-122"/>
                <a:sym typeface="+mn-ea"/>
              </a:rPr>
              <a:t>         </a:t>
            </a:r>
            <a:r>
              <a:rPr lang="en-US" altLang="zh-CN" sz="2000" b="1">
                <a:solidFill>
                  <a:srgbClr val="649B3F"/>
                </a:solidFill>
                <a:latin typeface="宋体" charset="-122"/>
                <a:sym typeface="+mn-ea"/>
              </a:rPr>
              <a:t>(2)</a:t>
            </a:r>
            <a:r>
              <a:rPr lang="zh-CN" altLang="en-US" sz="2000" b="1">
                <a:solidFill>
                  <a:srgbClr val="649B3F"/>
                </a:solidFill>
                <a:latin typeface="宋体" charset="-122"/>
                <a:sym typeface="+mn-ea"/>
              </a:rPr>
              <a:t>城镇用地整理。</a:t>
            </a:r>
            <a:r>
              <a:rPr lang="zh-CN" altLang="en-US" sz="2000">
                <a:solidFill>
                  <a:srgbClr val="649B3F"/>
                </a:solidFill>
                <a:latin typeface="宋体" charset="-122"/>
                <a:sym typeface="+mn-ea"/>
              </a:rPr>
              <a:t>城镇用地整理主要指城镇建成区内的存量土地的挖潜利用旧 城改造、用途调整和零星闲散地的利用。 </a:t>
            </a:r>
          </a:p>
          <a:p>
            <a:pPr algn="just">
              <a:lnSpc>
                <a:spcPct val="150000"/>
              </a:lnSpc>
            </a:pPr>
            <a:r>
              <a:rPr lang="zh-CN" altLang="en-US" sz="2000">
                <a:solidFill>
                  <a:srgbClr val="649B3F"/>
                </a:solidFill>
                <a:latin typeface="宋体" charset="-122"/>
                <a:sym typeface="+mn-ea"/>
              </a:rPr>
              <a:t>         </a:t>
            </a:r>
            <a:r>
              <a:rPr lang="en-US" altLang="zh-CN" sz="2000" b="1">
                <a:solidFill>
                  <a:srgbClr val="649B3F"/>
                </a:solidFill>
                <a:latin typeface="宋体" charset="-122"/>
                <a:sym typeface="+mn-ea"/>
              </a:rPr>
              <a:t>(3)</a:t>
            </a:r>
            <a:r>
              <a:rPr lang="zh-CN" altLang="en-US" sz="2000" b="1">
                <a:solidFill>
                  <a:srgbClr val="649B3F"/>
                </a:solidFill>
                <a:latin typeface="宋体" charset="-122"/>
                <a:sym typeface="+mn-ea"/>
              </a:rPr>
              <a:t>独立工矿用地整理。</a:t>
            </a:r>
            <a:r>
              <a:rPr lang="zh-CN" altLang="en-US" sz="2000">
                <a:solidFill>
                  <a:srgbClr val="649B3F"/>
                </a:solidFill>
                <a:latin typeface="宋体" charset="-122"/>
                <a:sym typeface="+mn-ea"/>
              </a:rPr>
              <a:t>独立工矿用地整理主要指就地开采、现场作业的工矿企业和相配套的小型居住区用地的布局调整、用地范围的确定和发展用地选择，一般不包括大规模废弃地复垦。    </a:t>
            </a:r>
          </a:p>
          <a:p>
            <a:pPr algn="just">
              <a:lnSpc>
                <a:spcPct val="150000"/>
              </a:lnSpc>
            </a:pPr>
            <a:r>
              <a:rPr lang="zh-CN" altLang="en-US" sz="2000">
                <a:solidFill>
                  <a:srgbClr val="649B3F"/>
                </a:solidFill>
                <a:latin typeface="宋体" charset="-122"/>
                <a:sym typeface="+mn-ea"/>
              </a:rPr>
              <a:t>         </a:t>
            </a:r>
            <a:r>
              <a:rPr lang="en-US" altLang="zh-CN" sz="2000" b="1">
                <a:solidFill>
                  <a:srgbClr val="649B3F"/>
                </a:solidFill>
                <a:latin typeface="宋体" charset="-122"/>
                <a:sym typeface="+mn-ea"/>
              </a:rPr>
              <a:t>(4)</a:t>
            </a:r>
            <a:r>
              <a:rPr lang="zh-CN" altLang="en-US" sz="2000" b="1">
                <a:solidFill>
                  <a:srgbClr val="649B3F"/>
                </a:solidFill>
                <a:latin typeface="宋体" charset="-122"/>
                <a:sym typeface="+mn-ea"/>
              </a:rPr>
              <a:t>基础设施用地整理。</a:t>
            </a:r>
            <a:r>
              <a:rPr lang="zh-CN" altLang="en-US" sz="2000">
                <a:solidFill>
                  <a:srgbClr val="649B3F"/>
                </a:solidFill>
                <a:latin typeface="宋体" charset="-122"/>
                <a:sym typeface="+mn-ea"/>
              </a:rPr>
              <a:t>基础设施用地整理包括公路、铁路、河道、电网、农村道路、排灌渠道的改线、裁弯取直、疏挖和厂站的配置、堤坝的调整，也包括少量废弃 的路基、沟渠等的恢复利用。  </a:t>
            </a:r>
          </a:p>
          <a:p>
            <a:endParaRPr lang="zh-CN" altLang="en-US" sz="2000">
              <a:solidFill>
                <a:srgbClr val="649B3F"/>
              </a:solidFill>
              <a:latin typeface="宋体"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479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479239"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7309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66738"/>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一、土地整理开发</a:t>
            </a:r>
          </a:p>
        </p:txBody>
      </p:sp>
      <p:sp>
        <p:nvSpPr>
          <p:cNvPr id="2" name="文本框 1"/>
          <p:cNvSpPr txBox="1">
            <a:spLocks noChangeArrowheads="1"/>
          </p:cNvSpPr>
          <p:nvPr/>
        </p:nvSpPr>
        <p:spPr bwMode="auto">
          <a:xfrm>
            <a:off x="1171575" y="1687513"/>
            <a:ext cx="9956800" cy="1382712"/>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  （一）土地整理</a:t>
            </a:r>
          </a:p>
          <a:p>
            <a:pPr algn="just">
              <a:lnSpc>
                <a:spcPct val="150000"/>
              </a:lnSpc>
            </a:pPr>
            <a:r>
              <a:rPr lang="zh-CN" altLang="en-US" sz="2800">
                <a:solidFill>
                  <a:srgbClr val="548235"/>
                </a:solidFill>
                <a:sym typeface="+mn-ea"/>
              </a:rPr>
              <a:t>        </a:t>
            </a:r>
            <a:r>
              <a:rPr lang="en-US" altLang="zh-CN" sz="2800">
                <a:solidFill>
                  <a:srgbClr val="548235"/>
                </a:solidFill>
                <a:sym typeface="+mn-ea"/>
              </a:rPr>
              <a:t>3. </a:t>
            </a:r>
            <a:r>
              <a:rPr lang="zh-CN" altLang="en-US" sz="2800">
                <a:solidFill>
                  <a:srgbClr val="548235"/>
                </a:solidFill>
                <a:sym typeface="+mn-ea"/>
              </a:rPr>
              <a:t>土地整理的主要内容</a:t>
            </a:r>
          </a:p>
        </p:txBody>
      </p:sp>
      <p:sp>
        <p:nvSpPr>
          <p:cNvPr id="4" name="文本框 3"/>
          <p:cNvSpPr txBox="1"/>
          <p:nvPr/>
        </p:nvSpPr>
        <p:spPr>
          <a:xfrm>
            <a:off x="1311275" y="2895600"/>
            <a:ext cx="9969500" cy="2676525"/>
          </a:xfrm>
          <a:prstGeom prst="rect">
            <a:avLst/>
          </a:prstGeom>
          <a:noFill/>
        </p:spPr>
        <p:txBody>
          <a:bodyPr>
            <a:spAutoFit/>
          </a:bodyPr>
          <a:lstStyle/>
          <a:p>
            <a:pPr algn="just">
              <a:lnSpc>
                <a:spcPct val="150000"/>
              </a:lnSpc>
              <a:defRPr/>
            </a:pPr>
            <a:r>
              <a:rPr>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主要有:调整农地结构，归并零散地块；平整土地，改良土壤；道路、林网、沟渠等综合建设；归并农村居民点、乡镇工业用地等；复垦废弃土地；划定地界，确定权属；改善环境，维护生态平衡。</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4"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7514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66738"/>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一、土地整理开发</a:t>
            </a:r>
          </a:p>
        </p:txBody>
      </p:sp>
      <p:sp>
        <p:nvSpPr>
          <p:cNvPr id="2" name="文本框 1"/>
          <p:cNvSpPr txBox="1">
            <a:spLocks noChangeArrowheads="1"/>
          </p:cNvSpPr>
          <p:nvPr/>
        </p:nvSpPr>
        <p:spPr bwMode="auto">
          <a:xfrm>
            <a:off x="1171575" y="1687513"/>
            <a:ext cx="9956800" cy="1382712"/>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  （一）土地整理</a:t>
            </a:r>
          </a:p>
          <a:p>
            <a:pPr algn="just">
              <a:lnSpc>
                <a:spcPct val="150000"/>
              </a:lnSpc>
            </a:pPr>
            <a:r>
              <a:rPr lang="zh-CN" altLang="en-US" sz="2800">
                <a:solidFill>
                  <a:srgbClr val="548235"/>
                </a:solidFill>
                <a:sym typeface="+mn-ea"/>
              </a:rPr>
              <a:t>        </a:t>
            </a:r>
            <a:r>
              <a:rPr lang="en-US" altLang="zh-CN" sz="2800">
                <a:solidFill>
                  <a:srgbClr val="548235"/>
                </a:solidFill>
                <a:sym typeface="+mn-ea"/>
              </a:rPr>
              <a:t>4. </a:t>
            </a:r>
            <a:r>
              <a:rPr lang="zh-CN" altLang="en-US" sz="2800">
                <a:solidFill>
                  <a:srgbClr val="548235"/>
                </a:solidFill>
                <a:sym typeface="+mn-ea"/>
              </a:rPr>
              <a:t>土地整理项目规划的内容</a:t>
            </a:r>
          </a:p>
        </p:txBody>
      </p:sp>
      <p:sp>
        <p:nvSpPr>
          <p:cNvPr id="4" name="文本框 3"/>
          <p:cNvSpPr txBox="1"/>
          <p:nvPr/>
        </p:nvSpPr>
        <p:spPr>
          <a:xfrm>
            <a:off x="1311275" y="2895600"/>
            <a:ext cx="9969500" cy="2676525"/>
          </a:xfrm>
          <a:prstGeom prst="rect">
            <a:avLst/>
          </a:prstGeom>
          <a:noFill/>
        </p:spPr>
        <p:txBody>
          <a:bodyPr>
            <a:spAutoFit/>
          </a:bodyPr>
          <a:lstStyle/>
          <a:p>
            <a:pPr algn="just">
              <a:lnSpc>
                <a:spcPct val="150000"/>
              </a:lnSpc>
              <a:defRPr/>
            </a:pPr>
            <a:r>
              <a:rPr>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主要有:调整农地结构，归并零散地块；平整土地，改良土壤；道路、林网、沟渠等综合建设；归并农村居民点、乡镇工业用地等；复垦废弃土地；划定地界，确定权属；改善环境，维护生态平衡。</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69639"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rPr>
              <a:t>（三）土地资源的社会特性 </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419225" y="2173288"/>
            <a:ext cx="9288463" cy="4014787"/>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32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2.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土地报酬递减的可能性</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在技术不变的条件下对土地的投入超过一定限度，就会产生报酬递减的后果，这就要求人们在利用土地增加投入时，必须寻找在一定技术、经济条件投入下投资的适合度，确定适当的投资结构，并不断改进技术，以便提高土地利用的经济效益，防止出现土地报酬递减的现象。土地报酬递减规律是房地产开发商确定商品房开发层数的重要因素。</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7719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66738"/>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一、土地整理开发</a:t>
            </a:r>
          </a:p>
        </p:txBody>
      </p:sp>
      <p:sp>
        <p:nvSpPr>
          <p:cNvPr id="2" name="文本框 1"/>
          <p:cNvSpPr txBox="1"/>
          <p:nvPr/>
        </p:nvSpPr>
        <p:spPr>
          <a:xfrm>
            <a:off x="1171575" y="1771650"/>
            <a:ext cx="9956800" cy="73660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  （二）土地开发</a:t>
            </a:r>
            <a:endParaRPr sz="2800">
              <a:solidFill>
                <a:schemeClr val="accent6">
                  <a:lumMod val="75000"/>
                </a:schemeClr>
              </a:solidFill>
              <a:latin typeface="Arial" panose="020B0604020202020204" pitchFamily="34" charset="0"/>
              <a:ea typeface="宋体" panose="02010600030101010101" pitchFamily="2" charset="-122"/>
              <a:sym typeface="+mn-ea"/>
            </a:endParaRPr>
          </a:p>
        </p:txBody>
      </p:sp>
      <p:sp>
        <p:nvSpPr>
          <p:cNvPr id="4" name="文本框 3"/>
          <p:cNvSpPr txBox="1"/>
          <p:nvPr/>
        </p:nvSpPr>
        <p:spPr>
          <a:xfrm>
            <a:off x="1311275" y="2667000"/>
            <a:ext cx="9969500" cy="2028825"/>
          </a:xfrm>
          <a:prstGeom prst="rect">
            <a:avLst/>
          </a:prstGeom>
          <a:noFill/>
        </p:spPr>
        <p:txBody>
          <a:bodyPr>
            <a:spAutoFit/>
          </a:bodyPr>
          <a:lstStyle/>
          <a:p>
            <a:pPr algn="just">
              <a:lnSpc>
                <a:spcPct val="150000"/>
              </a:lnSpc>
              <a:defRPr/>
            </a:pPr>
            <a:r>
              <a:rPr>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是指对未利用过但具有利用潜力和开发价值的土地，采取工程或其他措施，对荒山、荒地、荒水和荒滩等改造为可供利用的土地。</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4"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7924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66738"/>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二、土地复垦</a:t>
            </a:r>
          </a:p>
        </p:txBody>
      </p:sp>
      <p:sp>
        <p:nvSpPr>
          <p:cNvPr id="2" name="文本框 1"/>
          <p:cNvSpPr txBox="1"/>
          <p:nvPr/>
        </p:nvSpPr>
        <p:spPr>
          <a:xfrm>
            <a:off x="1171575" y="1771650"/>
            <a:ext cx="9956800" cy="2676525"/>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  （一）概念</a:t>
            </a:r>
          </a:p>
          <a:p>
            <a:pPr algn="just">
              <a:lnSpc>
                <a:spcPct val="150000"/>
              </a:lnSpc>
              <a:defRPr/>
            </a:pPr>
            <a:r>
              <a:rPr sz="2800" b="1">
                <a:solidFill>
                  <a:schemeClr val="accent6">
                    <a:lumMod val="75000"/>
                  </a:schemeClr>
                </a:solidFill>
                <a:latin typeface="Arial" panose="020B0604020202020204" pitchFamily="34" charset="0"/>
                <a:ea typeface="宋体" panose="02010600030101010101" pitchFamily="2" charset="-122"/>
                <a:sym typeface="+mn-ea"/>
              </a:rPr>
              <a:t>        </a:t>
            </a:r>
            <a:r>
              <a:rPr sz="2800">
                <a:solidFill>
                  <a:schemeClr val="accent6">
                    <a:lumMod val="75000"/>
                  </a:schemeClr>
                </a:solidFill>
                <a:latin typeface="Arial" panose="020B0604020202020204" pitchFamily="34" charset="0"/>
                <a:ea typeface="宋体" panose="02010600030101010101" pitchFamily="2" charset="-122"/>
                <a:sym typeface="+mn-ea"/>
              </a:rPr>
              <a:t>是指对被破坏或退化的土地的再生利用及其生态系统恢复的综合性技术过程。由于采矿业是破坏土地最严重的行业，因此狭义的讲土地复垦是指对工矿业用地的再生利用和系统恢复。</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8128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66738"/>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二、土地复垦</a:t>
            </a:r>
          </a:p>
        </p:txBody>
      </p:sp>
      <p:sp>
        <p:nvSpPr>
          <p:cNvPr id="2" name="文本框 1"/>
          <p:cNvSpPr txBox="1">
            <a:spLocks noChangeArrowheads="1"/>
          </p:cNvSpPr>
          <p:nvPr/>
        </p:nvSpPr>
        <p:spPr bwMode="auto">
          <a:xfrm>
            <a:off x="1171575" y="1771650"/>
            <a:ext cx="9956800" cy="4117975"/>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  （二）作用</a:t>
            </a:r>
          </a:p>
          <a:p>
            <a:pPr algn="just">
              <a:lnSpc>
                <a:spcPct val="150000"/>
              </a:lnSpc>
            </a:pPr>
            <a:r>
              <a:rPr lang="zh-CN" altLang="en-US" sz="2800" b="1">
                <a:solidFill>
                  <a:srgbClr val="548235"/>
                </a:solidFill>
                <a:sym typeface="+mn-ea"/>
              </a:rPr>
              <a:t>     </a:t>
            </a:r>
            <a:r>
              <a:rPr lang="zh-CN" altLang="en-US" sz="2000">
                <a:solidFill>
                  <a:srgbClr val="649B3F"/>
                </a:solidFill>
                <a:latin typeface="宋体" charset="-122"/>
                <a:sym typeface="+mn-ea"/>
              </a:rPr>
              <a:t>土地复垦是对因采掘、建材工业发展和其他工矿废弃物堆积等而被占用或破坏的土地，通过整治改造使失去的生产能力得到重新再利用。是国土整治和环境保护工作的重要组成部分，是解决采掘、建材等工矿企业与农、林、牧、渔业争地矛盾，防止环境污染、恢复生态平衡的有效途径。随着经济的高度发展，为获得更多矿产品，人类赖以生存的环境和最宝贵的土地资源遭受严重破坏。进行矿区土地复垦，提高受破坏土地的复垦率势在必行，我国规定</a:t>
            </a:r>
            <a:r>
              <a:rPr lang="en-US" altLang="zh-CN" sz="2000">
                <a:solidFill>
                  <a:srgbClr val="649B3F"/>
                </a:solidFill>
                <a:latin typeface="宋体" charset="-122"/>
                <a:sym typeface="+mn-ea"/>
              </a:rPr>
              <a:t>:</a:t>
            </a:r>
            <a:r>
              <a:rPr lang="zh-CN" altLang="en-US" sz="2000">
                <a:solidFill>
                  <a:srgbClr val="649B3F"/>
                </a:solidFill>
                <a:latin typeface="宋体" charset="-122"/>
                <a:sym typeface="+mn-ea"/>
              </a:rPr>
              <a:t>开采矿产资源，应当节约用地，耕地、草原、林地因受采矿破坏的，矿山企业应当因地制宜采取复垦利用，植树种草或者其他利用措施。</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312150" y="392113"/>
            <a:ext cx="3635375"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土地资源开发与保护规划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8333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第五章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698500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66738"/>
            <a:ext cx="9299575" cy="1382712"/>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土地整理开发规划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二、土地复垦</a:t>
            </a:r>
          </a:p>
        </p:txBody>
      </p:sp>
      <p:sp>
        <p:nvSpPr>
          <p:cNvPr id="485382" name="文本框 1"/>
          <p:cNvSpPr txBox="1">
            <a:spLocks noChangeArrowheads="1"/>
          </p:cNvSpPr>
          <p:nvPr/>
        </p:nvSpPr>
        <p:spPr bwMode="auto">
          <a:xfrm>
            <a:off x="1171575" y="1771650"/>
            <a:ext cx="9956800" cy="5486400"/>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  （三）土地复垦规定</a:t>
            </a:r>
          </a:p>
          <a:p>
            <a:pPr algn="just">
              <a:lnSpc>
                <a:spcPct val="150000"/>
              </a:lnSpc>
            </a:pPr>
            <a:r>
              <a:rPr lang="zh-CN" altLang="en-US" sz="2800" b="1">
                <a:solidFill>
                  <a:srgbClr val="548235"/>
                </a:solidFill>
                <a:sym typeface="+mn-ea"/>
              </a:rPr>
              <a:t>       </a:t>
            </a:r>
            <a:r>
              <a:rPr lang="zh-CN" altLang="en-US" sz="3200" b="1">
                <a:solidFill>
                  <a:srgbClr val="548235"/>
                </a:solidFill>
                <a:sym typeface="+mn-ea"/>
              </a:rPr>
              <a:t> </a:t>
            </a:r>
            <a:r>
              <a:rPr lang="zh-CN" altLang="en-US" sz="2400">
                <a:solidFill>
                  <a:srgbClr val="548235"/>
                </a:solidFill>
                <a:sym typeface="+mn-ea"/>
              </a:rPr>
              <a:t>谁损毁、谁复垦；谁破坏、谁补偿；符合相关规划和标准；复垦的土地优先用于农业。</a:t>
            </a:r>
          </a:p>
          <a:p>
            <a:pPr algn="just">
              <a:lnSpc>
                <a:spcPct val="150000"/>
              </a:lnSpc>
            </a:pPr>
            <a:r>
              <a:rPr lang="zh-CN" altLang="en-US" sz="2400">
                <a:solidFill>
                  <a:srgbClr val="548235"/>
                </a:solidFill>
                <a:sym typeface="+mn-ea"/>
              </a:rPr>
              <a:t>     </a:t>
            </a:r>
            <a:r>
              <a:rPr lang="zh-CN" altLang="en-US" sz="2800" b="1">
                <a:solidFill>
                  <a:srgbClr val="548235"/>
                </a:solidFill>
                <a:sym typeface="+mn-ea"/>
              </a:rPr>
              <a:t>  （四）土地复垦规划原则</a:t>
            </a:r>
          </a:p>
          <a:p>
            <a:pPr algn="just">
              <a:lnSpc>
                <a:spcPct val="150000"/>
              </a:lnSpc>
            </a:pPr>
            <a:r>
              <a:rPr lang="zh-CN" altLang="en-US" sz="2800" b="1">
                <a:solidFill>
                  <a:srgbClr val="548235"/>
                </a:solidFill>
                <a:sym typeface="+mn-ea"/>
              </a:rPr>
              <a:t>       </a:t>
            </a:r>
            <a:r>
              <a:rPr lang="zh-CN" altLang="en-US" sz="2400">
                <a:solidFill>
                  <a:srgbClr val="548235"/>
                </a:solidFill>
                <a:sym typeface="+mn-ea"/>
              </a:rPr>
              <a:t> 经济社会生态效益统一原则；统一规划、因地制宜、合理利用的原则；局部利益服从整体利益，近期利益服从长远利益的原则 ；“宜耕则耕、宜林则林、宜建则建，耕地优先”的原则。</a:t>
            </a:r>
          </a:p>
          <a:p>
            <a:pPr algn="just">
              <a:lnSpc>
                <a:spcPct val="150000"/>
              </a:lnSpc>
            </a:pPr>
            <a:endParaRPr lang="zh-CN" altLang="en-US" sz="2400">
              <a:solidFill>
                <a:srgbClr val="548235"/>
              </a:solidFill>
              <a:sym typeface="+mn-ea"/>
            </a:endParaRPr>
          </a:p>
          <a:p>
            <a:pPr algn="just">
              <a:lnSpc>
                <a:spcPct val="150000"/>
              </a:lnSpc>
            </a:pPr>
            <a:r>
              <a:rPr lang="zh-CN" altLang="en-US" sz="2400">
                <a:solidFill>
                  <a:srgbClr val="548235"/>
                </a:solidFill>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853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85382" grpId="0"/>
    </p:bldLst>
  </p:timing>
</p:sld>
</file>

<file path=ppt/slides/slide224.xml><?xml version="1.0" encoding="utf-8"?>
<p:sld xmlns:a="http://schemas.openxmlformats.org/drawingml/2006/main" xmlns:r="http://schemas.openxmlformats.org/officeDocument/2006/relationships" xmlns:p="http://schemas.openxmlformats.org/presentationml/2006/main">
  <p:cSld>
    <p:bg>
      <p:bgPr>
        <a:solidFill>
          <a:schemeClr val="bg1">
            <a:alpha val="76077"/>
          </a:schemeClr>
        </a:solidFill>
        <a:effectLst/>
      </p:bgPr>
    </p:bg>
    <p:spTree>
      <p:nvGrpSpPr>
        <p:cNvPr id="1" name=""/>
        <p:cNvGrpSpPr/>
        <p:nvPr/>
      </p:nvGrpSpPr>
      <p:grpSpPr>
        <a:xfrm>
          <a:off x="0" y="0"/>
          <a:ext cx="0" cy="0"/>
          <a:chOff x="0" y="0"/>
          <a:chExt cx="0" cy="0"/>
        </a:xfrm>
      </p:grpSpPr>
      <p:pic>
        <p:nvPicPr>
          <p:cNvPr id="485378" name="图片 13"/>
          <p:cNvPicPr>
            <a:picLocks noChangeAspect="1"/>
          </p:cNvPicPr>
          <p:nvPr/>
        </p:nvPicPr>
        <p:blipFill>
          <a:blip r:embed="rId3"/>
          <a:srcRect r="14032"/>
          <a:stretch>
            <a:fillRect/>
          </a:stretch>
        </p:blipFill>
        <p:spPr bwMode="auto">
          <a:xfrm>
            <a:off x="0" y="11113"/>
            <a:ext cx="12192000" cy="6846887"/>
          </a:xfrm>
          <a:prstGeom prst="rect">
            <a:avLst/>
          </a:prstGeom>
          <a:noFill/>
          <a:ln w="9525">
            <a:noFill/>
            <a:miter lim="800000"/>
            <a:headEnd/>
            <a:tailEnd/>
          </a:ln>
        </p:spPr>
      </p:pic>
      <p:sp>
        <p:nvSpPr>
          <p:cNvPr id="13" name="任意多边形 12"/>
          <p:cNvSpPr/>
          <p:nvPr/>
        </p:nvSpPr>
        <p:spPr>
          <a:xfrm>
            <a:off x="1443038" y="830263"/>
            <a:ext cx="8662987" cy="2481262"/>
          </a:xfrm>
          <a:custGeom>
            <a:avLst/>
            <a:gdLst>
              <a:gd name="connsiteX0" fmla="*/ 1240309 w 8662736"/>
              <a:gd name="connsiteY0" fmla="*/ 0 h 2480618"/>
              <a:gd name="connsiteX1" fmla="*/ 7422427 w 8662736"/>
              <a:gd name="connsiteY1" fmla="*/ 0 h 2480618"/>
              <a:gd name="connsiteX2" fmla="*/ 8662736 w 8662736"/>
              <a:gd name="connsiteY2" fmla="*/ 1240309 h 2480618"/>
              <a:gd name="connsiteX3" fmla="*/ 7422427 w 8662736"/>
              <a:gd name="connsiteY3" fmla="*/ 2480618 h 2480618"/>
              <a:gd name="connsiteX4" fmla="*/ 1240309 w 8662736"/>
              <a:gd name="connsiteY4" fmla="*/ 2480618 h 2480618"/>
              <a:gd name="connsiteX5" fmla="*/ 0 w 8662736"/>
              <a:gd name="connsiteY5" fmla="*/ 1240309 h 2480618"/>
              <a:gd name="connsiteX6" fmla="*/ 1240309 w 8662736"/>
              <a:gd name="connsiteY6" fmla="*/ 0 h 24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62736" h="2480618">
                <a:moveTo>
                  <a:pt x="1240309" y="0"/>
                </a:moveTo>
                <a:lnTo>
                  <a:pt x="7422427" y="0"/>
                </a:lnTo>
                <a:cubicBezTo>
                  <a:pt x="8107431" y="0"/>
                  <a:pt x="8662736" y="555305"/>
                  <a:pt x="8662736" y="1240309"/>
                </a:cubicBezTo>
                <a:cubicBezTo>
                  <a:pt x="8662736" y="1925313"/>
                  <a:pt x="8107431" y="2480618"/>
                  <a:pt x="7422427" y="2480618"/>
                </a:cubicBezTo>
                <a:lnTo>
                  <a:pt x="1240309" y="2480618"/>
                </a:lnTo>
                <a:cubicBezTo>
                  <a:pt x="555305" y="2480618"/>
                  <a:pt x="0" y="1925313"/>
                  <a:pt x="0" y="1240309"/>
                </a:cubicBezTo>
                <a:cubicBezTo>
                  <a:pt x="0" y="555305"/>
                  <a:pt x="555305" y="0"/>
                  <a:pt x="1240309" y="0"/>
                </a:cubicBez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1180746" y="3574630"/>
            <a:ext cx="9070975" cy="2214880"/>
          </a:xfrm>
          <a:prstGeom prst="rect">
            <a:avLst/>
          </a:prstGeom>
        </p:spPr>
        <p:txBody>
          <a:bodyPr wrap="none">
            <a:spAutoFit/>
          </a:bodyPr>
          <a:lstStyle/>
          <a:p>
            <a:pPr fontAlgn="auto">
              <a:spcBef>
                <a:spcPts val="0"/>
              </a:spcBef>
              <a:spcAft>
                <a:spcPts val="0"/>
              </a:spcAft>
              <a:defRPr/>
            </a:pPr>
            <a:r>
              <a:rPr lang="en-US" altLang="zh-CN" sz="6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r>
              <a:rPr lang="zh-CN" altLang="en-US" sz="6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新时代农用地规划</a:t>
            </a:r>
            <a:r>
              <a:rPr lang="zh-CN" altLang="en-US" sz="138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p>
        </p:txBody>
      </p:sp>
      <p:sp>
        <p:nvSpPr>
          <p:cNvPr id="19" name="椭圆 18"/>
          <p:cNvSpPr/>
          <p:nvPr/>
        </p:nvSpPr>
        <p:spPr>
          <a:xfrm>
            <a:off x="3921125" y="2717800"/>
            <a:ext cx="939800"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第</a:t>
            </a:r>
          </a:p>
        </p:txBody>
      </p:sp>
      <p:sp>
        <p:nvSpPr>
          <p:cNvPr id="21" name="椭圆 20"/>
          <p:cNvSpPr/>
          <p:nvPr/>
        </p:nvSpPr>
        <p:spPr>
          <a:xfrm>
            <a:off x="52800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六</a:t>
            </a:r>
          </a:p>
        </p:txBody>
      </p:sp>
      <p:sp>
        <p:nvSpPr>
          <p:cNvPr id="22" name="椭圆 21"/>
          <p:cNvSpPr/>
          <p:nvPr/>
        </p:nvSpPr>
        <p:spPr>
          <a:xfrm>
            <a:off x="66516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章</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1000" fill="hold"/>
                                        <p:tgtEl>
                                          <p:spTgt spid="19"/>
                                        </p:tgtEl>
                                        <p:attrNameLst>
                                          <p:attrName>ppt_w</p:attrName>
                                        </p:attrNameLst>
                                      </p:cBhvr>
                                      <p:tavLst>
                                        <p:tav tm="0">
                                          <p:val>
                                            <p:fltVal val="0"/>
                                          </p:val>
                                        </p:tav>
                                        <p:tav tm="100000">
                                          <p:val>
                                            <p:strVal val="#ppt_w"/>
                                          </p:val>
                                        </p:tav>
                                      </p:tavLst>
                                    </p:anim>
                                    <p:anim calcmode="lin" valueType="num">
                                      <p:cBhvr>
                                        <p:cTn id="11" dur="1000" fill="hold"/>
                                        <p:tgtEl>
                                          <p:spTgt spid="19"/>
                                        </p:tgtEl>
                                        <p:attrNameLst>
                                          <p:attrName>ppt_h</p:attrName>
                                        </p:attrNameLst>
                                      </p:cBhvr>
                                      <p:tavLst>
                                        <p:tav tm="0">
                                          <p:val>
                                            <p:fltVal val="0"/>
                                          </p:val>
                                        </p:tav>
                                        <p:tav tm="100000">
                                          <p:val>
                                            <p:strVal val="#ppt_h"/>
                                          </p:val>
                                        </p:tav>
                                      </p:tavLst>
                                    </p:anim>
                                    <p:anim calcmode="lin" valueType="num">
                                      <p:cBhvr>
                                        <p:cTn id="12" dur="1000" fill="hold"/>
                                        <p:tgtEl>
                                          <p:spTgt spid="19"/>
                                        </p:tgtEl>
                                        <p:attrNameLst>
                                          <p:attrName>style.rotation</p:attrName>
                                        </p:attrNameLst>
                                      </p:cBhvr>
                                      <p:tavLst>
                                        <p:tav tm="0">
                                          <p:val>
                                            <p:fltVal val="90"/>
                                          </p:val>
                                        </p:tav>
                                        <p:tav tm="100000">
                                          <p:val>
                                            <p:fltVal val="0"/>
                                          </p:val>
                                        </p:tav>
                                      </p:tavLst>
                                    </p:anim>
                                    <p:animEffect transition="in" filter="fade">
                                      <p:cBhvr>
                                        <p:cTn id="13" dur="1000"/>
                                        <p:tgtEl>
                                          <p:spTgt spid="19"/>
                                        </p:tgtEl>
                                      </p:cBhvr>
                                    </p:animEffect>
                                  </p:childTnLst>
                                </p:cTn>
                              </p:par>
                              <p:par>
                                <p:cTn id="14" presetID="31"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1000" fill="hold"/>
                                        <p:tgtEl>
                                          <p:spTgt spid="21"/>
                                        </p:tgtEl>
                                        <p:attrNameLst>
                                          <p:attrName>ppt_w</p:attrName>
                                        </p:attrNameLst>
                                      </p:cBhvr>
                                      <p:tavLst>
                                        <p:tav tm="0">
                                          <p:val>
                                            <p:fltVal val="0"/>
                                          </p:val>
                                        </p:tav>
                                        <p:tav tm="100000">
                                          <p:val>
                                            <p:strVal val="#ppt_w"/>
                                          </p:val>
                                        </p:tav>
                                      </p:tavLst>
                                    </p:anim>
                                    <p:anim calcmode="lin" valueType="num">
                                      <p:cBhvr>
                                        <p:cTn id="17" dur="1000" fill="hold"/>
                                        <p:tgtEl>
                                          <p:spTgt spid="21"/>
                                        </p:tgtEl>
                                        <p:attrNameLst>
                                          <p:attrName>ppt_h</p:attrName>
                                        </p:attrNameLst>
                                      </p:cBhvr>
                                      <p:tavLst>
                                        <p:tav tm="0">
                                          <p:val>
                                            <p:fltVal val="0"/>
                                          </p:val>
                                        </p:tav>
                                        <p:tav tm="100000">
                                          <p:val>
                                            <p:strVal val="#ppt_h"/>
                                          </p:val>
                                        </p:tav>
                                      </p:tavLst>
                                    </p:anim>
                                    <p:anim calcmode="lin" valueType="num">
                                      <p:cBhvr>
                                        <p:cTn id="18" dur="1000" fill="hold"/>
                                        <p:tgtEl>
                                          <p:spTgt spid="21"/>
                                        </p:tgtEl>
                                        <p:attrNameLst>
                                          <p:attrName>style.rotation</p:attrName>
                                        </p:attrNameLst>
                                      </p:cBhvr>
                                      <p:tavLst>
                                        <p:tav tm="0">
                                          <p:val>
                                            <p:fltVal val="90"/>
                                          </p:val>
                                        </p:tav>
                                        <p:tav tm="100000">
                                          <p:val>
                                            <p:fltVal val="0"/>
                                          </p:val>
                                        </p:tav>
                                      </p:tavLst>
                                    </p:anim>
                                    <p:animEffect transition="in" filter="fade">
                                      <p:cBhvr>
                                        <p:cTn id="19" dur="1000"/>
                                        <p:tgtEl>
                                          <p:spTgt spid="21"/>
                                        </p:tgtEl>
                                      </p:cBhvr>
                                    </p:animEffect>
                                  </p:childTnLst>
                                </p:cTn>
                              </p:par>
                              <p:par>
                                <p:cTn id="20" presetID="31"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1000" fill="hold"/>
                                        <p:tgtEl>
                                          <p:spTgt spid="22"/>
                                        </p:tgtEl>
                                        <p:attrNameLst>
                                          <p:attrName>ppt_w</p:attrName>
                                        </p:attrNameLst>
                                      </p:cBhvr>
                                      <p:tavLst>
                                        <p:tav tm="0">
                                          <p:val>
                                            <p:fltVal val="0"/>
                                          </p:val>
                                        </p:tav>
                                        <p:tav tm="100000">
                                          <p:val>
                                            <p:strVal val="#ppt_w"/>
                                          </p:val>
                                        </p:tav>
                                      </p:tavLst>
                                    </p:anim>
                                    <p:anim calcmode="lin" valueType="num">
                                      <p:cBhvr>
                                        <p:cTn id="23" dur="1000" fill="hold"/>
                                        <p:tgtEl>
                                          <p:spTgt spid="22"/>
                                        </p:tgtEl>
                                        <p:attrNameLst>
                                          <p:attrName>ppt_h</p:attrName>
                                        </p:attrNameLst>
                                      </p:cBhvr>
                                      <p:tavLst>
                                        <p:tav tm="0">
                                          <p:val>
                                            <p:fltVal val="0"/>
                                          </p:val>
                                        </p:tav>
                                        <p:tav tm="100000">
                                          <p:val>
                                            <p:strVal val="#ppt_h"/>
                                          </p:val>
                                        </p:tav>
                                      </p:tavLst>
                                    </p:anim>
                                    <p:anim calcmode="lin" valueType="num">
                                      <p:cBhvr>
                                        <p:cTn id="24" dur="1000" fill="hold"/>
                                        <p:tgtEl>
                                          <p:spTgt spid="22"/>
                                        </p:tgtEl>
                                        <p:attrNameLst>
                                          <p:attrName>style.rotation</p:attrName>
                                        </p:attrNameLst>
                                      </p:cBhvr>
                                      <p:tavLst>
                                        <p:tav tm="0">
                                          <p:val>
                                            <p:fltVal val="90"/>
                                          </p:val>
                                        </p:tav>
                                        <p:tav tm="100000">
                                          <p:val>
                                            <p:fltVal val="0"/>
                                          </p:val>
                                        </p:tav>
                                      </p:tavLst>
                                    </p:anim>
                                    <p:animEffect transition="in" filter="fade">
                                      <p:cBhvr>
                                        <p:cTn id="25" dur="1000"/>
                                        <p:tgtEl>
                                          <p:spTgt spid="22"/>
                                        </p:tgtEl>
                                      </p:cBhvr>
                                    </p:animEffect>
                                  </p:childTnLst>
                                </p:cTn>
                              </p:par>
                              <p:par>
                                <p:cTn id="26" presetID="53" presetClass="entr" presetSubtype="16" fill="hold" nodeType="with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1" grpId="0" bldLvl="0" animBg="1"/>
      <p:bldP spid="22" grpId="0" bldLvl="0" animBg="1"/>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794750" y="392113"/>
            <a:ext cx="2716213"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新时代农用地规划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8743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第六章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7323138"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42925"/>
            <a:ext cx="9299575" cy="1374775"/>
          </a:xfrm>
          <a:prstGeom prst="rect">
            <a:avLst/>
          </a:prstGeom>
          <a:noFill/>
        </p:spPr>
        <p:txBody>
          <a:bodyPr>
            <a:spAutoFit/>
          </a:bodyPr>
          <a:lstStyle/>
          <a:p>
            <a:pPr>
              <a:lnSpc>
                <a:spcPct val="150000"/>
              </a:lnSpc>
            </a:pPr>
            <a:r>
              <a:rPr lang="zh-CN" altLang="en-US" sz="2800" b="1">
                <a:solidFill>
                  <a:srgbClr val="548235"/>
                </a:solidFill>
                <a:sym typeface="+mn-ea"/>
              </a:rPr>
              <a:t> </a:t>
            </a:r>
            <a:r>
              <a:rPr lang="zh-CN" altLang="en-US" sz="2800" b="1">
                <a:solidFill>
                  <a:srgbClr val="649B3F"/>
                </a:solidFill>
                <a:sym typeface="+mn-ea"/>
              </a:rPr>
              <a:t>第一节  新时代新要求</a:t>
            </a:r>
          </a:p>
          <a:p>
            <a:pPr>
              <a:lnSpc>
                <a:spcPct val="150000"/>
              </a:lnSpc>
            </a:pPr>
            <a:r>
              <a:rPr lang="zh-CN" altLang="en-US" sz="2800" b="1">
                <a:solidFill>
                  <a:srgbClr val="649B3F"/>
                </a:solidFill>
                <a:sym typeface="+mn-ea"/>
              </a:rPr>
              <a:t>  </a:t>
            </a:r>
            <a:r>
              <a:rPr lang="zh-CN" altLang="en-US" sz="2800" b="1">
                <a:solidFill>
                  <a:srgbClr val="649B3F"/>
                </a:solidFill>
              </a:rPr>
              <a:t>     一、“实施乡村振兴战略”</a:t>
            </a:r>
          </a:p>
        </p:txBody>
      </p:sp>
      <p:sp>
        <p:nvSpPr>
          <p:cNvPr id="2" name="文本框 1"/>
          <p:cNvSpPr txBox="1">
            <a:spLocks noChangeArrowheads="1"/>
          </p:cNvSpPr>
          <p:nvPr/>
        </p:nvSpPr>
        <p:spPr bwMode="auto">
          <a:xfrm>
            <a:off x="1171575" y="1771650"/>
            <a:ext cx="9956800" cy="4481513"/>
          </a:xfrm>
          <a:prstGeom prst="rect">
            <a:avLst/>
          </a:prstGeom>
          <a:noFill/>
          <a:ln w="9525">
            <a:noFill/>
            <a:miter lim="800000"/>
            <a:headEnd/>
            <a:tailEnd/>
          </a:ln>
        </p:spPr>
        <p:txBody>
          <a:bodyPr>
            <a:spAutoFit/>
          </a:bodyPr>
          <a:lstStyle/>
          <a:p>
            <a:pPr algn="just">
              <a:lnSpc>
                <a:spcPct val="150000"/>
              </a:lnSpc>
            </a:pPr>
            <a:r>
              <a:rPr lang="en-US" altLang="zh-CN" sz="2800" b="1">
                <a:solidFill>
                  <a:srgbClr val="548235"/>
                </a:solidFill>
                <a:sym typeface="+mn-ea"/>
              </a:rPr>
              <a:t>    </a:t>
            </a:r>
            <a:r>
              <a:rPr lang="zh-CN" altLang="en-US" sz="2800" b="1">
                <a:solidFill>
                  <a:srgbClr val="548235"/>
                </a:solidFill>
                <a:sym typeface="+mn-ea"/>
              </a:rPr>
              <a:t> </a:t>
            </a:r>
            <a:r>
              <a:rPr lang="zh-CN" altLang="en-US" sz="2000">
                <a:solidFill>
                  <a:srgbClr val="649B3F"/>
                </a:solidFill>
                <a:sym typeface="+mn-ea"/>
              </a:rPr>
              <a:t>党的十九大习总书记提出了“实施乡村振兴战略”，为新时代农业农村农民工作提出了新的目标任务和要求。建设生态文明是中华民族永续发展的千年大计。树立和践行绿水青山就是金山银山的理念，坚持节约资源和保护环境的基本国策，像对待生命一样对待生态环境，统筹山水林田湖草系统治理，实行最严格的生态环境保护制度，形成绿色发展方式和生活方式，坚定走生产发展、生活富裕、生态良好的文明发展道路，建设美丽中国，为人民创造良好生产生活环境，为全球生态安全作出贡献。构建现代农业产业体系、生产体系、经营体系，完善农业支持保护制度，发展多种形式适度规模经营，培育新型农业经营主体，健全农业社会化服务体系，实现小农户和现代农业发展有机衔接。</a:t>
            </a:r>
            <a:endParaRPr lang="zh-CN" altLang="en-US" sz="2800" b="1">
              <a:solidFill>
                <a:srgbClr val="649B3F"/>
              </a:solidFill>
              <a:sym typeface="+mn-ea"/>
            </a:endParaRPr>
          </a:p>
          <a:p>
            <a:pPr algn="just">
              <a:lnSpc>
                <a:spcPct val="150000"/>
              </a:lnSpc>
            </a:pPr>
            <a:r>
              <a:rPr lang="zh-CN" altLang="en-US" sz="2400">
                <a:solidFill>
                  <a:srgbClr val="548235"/>
                </a:solidFill>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794750" y="392113"/>
            <a:ext cx="2716213"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新时代农用地规划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8948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第六章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7323138"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42925"/>
            <a:ext cx="9299575" cy="13827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第一节  新时代新要求</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二、“加大生态系统保护力度”</a:t>
            </a:r>
          </a:p>
        </p:txBody>
      </p:sp>
      <p:sp>
        <p:nvSpPr>
          <p:cNvPr id="2" name="文本框 1"/>
          <p:cNvSpPr txBox="1"/>
          <p:nvPr/>
        </p:nvSpPr>
        <p:spPr>
          <a:xfrm>
            <a:off x="1171575" y="1771650"/>
            <a:ext cx="9956800" cy="4800600"/>
          </a:xfrm>
          <a:prstGeom prst="rect">
            <a:avLst/>
          </a:prstGeom>
          <a:noFill/>
        </p:spPr>
        <p:txBody>
          <a:bodyPr>
            <a:spAutoFit/>
          </a:bodyPr>
          <a:lstStyle/>
          <a:p>
            <a:pPr algn="just">
              <a:lnSpc>
                <a:spcPct val="150000"/>
              </a:lnSpc>
              <a:defRPr/>
            </a:pPr>
            <a:r>
              <a:rPr lang="en-US" sz="2800" b="1">
                <a:solidFill>
                  <a:schemeClr val="accent6">
                    <a:lumMod val="75000"/>
                  </a:schemeClr>
                </a:solidFill>
                <a:latin typeface="Arial" panose="020B0604020202020204" pitchFamily="34" charset="0"/>
                <a:ea typeface="宋体" panose="02010600030101010101" pitchFamily="2" charset="-122"/>
                <a:sym typeface="+mn-ea"/>
              </a:rPr>
              <a:t>    </a:t>
            </a:r>
            <a:r>
              <a:rPr sz="2800" b="1">
                <a:solidFill>
                  <a:schemeClr val="accent6">
                    <a:lumMod val="75000"/>
                  </a:schemeClr>
                </a:solidFill>
                <a:latin typeface="Arial" panose="020B0604020202020204" pitchFamily="34" charset="0"/>
                <a:ea typeface="宋体" panose="02010600030101010101" pitchFamily="2" charset="-122"/>
                <a:sym typeface="+mn-ea"/>
              </a:rPr>
              <a:t>  </a:t>
            </a:r>
            <a:r>
              <a:rPr sz="3200" b="1">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党的十九大习总书记提出“加大生态系统保护力度”的要求。实施重要生态系统保护和修复重大工程，优化生态安全屏障体系，构建生态廊道和生物多样性保护网络，提升生态系统质量和稳定性。完成生态保护红线、永久基本农田、城镇开发边界三条控制线划定工作。开展国土绿化行动，推进荒漠化、石漠化、水土流失综合治理，强化湿地保护和恢复，加强地质灾害防治。完善天然林保护制度，扩大退耕还林还草。严格保护耕地，扩大轮作休耕试点，健全耕地草原森林河流湖泊休养生息制度，建立市场化、多元化生态补偿机制。</a:t>
            </a:r>
            <a:r>
              <a:rPr sz="2800">
                <a:solidFill>
                  <a:schemeClr val="accent6">
                    <a:lumMod val="75000"/>
                  </a:schemeClr>
                </a:solidFill>
                <a:latin typeface="Arial" panose="020B0604020202020204" pitchFamily="34" charset="0"/>
                <a:ea typeface="宋体" panose="02010600030101010101" pitchFamily="2" charset="-122"/>
                <a:sym typeface="+mn-ea"/>
              </a:rPr>
              <a:t>   </a:t>
            </a:r>
          </a:p>
        </p:txBody>
      </p:sp>
      <p:sp>
        <p:nvSpPr>
          <p:cNvPr id="4" name="文本框 3"/>
          <p:cNvSpPr txBox="1"/>
          <p:nvPr/>
        </p:nvSpPr>
        <p:spPr>
          <a:xfrm>
            <a:off x="1166813" y="1895475"/>
            <a:ext cx="9982200" cy="3416300"/>
          </a:xfrm>
          <a:prstGeom prst="rect">
            <a:avLst/>
          </a:prstGeom>
          <a:noFill/>
        </p:spPr>
        <p:txBody>
          <a:bodyPr>
            <a:spAutoFit/>
          </a:bodyPr>
          <a:lstStyle/>
          <a:p>
            <a:pPr>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rPr>
              <a:t>          </a:t>
            </a:r>
            <a:r>
              <a:rPr sz="2400">
                <a:solidFill>
                  <a:schemeClr val="accent6">
                    <a:lumMod val="75000"/>
                  </a:schemeClr>
                </a:solidFill>
                <a:latin typeface="Arial" panose="020B0604020202020204" pitchFamily="34" charset="0"/>
                <a:ea typeface="宋体" panose="02010600030101010101" pitchFamily="2" charset="-122"/>
              </a:rPr>
              <a:t>“实施乡村振兴战略”和“加大生态系统保护力度”两项战略任务，是解决农业农村农民问题的方向，是关系国计民生的根本性问题，解决好“三农”问题作为我们工作重中之重。坚持农业农村优先发展，产业兴旺、生态宜居、乡风文明、治理有效、生活富裕是新时代农用地规划建设的总要求，为新时代农用地规划建设注入了新的内容，赋予了新的更高要求，是我们的行动指南。</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1"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grpId="1" nodeType="clickEffect">
                                  <p:stCondLst>
                                    <p:cond delay="0"/>
                                  </p:stCondLst>
                                  <p:childTnLst>
                                    <p:anim calcmode="lin" valueType="num">
                                      <p:cBhvr additive="base">
                                        <p:cTn id="23" dur="500"/>
                                        <p:tgtEl>
                                          <p:spTgt spid="2"/>
                                        </p:tgtEl>
                                        <p:attrNameLst>
                                          <p:attrName>ppt_x</p:attrName>
                                        </p:attrNameLst>
                                      </p:cBhvr>
                                      <p:tavLst>
                                        <p:tav tm="0">
                                          <p:val>
                                            <p:strVal val="ppt_x"/>
                                          </p:val>
                                        </p:tav>
                                        <p:tav tm="100000">
                                          <p:val>
                                            <p:strVal val="ppt_x"/>
                                          </p:val>
                                        </p:tav>
                                      </p:tavLst>
                                    </p:anim>
                                    <p:anim calcmode="lin" valueType="num">
                                      <p:cBhvr additive="base">
                                        <p:cTn id="24" dur="500"/>
                                        <p:tgtEl>
                                          <p:spTgt spid="2"/>
                                        </p:tgtEl>
                                        <p:attrNameLst>
                                          <p:attrName>ppt_y</p:attrName>
                                        </p:attrNameLst>
                                      </p:cBhvr>
                                      <p:tavLst>
                                        <p:tav tm="0">
                                          <p:val>
                                            <p:strVal val="ppt_y"/>
                                          </p:val>
                                        </p:tav>
                                        <p:tav tm="100000">
                                          <p:val>
                                            <p:strVal val="1+ppt_h/2"/>
                                          </p:val>
                                        </p:tav>
                                      </p:tavLst>
                                    </p:anim>
                                    <p:set>
                                      <p:cBhvr>
                                        <p:cTn id="25" dur="1" fill="hold">
                                          <p:stCondLst>
                                            <p:cond delay="499"/>
                                          </p:stCondLst>
                                        </p:cTn>
                                        <p:tgtEl>
                                          <p:spTgt spid="2"/>
                                        </p:tgtEl>
                                        <p:attrNameLst>
                                          <p:attrName>style.visibility</p:attrName>
                                        </p:attrNameLst>
                                      </p:cBhvr>
                                      <p:to>
                                        <p:strVal val="hidden"/>
                                      </p:to>
                                    </p:set>
                                  </p:childTnLst>
                                </p:cTn>
                              </p:par>
                              <p:par>
                                <p:cTn id="26" presetID="1" presetClass="entr" presetSubtype="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2" grpId="1"/>
      <p:bldP spid="4"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794750" y="392113"/>
            <a:ext cx="2716213"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新时代农用地规划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9152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第六章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7323138"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42925"/>
            <a:ext cx="9299575" cy="13827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新时代农用地规划思路</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一、农用地规划定位</a:t>
            </a:r>
          </a:p>
        </p:txBody>
      </p:sp>
      <p:sp>
        <p:nvSpPr>
          <p:cNvPr id="4" name="文本框 3"/>
          <p:cNvSpPr txBox="1"/>
          <p:nvPr/>
        </p:nvSpPr>
        <p:spPr>
          <a:xfrm>
            <a:off x="1166813" y="1800225"/>
            <a:ext cx="9982200" cy="4522788"/>
          </a:xfrm>
          <a:prstGeom prst="rect">
            <a:avLst/>
          </a:prstGeom>
          <a:noFill/>
        </p:spPr>
        <p:txBody>
          <a:bodyPr>
            <a:spAutoFit/>
          </a:bodyPr>
          <a:lstStyle/>
          <a:p>
            <a:pPr>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rPr>
              <a:t>         </a:t>
            </a:r>
            <a:r>
              <a:rPr sz="2400">
                <a:solidFill>
                  <a:schemeClr val="accent6">
                    <a:lumMod val="75000"/>
                  </a:schemeClr>
                </a:solidFill>
                <a:latin typeface="Arial" panose="020B0604020202020204" pitchFamily="34" charset="0"/>
                <a:ea typeface="宋体" panose="02010600030101010101" pitchFamily="2" charset="-122"/>
              </a:rPr>
              <a:t>根据“实施乡村振兴战略”和“加大生态系统保护力度”两项战略任务和涪陵区“十三五”发展定位，涪陵区将建设成为重庆市特色突出的重要组团和重庆大都市区的重要增长支点，成为全市工业发展的主战场，同时涪陵区又是三峡库区、乌江流域的重要生态保护区，区内的武陵山是全市的四大重要生态屏障之一，区内石漠化地区面积大，生态脆弱，土地整治的范围和类型受到极大限制。农用地规划需要对生态敏感区、自然保护区、石漠化水土流失区、农耕文化特色显著区及新增耕地潜力小的区域进行甄别，将农用地规划整治与生态保护有机结合。</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794750" y="392113"/>
            <a:ext cx="2716213"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新时代农用地规划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9357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第六章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7323138"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42925"/>
            <a:ext cx="9299575" cy="13827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新时代农用地规划思路</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二、农用地规划的思路</a:t>
            </a:r>
          </a:p>
        </p:txBody>
      </p:sp>
      <p:sp>
        <p:nvSpPr>
          <p:cNvPr id="4" name="文本框 3"/>
          <p:cNvSpPr txBox="1">
            <a:spLocks noChangeArrowheads="1"/>
          </p:cNvSpPr>
          <p:nvPr/>
        </p:nvSpPr>
        <p:spPr bwMode="auto">
          <a:xfrm>
            <a:off x="1166813" y="1800225"/>
            <a:ext cx="9982200" cy="4754563"/>
          </a:xfrm>
          <a:prstGeom prst="rect">
            <a:avLst/>
          </a:prstGeom>
          <a:noFill/>
          <a:ln w="9525">
            <a:noFill/>
            <a:miter lim="800000"/>
            <a:headEnd/>
            <a:tailEnd/>
          </a:ln>
        </p:spPr>
        <p:txBody>
          <a:bodyPr>
            <a:spAutoFit/>
          </a:bodyPr>
          <a:lstStyle/>
          <a:p>
            <a:pPr>
              <a:lnSpc>
                <a:spcPct val="150000"/>
              </a:lnSpc>
            </a:pPr>
            <a:r>
              <a:rPr lang="en-US" altLang="zh-CN" sz="2400">
                <a:solidFill>
                  <a:srgbClr val="548235"/>
                </a:solidFill>
              </a:rPr>
              <a:t>      </a:t>
            </a:r>
            <a:r>
              <a:rPr lang="zh-CN" altLang="en-US" sz="2000">
                <a:solidFill>
                  <a:srgbClr val="649B3F"/>
                </a:solidFill>
              </a:rPr>
              <a:t>生态保护是基本国策，农用地规划强调山水林田湖综合整治发挥土地整治的生态修复功能，规划理念主要体现在七个方面：</a:t>
            </a:r>
          </a:p>
          <a:p>
            <a:pPr>
              <a:lnSpc>
                <a:spcPct val="150000"/>
              </a:lnSpc>
            </a:pPr>
            <a:r>
              <a:rPr lang="zh-CN" altLang="en-US" sz="2000">
                <a:solidFill>
                  <a:srgbClr val="649B3F"/>
                </a:solidFill>
              </a:rPr>
              <a:t>       一是在规划目标任务上专门安排生态化绿色的要求；</a:t>
            </a:r>
          </a:p>
          <a:p>
            <a:pPr>
              <a:lnSpc>
                <a:spcPct val="150000"/>
              </a:lnSpc>
            </a:pPr>
            <a:r>
              <a:rPr lang="zh-CN" altLang="en-US" sz="2000">
                <a:solidFill>
                  <a:srgbClr val="649B3F"/>
                </a:solidFill>
              </a:rPr>
              <a:t>       二是根据全区的自然生态特点，将全区划分为丘陵河谷粮食主产区、丘陵山地生态恢复优化区和城镇周边土地整治区，对土地整治活动进行分类指导。在丘陵山地生态恢复优化区，农用地整治规划着重加强土地生态修复和建设，特别是历史遗留废弃工矿地复垦与生态环境保护相结合。石漠化地区土地整治要与岩溶地区石漠化治理、水土流失治理、陡坡退耕还林还草等生态修复工程相结合。山地农用地整理要结合坪上特色农业、后山生态农业建设，加强生态保护措施应用，防止水土流失，强化通过改善农业生产条件和生态环境提高耕地质量；</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794750" y="392113"/>
            <a:ext cx="2716213"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新时代农用地规划 </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9562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第六章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5163"/>
            <a:ext cx="7323138"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73818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sp>
        <p:nvSpPr>
          <p:cNvPr id="3" name="文本框 2"/>
          <p:cNvSpPr txBox="1"/>
          <p:nvPr/>
        </p:nvSpPr>
        <p:spPr>
          <a:xfrm>
            <a:off x="1276350" y="542925"/>
            <a:ext cx="9299575" cy="13827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第二节  新时代农用地规划思路</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rPr>
              <a:t>     二、农用地规划的思路</a:t>
            </a:r>
          </a:p>
        </p:txBody>
      </p:sp>
      <p:sp>
        <p:nvSpPr>
          <p:cNvPr id="4" name="文本框 3"/>
          <p:cNvSpPr txBox="1">
            <a:spLocks noChangeArrowheads="1"/>
          </p:cNvSpPr>
          <p:nvPr/>
        </p:nvSpPr>
        <p:spPr bwMode="auto">
          <a:xfrm>
            <a:off x="1166813" y="1800225"/>
            <a:ext cx="9982200" cy="4297363"/>
          </a:xfrm>
          <a:prstGeom prst="rect">
            <a:avLst/>
          </a:prstGeom>
          <a:noFill/>
          <a:ln w="9525">
            <a:noFill/>
            <a:miter lim="800000"/>
            <a:headEnd/>
            <a:tailEnd/>
          </a:ln>
        </p:spPr>
        <p:txBody>
          <a:bodyPr>
            <a:spAutoFit/>
          </a:bodyPr>
          <a:lstStyle/>
          <a:p>
            <a:pPr>
              <a:lnSpc>
                <a:spcPct val="150000"/>
              </a:lnSpc>
            </a:pPr>
            <a:r>
              <a:rPr lang="en-US" altLang="zh-CN" sz="2400">
                <a:solidFill>
                  <a:srgbClr val="548235"/>
                </a:solidFill>
              </a:rPr>
              <a:t>         </a:t>
            </a:r>
            <a:r>
              <a:rPr lang="zh-CN" altLang="en-US" sz="2000">
                <a:solidFill>
                  <a:srgbClr val="649B3F"/>
                </a:solidFill>
              </a:rPr>
              <a:t>三是在历史遗留工矿废弃地、交通临时用地复垦，专门进行生态适宜性评价和生态化的整治措施；</a:t>
            </a:r>
          </a:p>
          <a:p>
            <a:pPr>
              <a:lnSpc>
                <a:spcPct val="150000"/>
              </a:lnSpc>
            </a:pPr>
            <a:r>
              <a:rPr lang="zh-CN" altLang="en-US" sz="2000">
                <a:solidFill>
                  <a:srgbClr val="649B3F"/>
                </a:solidFill>
              </a:rPr>
              <a:t>           四是在历史遗留工矿废弃地复垦项目中建设用地全部安排为复绿，以恢复和优化生态为主；</a:t>
            </a:r>
          </a:p>
          <a:p>
            <a:pPr>
              <a:lnSpc>
                <a:spcPct val="150000"/>
              </a:lnSpc>
            </a:pPr>
            <a:r>
              <a:rPr lang="zh-CN" altLang="en-US" sz="2000">
                <a:solidFill>
                  <a:srgbClr val="649B3F"/>
                </a:solidFill>
              </a:rPr>
              <a:t>          五是在农村居民点复垦中强调了对传统村落、传统建筑的保护和历史文化的保留；</a:t>
            </a:r>
          </a:p>
          <a:p>
            <a:pPr>
              <a:lnSpc>
                <a:spcPct val="150000"/>
              </a:lnSpc>
            </a:pPr>
            <a:r>
              <a:rPr lang="zh-CN" altLang="en-US" sz="2000">
                <a:solidFill>
                  <a:srgbClr val="649B3F"/>
                </a:solidFill>
              </a:rPr>
              <a:t>          六是在农用地整理项目中注重对乡土景观和农耕文明传承的保护；</a:t>
            </a:r>
          </a:p>
          <a:p>
            <a:pPr>
              <a:lnSpc>
                <a:spcPct val="150000"/>
              </a:lnSpc>
            </a:pPr>
            <a:r>
              <a:rPr lang="zh-CN" altLang="en-US" sz="2000">
                <a:solidFill>
                  <a:srgbClr val="649B3F"/>
                </a:solidFill>
              </a:rPr>
              <a:t>          七是在土地整治项目的规划设置中，在注重与乡村旅游结合的同时，强调与传统村落、传统建筑保护性开发的结合。</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71687"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一、土地资源的特性</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rPr>
              <a:t>（三）土地资源的社会特性 </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419225" y="2522538"/>
            <a:ext cx="9288463" cy="1892300"/>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32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a:solidFill>
                  <a:schemeClr val="accent6">
                    <a:lumMod val="75000"/>
                  </a:schemeClr>
                </a:solidFill>
                <a:latin typeface="Arial" panose="020B0604020202020204" pitchFamily="34" charset="0"/>
                <a:ea typeface="宋体" panose="02010600030101010101" pitchFamily="2" charset="-122"/>
                <a:sym typeface="+mn-ea"/>
              </a:rPr>
              <a:t> 3.</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土地的产权特性</a:t>
            </a:r>
            <a:r>
              <a:rPr lang="zh-CN" altLang="en-US" sz="2800">
                <a:solidFill>
                  <a:schemeClr val="accent6">
                    <a:lumMod val="75000"/>
                  </a:schemeClr>
                </a:solidFill>
                <a:latin typeface="Arial" panose="020B0604020202020204" pitchFamily="34" charset="0"/>
                <a:ea typeface="宋体" panose="02010600030101010101" pitchFamily="2" charset="-122"/>
                <a:sym typeface="+mn-ea"/>
              </a:rPr>
              <a:t>。不同的权力附加意味着土地价值巨大的差异，土地的价值更多地取决于土地上附加的权益。</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7665" name="图片 13"/>
          <p:cNvPicPr>
            <a:picLocks noChangeAspect="1"/>
          </p:cNvPicPr>
          <p:nvPr/>
        </p:nvPicPr>
        <p:blipFill>
          <a:blip r:embed="rId3"/>
          <a:srcRect r="14032"/>
          <a:stretch>
            <a:fillRect/>
          </a:stretch>
        </p:blipFill>
        <p:spPr bwMode="auto">
          <a:xfrm>
            <a:off x="0" y="4763"/>
            <a:ext cx="12192000" cy="6846887"/>
          </a:xfrm>
          <a:prstGeom prst="rect">
            <a:avLst/>
          </a:prstGeom>
          <a:noFill/>
          <a:ln w="9525">
            <a:noFill/>
            <a:miter lim="800000"/>
            <a:headEnd/>
            <a:tailEnd/>
          </a:ln>
        </p:spPr>
      </p:pic>
      <p:sp>
        <p:nvSpPr>
          <p:cNvPr id="13" name="任意多边形 12"/>
          <p:cNvSpPr/>
          <p:nvPr/>
        </p:nvSpPr>
        <p:spPr>
          <a:xfrm>
            <a:off x="1443038" y="830263"/>
            <a:ext cx="8662987" cy="2481262"/>
          </a:xfrm>
          <a:custGeom>
            <a:avLst/>
            <a:gdLst>
              <a:gd name="connsiteX0" fmla="*/ 1240309 w 8662736"/>
              <a:gd name="connsiteY0" fmla="*/ 0 h 2480618"/>
              <a:gd name="connsiteX1" fmla="*/ 7422427 w 8662736"/>
              <a:gd name="connsiteY1" fmla="*/ 0 h 2480618"/>
              <a:gd name="connsiteX2" fmla="*/ 8662736 w 8662736"/>
              <a:gd name="connsiteY2" fmla="*/ 1240309 h 2480618"/>
              <a:gd name="connsiteX3" fmla="*/ 7422427 w 8662736"/>
              <a:gd name="connsiteY3" fmla="*/ 2480618 h 2480618"/>
              <a:gd name="connsiteX4" fmla="*/ 1240309 w 8662736"/>
              <a:gd name="connsiteY4" fmla="*/ 2480618 h 2480618"/>
              <a:gd name="connsiteX5" fmla="*/ 0 w 8662736"/>
              <a:gd name="connsiteY5" fmla="*/ 1240309 h 2480618"/>
              <a:gd name="connsiteX6" fmla="*/ 1240309 w 8662736"/>
              <a:gd name="connsiteY6" fmla="*/ 0 h 24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62736" h="2480618">
                <a:moveTo>
                  <a:pt x="1240309" y="0"/>
                </a:moveTo>
                <a:lnTo>
                  <a:pt x="7422427" y="0"/>
                </a:lnTo>
                <a:cubicBezTo>
                  <a:pt x="8107431" y="0"/>
                  <a:pt x="8662736" y="555305"/>
                  <a:pt x="8662736" y="1240309"/>
                </a:cubicBezTo>
                <a:cubicBezTo>
                  <a:pt x="8662736" y="1925313"/>
                  <a:pt x="8107431" y="2480618"/>
                  <a:pt x="7422427" y="2480618"/>
                </a:cubicBezTo>
                <a:lnTo>
                  <a:pt x="1240309" y="2480618"/>
                </a:lnTo>
                <a:cubicBezTo>
                  <a:pt x="555305" y="2480618"/>
                  <a:pt x="0" y="1925313"/>
                  <a:pt x="0" y="1240309"/>
                </a:cubicBezTo>
                <a:cubicBezTo>
                  <a:pt x="0" y="555305"/>
                  <a:pt x="555305" y="0"/>
                  <a:pt x="1240309" y="0"/>
                </a:cubicBez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389025" y="3130370"/>
            <a:ext cx="12547025" cy="2215991"/>
          </a:xfrm>
          <a:prstGeom prst="rect">
            <a:avLst/>
          </a:prstGeom>
        </p:spPr>
        <p:txBody>
          <a:bodyPr wrap="none">
            <a:spAutoFit/>
          </a:bodyPr>
          <a:lstStyle/>
          <a:p>
            <a:pPr fontAlgn="auto">
              <a:spcBef>
                <a:spcPts val="0"/>
              </a:spcBef>
              <a:spcAft>
                <a:spcPts val="0"/>
              </a:spcAft>
              <a:defRPr/>
            </a:pPr>
            <a:r>
              <a:rPr lang="en-US" altLang="zh-CN" sz="6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r>
              <a:rPr lang="zh-CN" altLang="en-US" sz="66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感谢各位的支持配合和聆听！</a:t>
            </a:r>
            <a:r>
              <a:rPr lang="zh-CN" altLang="en-US" sz="138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53" presetClass="entr" presetSubtype="16" fill="hold" nodeType="withEffect">
                                  <p:stCondLst>
                                    <p:cond delay="0"/>
                                  </p:stCondLst>
                                  <p:iterate type="lt">
                                    <p:tmPct val="10000"/>
                                  </p:iterate>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73735"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第二节  土地资源的特性与功能</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二、土地资源功能</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rPr>
              <a:t> </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841500" y="1690688"/>
            <a:ext cx="9288463" cy="3646487"/>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（一）物质的生产功能：</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植物生长的物质基础；</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（二）生态修复功能：</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城乡环境的调节、净化、循环、缓冲等；</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（三）人类生计服务功能：</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人生存的物质生产之地；</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（四）人类建设承载功能：</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城乡社会经济发展和基础设施建设支撑承载的空间需求。</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75783"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800225"/>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第三节  土地资源利用与保护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a:spLocks noChangeArrowheads="1"/>
          </p:cNvSpPr>
          <p:nvPr/>
        </p:nvSpPr>
        <p:spPr bwMode="auto">
          <a:xfrm>
            <a:off x="1262063" y="1255713"/>
            <a:ext cx="9286875" cy="4256087"/>
          </a:xfrm>
          <a:prstGeom prst="rect">
            <a:avLst/>
          </a:prstGeom>
          <a:noFill/>
          <a:ln w="9525">
            <a:noFill/>
            <a:miter lim="800000"/>
            <a:headEnd/>
            <a:tailEnd/>
          </a:ln>
        </p:spPr>
        <p:txBody>
          <a:bodyPr>
            <a:spAutoFit/>
          </a:bodyPr>
          <a:lstStyle/>
          <a:p>
            <a:pPr>
              <a:lnSpc>
                <a:spcPct val="150000"/>
              </a:lnSpc>
            </a:pPr>
            <a:r>
              <a:rPr lang="en-US" altLang="zh-CN" b="1">
                <a:solidFill>
                  <a:srgbClr val="548235"/>
                </a:solidFill>
                <a:sym typeface="+mn-ea"/>
              </a:rPr>
              <a:t>                </a:t>
            </a:r>
          </a:p>
          <a:p>
            <a:pPr>
              <a:lnSpc>
                <a:spcPct val="150000"/>
              </a:lnSpc>
            </a:pPr>
            <a:r>
              <a:rPr lang="zh-CN" altLang="en-US" sz="3600">
                <a:solidFill>
                  <a:srgbClr val="548235"/>
                </a:solidFill>
                <a:sym typeface="+mn-ea"/>
              </a:rPr>
              <a:t>    </a:t>
            </a:r>
            <a:r>
              <a:rPr lang="zh-CN" altLang="en-US" sz="3200">
                <a:solidFill>
                  <a:srgbClr val="548235"/>
                </a:solidFill>
                <a:sym typeface="+mn-ea"/>
              </a:rPr>
              <a:t>   人类为经济的和社会的目的，通过各种使用活动对土地长期或周期性的经营，国家国民经济各部门的生产建设都要落实到土地上，土地利用的广度、深度和合理程度是它的生产规模、水平和特点的集中反映。</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77831"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0304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第三节  土地资源利用与保护</a:t>
            </a:r>
            <a:endParaRPr lang="zh-CN" altLang="en-US" sz="2800" b="1">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一、土地资源利用定义和内容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（一）土地利用概念定义：</a:t>
            </a: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262063" y="2414588"/>
            <a:ext cx="9286875" cy="3524250"/>
          </a:xfrm>
          <a:prstGeom prst="rect">
            <a:avLst/>
          </a:prstGeom>
          <a:noFill/>
        </p:spPr>
        <p:txBody>
          <a:bodyPr>
            <a:spAutoFit/>
          </a:bodyPr>
          <a:lstStyle/>
          <a:p>
            <a:pPr>
              <a:lnSpc>
                <a:spcPct val="150000"/>
              </a:lnSpc>
            </a:pPr>
            <a:r>
              <a:rPr lang="en-US" altLang="zh-CN" b="1">
                <a:solidFill>
                  <a:srgbClr val="548235"/>
                </a:solidFill>
                <a:sym typeface="+mn-ea"/>
              </a:rPr>
              <a:t>                </a:t>
            </a:r>
          </a:p>
          <a:p>
            <a:pPr>
              <a:lnSpc>
                <a:spcPct val="150000"/>
              </a:lnSpc>
            </a:pPr>
            <a:r>
              <a:rPr lang="zh-CN" altLang="en-US" sz="3600">
                <a:solidFill>
                  <a:srgbClr val="548235"/>
                </a:solidFill>
                <a:sym typeface="+mn-ea"/>
              </a:rPr>
              <a:t>    </a:t>
            </a:r>
            <a:r>
              <a:rPr lang="zh-CN" altLang="en-US" sz="3200">
                <a:solidFill>
                  <a:srgbClr val="548235"/>
                </a:solidFill>
                <a:sym typeface="+mn-ea"/>
              </a:rPr>
              <a:t>   是指人类劳动与土地结合获得物质产品和服务的经济活动过程，是人类与土地进行的物质、能量和价值、信息的交流、转换。是由土地质量特性和社会土地需求协调所决定。</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79881"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0304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第三节  土地资源利用与保护</a:t>
            </a:r>
            <a:endParaRPr lang="zh-CN" altLang="en-US" sz="2800" b="1">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一、土地资源利用定义和内容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lang="en-US" altLang="zh-CN" sz="2800" b="1">
                <a:solidFill>
                  <a:schemeClr val="accent6">
                    <a:lumMod val="75000"/>
                  </a:schemeClr>
                </a:solidFill>
                <a:latin typeface="Arial" panose="020B0604020202020204" pitchFamily="34" charset="0"/>
                <a:ea typeface="宋体" panose="02010600030101010101" pitchFamily="2" charset="-122"/>
                <a:sym typeface="+mn-ea"/>
              </a:rPr>
              <a:t>（二）土地利用的目的、途径：</a:t>
            </a:r>
          </a:p>
        </p:txBody>
      </p:sp>
      <p:sp>
        <p:nvSpPr>
          <p:cNvPr id="15" name="文本框 14"/>
          <p:cNvSpPr txBox="1"/>
          <p:nvPr/>
        </p:nvSpPr>
        <p:spPr>
          <a:xfrm>
            <a:off x="1262063" y="2813050"/>
            <a:ext cx="9286875" cy="2306638"/>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3200">
                <a:solidFill>
                  <a:schemeClr val="accent6">
                    <a:lumMod val="75000"/>
                  </a:schemeClr>
                </a:solidFill>
                <a:latin typeface="Arial" panose="020B0604020202020204" pitchFamily="34" charset="0"/>
                <a:ea typeface="宋体" panose="02010600030101010101" pitchFamily="2" charset="-122"/>
                <a:sym typeface="+mn-ea"/>
              </a:rPr>
              <a:t>目的有二：1. 利用土地质量特性开发利用土地创造财富满足人的生产生活需要；2. 利用土地，改善环境，满足人的生存需要。</a:t>
            </a:r>
          </a:p>
        </p:txBody>
      </p:sp>
      <p:sp>
        <p:nvSpPr>
          <p:cNvPr id="2" name="文本框 1"/>
          <p:cNvSpPr txBox="1"/>
          <p:nvPr/>
        </p:nvSpPr>
        <p:spPr>
          <a:xfrm>
            <a:off x="1268413" y="2940050"/>
            <a:ext cx="9286875" cy="2860675"/>
          </a:xfrm>
          <a:prstGeom prst="rect">
            <a:avLst/>
          </a:prstGeom>
          <a:noFill/>
        </p:spPr>
        <p:txBody>
          <a:bodyPr>
            <a:spAutoFit/>
          </a:bodyPr>
          <a:lstStyle/>
          <a:p>
            <a:pPr>
              <a:lnSpc>
                <a:spcPct val="150000"/>
              </a:lnSpc>
              <a:defRPr/>
            </a:pPr>
            <a:r>
              <a:rPr lang="en-US">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途径有二：1. 向土地利用广度扩展，扩大面积，提高土地利用率；2. 向土地利用深度挖潜，提高土地利用程度和土地产出率。</a:t>
            </a:r>
          </a:p>
          <a:p>
            <a:pPr>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土地利用与人类的科学技术水平发展水平高低有直接关系，对于作为综合体的土地所包含的各种因素的认识程度越高，利用这些因素所采取的手段、措施也就越先进，利用的效果就越好。</a:t>
            </a:r>
          </a:p>
        </p:txBody>
      </p:sp>
      <p:sp>
        <p:nvSpPr>
          <p:cNvPr id="3" name="文本框 2"/>
          <p:cNvSpPr txBox="1"/>
          <p:nvPr/>
        </p:nvSpPr>
        <p:spPr>
          <a:xfrm>
            <a:off x="1262063" y="2892425"/>
            <a:ext cx="9288462" cy="2862263"/>
          </a:xfrm>
          <a:prstGeom prst="rect">
            <a:avLst/>
          </a:prstGeom>
          <a:noFill/>
        </p:spPr>
        <p:txBody>
          <a:bodyPr>
            <a:spAutoFit/>
          </a:bodyPr>
          <a:lstStyle/>
          <a:p>
            <a:pPr>
              <a:lnSpc>
                <a:spcPct val="150000"/>
              </a:lnSpc>
              <a:defRPr/>
            </a:pPr>
            <a:r>
              <a:rPr lang="en-US">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土地利用还与社会经济发展有直接关系。土地作为一种最基本的生产要素与其它要素结合后，才能进入生产过程。土地与其他生产要素一样，在利用中必须服从社会需求、经济规律，土地利用水平的提高要取决于生产力和生产关系因素共同作用的结果，才能取得良好的社会经济效益。</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grpId="1" nodeType="clickEffect">
                                  <p:stCondLst>
                                    <p:cond delay="0"/>
                                  </p:stCondLst>
                                  <p:childTnLst>
                                    <p:anim calcmode="lin" valueType="num">
                                      <p:cBhvr additive="base">
                                        <p:cTn id="27" dur="500"/>
                                        <p:tgtEl>
                                          <p:spTgt spid="15"/>
                                        </p:tgtEl>
                                        <p:attrNameLst>
                                          <p:attrName>ppt_x</p:attrName>
                                        </p:attrNameLst>
                                      </p:cBhvr>
                                      <p:tavLst>
                                        <p:tav tm="0">
                                          <p:val>
                                            <p:strVal val="ppt_x"/>
                                          </p:val>
                                        </p:tav>
                                        <p:tav tm="100000">
                                          <p:val>
                                            <p:strVal val="ppt_x"/>
                                          </p:val>
                                        </p:tav>
                                      </p:tavLst>
                                    </p:anim>
                                    <p:anim calcmode="lin" valueType="num">
                                      <p:cBhvr additive="base">
                                        <p:cTn id="28" dur="500"/>
                                        <p:tgtEl>
                                          <p:spTgt spid="15"/>
                                        </p:tgtEl>
                                        <p:attrNameLst>
                                          <p:attrName>ppt_y</p:attrName>
                                        </p:attrNameLst>
                                      </p:cBhvr>
                                      <p:tavLst>
                                        <p:tav tm="0">
                                          <p:val>
                                            <p:strVal val="ppt_y"/>
                                          </p:val>
                                        </p:tav>
                                        <p:tav tm="100000">
                                          <p:val>
                                            <p:strVal val="1+ppt_h/2"/>
                                          </p:val>
                                        </p:tav>
                                      </p:tavLst>
                                    </p:anim>
                                    <p:set>
                                      <p:cBhvr>
                                        <p:cTn id="29" dur="1" fill="hold">
                                          <p:stCondLst>
                                            <p:cond delay="499"/>
                                          </p:stCondLst>
                                        </p:cTn>
                                        <p:tgtEl>
                                          <p:spTgt spid="15"/>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 presetClass="exit" presetSubtype="4" fill="hold" grpId="1" nodeType="clickEffect">
                                  <p:stCondLst>
                                    <p:cond delay="0"/>
                                  </p:stCondLst>
                                  <p:childTnLst>
                                    <p:anim calcmode="lin" valueType="num">
                                      <p:cBhvr additive="base">
                                        <p:cTn id="37" dur="500"/>
                                        <p:tgtEl>
                                          <p:spTgt spid="2"/>
                                        </p:tgtEl>
                                        <p:attrNameLst>
                                          <p:attrName>ppt_x</p:attrName>
                                        </p:attrNameLst>
                                      </p:cBhvr>
                                      <p:tavLst>
                                        <p:tav tm="0">
                                          <p:val>
                                            <p:strVal val="ppt_x"/>
                                          </p:val>
                                        </p:tav>
                                        <p:tav tm="100000">
                                          <p:val>
                                            <p:strVal val="ppt_x"/>
                                          </p:val>
                                        </p:tav>
                                      </p:tavLst>
                                    </p:anim>
                                    <p:anim calcmode="lin" valueType="num">
                                      <p:cBhvr additive="base">
                                        <p:cTn id="38" dur="500"/>
                                        <p:tgtEl>
                                          <p:spTgt spid="2"/>
                                        </p:tgtEl>
                                        <p:attrNameLst>
                                          <p:attrName>ppt_y</p:attrName>
                                        </p:attrNameLst>
                                      </p:cBhvr>
                                      <p:tavLst>
                                        <p:tav tm="0">
                                          <p:val>
                                            <p:strVal val="ppt_y"/>
                                          </p:val>
                                        </p:tav>
                                        <p:tav tm="100000">
                                          <p:val>
                                            <p:strVal val="1+ppt_h/2"/>
                                          </p:val>
                                        </p:tav>
                                      </p:tavLst>
                                    </p:anim>
                                    <p:set>
                                      <p:cBhvr>
                                        <p:cTn id="39" dur="1" fill="hold">
                                          <p:stCondLst>
                                            <p:cond delay="499"/>
                                          </p:stCondLst>
                                        </p:cTn>
                                        <p:tgtEl>
                                          <p:spTgt spid="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15" grpId="1"/>
      <p:bldP spid="2" grpId="0"/>
      <p:bldP spid="2" grpId="1"/>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81928"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0304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第三节  土地资源利用与保护</a:t>
            </a:r>
            <a:endParaRPr lang="zh-CN" altLang="en-US" sz="2800" b="1">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一、土地资源利用定义和内容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（三）土地利用的内容</a:t>
            </a: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262063" y="2233613"/>
            <a:ext cx="9286875" cy="4384675"/>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32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a:solidFill>
                  <a:schemeClr val="accent6">
                    <a:lumMod val="75000"/>
                  </a:schemeClr>
                </a:solidFill>
                <a:latin typeface="Arial" panose="020B0604020202020204" pitchFamily="34" charset="0"/>
                <a:ea typeface="宋体" panose="02010600030101010101" pitchFamily="2" charset="-122"/>
                <a:sym typeface="+mn-ea"/>
              </a:rPr>
              <a:t>土地利用的内容十分复杂，主要包括以下几个方面：</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1.土地资源的调查、分类、统计</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2.土地利用现状分析</a:t>
            </a:r>
          </a:p>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1）土地开发程度；2）土地利用结构；3）土地利用效益</a:t>
            </a:r>
            <a:endParaRPr lang="zh-CN" altLang="en-US" sz="28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3.土地利用规划</a:t>
            </a:r>
          </a:p>
          <a:p>
            <a:pPr>
              <a:lnSpc>
                <a:spcPct val="150000"/>
              </a:lnSpc>
              <a:defRPr/>
            </a:pPr>
            <a:endParaRPr lang="zh-CN" altLang="en-US" sz="2800">
              <a:solidFill>
                <a:schemeClr val="accent6">
                  <a:lumMod val="75000"/>
                </a:schemeClr>
              </a:solidFill>
              <a:latin typeface="Arial" panose="020B0604020202020204" pitchFamily="34" charset="0"/>
              <a:ea typeface="宋体" panose="02010600030101010101" pitchFamily="2" charset="-122"/>
              <a:sym typeface="+mn-ea"/>
            </a:endParaRPr>
          </a:p>
        </p:txBody>
      </p:sp>
      <p:sp>
        <p:nvSpPr>
          <p:cNvPr id="3" name="文本框 2"/>
          <p:cNvSpPr txBox="1"/>
          <p:nvPr/>
        </p:nvSpPr>
        <p:spPr>
          <a:xfrm>
            <a:off x="1250950" y="2914650"/>
            <a:ext cx="9312275" cy="1660525"/>
          </a:xfrm>
          <a:prstGeom prst="rect">
            <a:avLst/>
          </a:prstGeom>
          <a:noFill/>
        </p:spPr>
        <p:txBody>
          <a:bodyPr>
            <a:spAutoFit/>
          </a:bodyPr>
          <a:lstStyle/>
          <a:p>
            <a:pPr>
              <a:lnSpc>
                <a:spcPct val="150000"/>
              </a:lnSpc>
              <a:defRPr/>
            </a:pPr>
            <a:r>
              <a:rPr lang="en-US" altLang="zh-CN"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a:solidFill>
                  <a:schemeClr val="accent6">
                    <a:lumMod val="75000"/>
                  </a:schemeClr>
                </a:solidFill>
                <a:latin typeface="Arial" panose="020B0604020202020204" pitchFamily="34" charset="0"/>
                <a:ea typeface="宋体" panose="02010600030101010101" pitchFamily="2" charset="-122"/>
                <a:sym typeface="+mn-ea"/>
              </a:rPr>
              <a:t>4.土地开发</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5.土地保护</a:t>
            </a:r>
          </a:p>
          <a:p>
            <a:pPr>
              <a:defRPr/>
            </a:pPr>
            <a:endParaRPr lang="zh-CN" altLang="en-US">
              <a:latin typeface="Arial" panose="020B0604020202020204" pitchFamily="34" charset="0"/>
              <a:ea typeface="宋体" panose="02010600030101010101" pitchFamily="2" charset="-122"/>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15"/>
                                        </p:tgtEl>
                                        <p:attrNameLst>
                                          <p:attrName>ppt_x</p:attrName>
                                        </p:attrNameLst>
                                      </p:cBhvr>
                                      <p:tavLst>
                                        <p:tav tm="0">
                                          <p:val>
                                            <p:strVal val="ppt_x"/>
                                          </p:val>
                                        </p:tav>
                                        <p:tav tm="100000">
                                          <p:val>
                                            <p:strVal val="ppt_x"/>
                                          </p:val>
                                        </p:tav>
                                      </p:tavLst>
                                    </p:anim>
                                    <p:anim calcmode="lin" valueType="num">
                                      <p:cBhvr additive="base">
                                        <p:cTn id="25" dur="500"/>
                                        <p:tgtEl>
                                          <p:spTgt spid="15"/>
                                        </p:tgtEl>
                                        <p:attrNameLst>
                                          <p:attrName>ppt_y</p:attrName>
                                        </p:attrNameLst>
                                      </p:cBhvr>
                                      <p:tavLst>
                                        <p:tav tm="0">
                                          <p:val>
                                            <p:strVal val="ppt_y"/>
                                          </p:val>
                                        </p:tav>
                                        <p:tav tm="100000">
                                          <p:val>
                                            <p:strVal val="1+ppt_h/2"/>
                                          </p:val>
                                        </p:tav>
                                      </p:tavLst>
                                    </p:anim>
                                    <p:set>
                                      <p:cBhvr>
                                        <p:cTn id="26" dur="1" fill="hold">
                                          <p:stCondLst>
                                            <p:cond delay="499"/>
                                          </p:stCondLst>
                                        </p:cTn>
                                        <p:tgtEl>
                                          <p:spTgt spid="15"/>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15" grpId="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83976"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第三节  土地资源利用与保护</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 土地保护</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rPr>
              <a:t>（一）土地保护是世界各国的共识</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444625" y="2016125"/>
            <a:ext cx="9286875" cy="4708525"/>
          </a:xfrm>
          <a:prstGeom prst="rect">
            <a:avLst/>
          </a:prstGeom>
          <a:noFill/>
        </p:spPr>
        <p:txBody>
          <a:bodyPr>
            <a:spAutoFit/>
          </a:bodyPr>
          <a:lstStyle/>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是最基本的自然资源，是农业的根本生产资料，是矿物质的储存所，也是人类生活和生产活动的场所以及野生动物和家畜等的栖息所。总之，土地是陆地上一切可更新资源都赖以存在或繁衍的场所，因此，土地资源的保护是所有资源保护的核心，土地是农业生产的重要物质基础，离开了土地资源，农业生产就无法进行；有了土地资源，不能合理利用或保护得不好，农业生产也不能很好地进行。</a:t>
            </a:r>
          </a:p>
        </p:txBody>
      </p:sp>
      <p:sp>
        <p:nvSpPr>
          <p:cNvPr id="2" name="文本框 1"/>
          <p:cNvSpPr txBox="1"/>
          <p:nvPr/>
        </p:nvSpPr>
        <p:spPr>
          <a:xfrm>
            <a:off x="1438275" y="2009775"/>
            <a:ext cx="9286875" cy="4154488"/>
          </a:xfrm>
          <a:prstGeom prst="rect">
            <a:avLst/>
          </a:prstGeom>
          <a:noFill/>
        </p:spPr>
        <p:txBody>
          <a:bodyPr>
            <a:spAutoFit/>
          </a:bodyPr>
          <a:lstStyle/>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当前世界范围内土地面临的共同问题是：一是人口数量的快速增长，加剧土地上人类活动对土地的占用需求；二是在人类生产活动作用下，土地开发利用不当，引起的土壤侵蚀，破坏土壤肥力，造成水库淤积、河道阻塞、次生盐碱化等土地资源受到严重损失；三是满足人们衣食增长的需要。全球所有食物的98%来自于陆地，因此土地资源的保护受到各国政府的重视。</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15"/>
                                        </p:tgtEl>
                                        <p:attrNameLst>
                                          <p:attrName>ppt_x</p:attrName>
                                        </p:attrNameLst>
                                      </p:cBhvr>
                                      <p:tavLst>
                                        <p:tav tm="0">
                                          <p:val>
                                            <p:strVal val="ppt_x"/>
                                          </p:val>
                                        </p:tav>
                                        <p:tav tm="100000">
                                          <p:val>
                                            <p:strVal val="ppt_x"/>
                                          </p:val>
                                        </p:tav>
                                      </p:tavLst>
                                    </p:anim>
                                    <p:anim calcmode="lin" valueType="num">
                                      <p:cBhvr additive="base">
                                        <p:cTn id="25" dur="500"/>
                                        <p:tgtEl>
                                          <p:spTgt spid="15"/>
                                        </p:tgtEl>
                                        <p:attrNameLst>
                                          <p:attrName>ppt_y</p:attrName>
                                        </p:attrNameLst>
                                      </p:cBhvr>
                                      <p:tavLst>
                                        <p:tav tm="0">
                                          <p:val>
                                            <p:strVal val="ppt_y"/>
                                          </p:val>
                                        </p:tav>
                                        <p:tav tm="100000">
                                          <p:val>
                                            <p:strVal val="1+ppt_h/2"/>
                                          </p:val>
                                        </p:tav>
                                      </p:tavLst>
                                    </p:anim>
                                    <p:set>
                                      <p:cBhvr>
                                        <p:cTn id="26" dur="1" fill="hold">
                                          <p:stCondLst>
                                            <p:cond delay="499"/>
                                          </p:stCondLst>
                                        </p:cTn>
                                        <p:tgtEl>
                                          <p:spTgt spid="15"/>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15" grpId="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76077"/>
          </a:schemeClr>
        </a:solidFill>
        <a:effectLst/>
      </p:bgPr>
    </p:bg>
    <p:spTree>
      <p:nvGrpSpPr>
        <p:cNvPr id="1" name=""/>
        <p:cNvGrpSpPr/>
        <p:nvPr/>
      </p:nvGrpSpPr>
      <p:grpSpPr>
        <a:xfrm>
          <a:off x="0" y="0"/>
          <a:ext cx="0" cy="0"/>
          <a:chOff x="0" y="0"/>
          <a:chExt cx="0" cy="0"/>
        </a:xfrm>
      </p:grpSpPr>
      <p:pic>
        <p:nvPicPr>
          <p:cNvPr id="30722" name="图片 13"/>
          <p:cNvPicPr>
            <a:picLocks noChangeAspect="1"/>
          </p:cNvPicPr>
          <p:nvPr/>
        </p:nvPicPr>
        <p:blipFill>
          <a:blip r:embed="rId3"/>
          <a:srcRect r="14032"/>
          <a:stretch>
            <a:fillRect/>
          </a:stretch>
        </p:blipFill>
        <p:spPr bwMode="auto">
          <a:xfrm>
            <a:off x="0" y="11113"/>
            <a:ext cx="12192000" cy="6846887"/>
          </a:xfrm>
          <a:prstGeom prst="rect">
            <a:avLst/>
          </a:prstGeom>
          <a:noFill/>
          <a:ln w="9525">
            <a:noFill/>
            <a:miter lim="800000"/>
            <a:headEnd/>
            <a:tailEnd/>
          </a:ln>
        </p:spPr>
      </p:pic>
      <p:sp>
        <p:nvSpPr>
          <p:cNvPr id="13" name="任意多边形 12"/>
          <p:cNvSpPr/>
          <p:nvPr/>
        </p:nvSpPr>
        <p:spPr>
          <a:xfrm>
            <a:off x="1443038" y="830263"/>
            <a:ext cx="8662987" cy="2481262"/>
          </a:xfrm>
          <a:custGeom>
            <a:avLst/>
            <a:gdLst>
              <a:gd name="connsiteX0" fmla="*/ 1240309 w 8662736"/>
              <a:gd name="connsiteY0" fmla="*/ 0 h 2480618"/>
              <a:gd name="connsiteX1" fmla="*/ 7422427 w 8662736"/>
              <a:gd name="connsiteY1" fmla="*/ 0 h 2480618"/>
              <a:gd name="connsiteX2" fmla="*/ 8662736 w 8662736"/>
              <a:gd name="connsiteY2" fmla="*/ 1240309 h 2480618"/>
              <a:gd name="connsiteX3" fmla="*/ 7422427 w 8662736"/>
              <a:gd name="connsiteY3" fmla="*/ 2480618 h 2480618"/>
              <a:gd name="connsiteX4" fmla="*/ 1240309 w 8662736"/>
              <a:gd name="connsiteY4" fmla="*/ 2480618 h 2480618"/>
              <a:gd name="connsiteX5" fmla="*/ 0 w 8662736"/>
              <a:gd name="connsiteY5" fmla="*/ 1240309 h 2480618"/>
              <a:gd name="connsiteX6" fmla="*/ 1240309 w 8662736"/>
              <a:gd name="connsiteY6" fmla="*/ 0 h 24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62736" h="2480618">
                <a:moveTo>
                  <a:pt x="1240309" y="0"/>
                </a:moveTo>
                <a:lnTo>
                  <a:pt x="7422427" y="0"/>
                </a:lnTo>
                <a:cubicBezTo>
                  <a:pt x="8107431" y="0"/>
                  <a:pt x="8662736" y="555305"/>
                  <a:pt x="8662736" y="1240309"/>
                </a:cubicBezTo>
                <a:cubicBezTo>
                  <a:pt x="8662736" y="1925313"/>
                  <a:pt x="8107431" y="2480618"/>
                  <a:pt x="7422427" y="2480618"/>
                </a:cubicBezTo>
                <a:lnTo>
                  <a:pt x="1240309" y="2480618"/>
                </a:lnTo>
                <a:cubicBezTo>
                  <a:pt x="555305" y="2480618"/>
                  <a:pt x="0" y="1925313"/>
                  <a:pt x="0" y="1240309"/>
                </a:cubicBezTo>
                <a:cubicBezTo>
                  <a:pt x="0" y="555305"/>
                  <a:pt x="555305" y="0"/>
                  <a:pt x="1240309" y="0"/>
                </a:cubicBez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1543966" y="3574630"/>
            <a:ext cx="6351905" cy="2214880"/>
          </a:xfrm>
          <a:prstGeom prst="rect">
            <a:avLst/>
          </a:prstGeom>
        </p:spPr>
        <p:txBody>
          <a:bodyPr wrap="none">
            <a:spAutoFit/>
          </a:bodyPr>
          <a:lstStyle/>
          <a:p>
            <a:pPr fontAlgn="auto">
              <a:spcBef>
                <a:spcPts val="0"/>
              </a:spcBef>
              <a:spcAft>
                <a:spcPts val="0"/>
              </a:spcAft>
              <a:defRPr/>
            </a:pPr>
            <a:r>
              <a:rPr lang="en-US" altLang="zh-CN" sz="138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r>
              <a:rPr lang="zh-CN" altLang="en-US" sz="138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绪 论</a:t>
            </a:r>
          </a:p>
        </p:txBody>
      </p:sp>
      <p:sp>
        <p:nvSpPr>
          <p:cNvPr id="19" name="椭圆 18"/>
          <p:cNvSpPr/>
          <p:nvPr/>
        </p:nvSpPr>
        <p:spPr>
          <a:xfrm>
            <a:off x="3921125" y="2717800"/>
            <a:ext cx="939800"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第</a:t>
            </a:r>
          </a:p>
        </p:txBody>
      </p:sp>
      <p:sp>
        <p:nvSpPr>
          <p:cNvPr id="21" name="椭圆 20"/>
          <p:cNvSpPr/>
          <p:nvPr/>
        </p:nvSpPr>
        <p:spPr>
          <a:xfrm>
            <a:off x="52800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一</a:t>
            </a:r>
          </a:p>
        </p:txBody>
      </p:sp>
      <p:sp>
        <p:nvSpPr>
          <p:cNvPr id="22" name="椭圆 21"/>
          <p:cNvSpPr/>
          <p:nvPr/>
        </p:nvSpPr>
        <p:spPr>
          <a:xfrm>
            <a:off x="66516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章</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style.rotation</p:attrName>
                                        </p:attrNameLst>
                                      </p:cBhvr>
                                      <p:tavLst>
                                        <p:tav tm="0">
                                          <p:val>
                                            <p:fltVal val="90"/>
                                          </p:val>
                                        </p:tav>
                                        <p:tav tm="100000">
                                          <p:val>
                                            <p:fltVal val="0"/>
                                          </p:val>
                                        </p:tav>
                                      </p:tavLst>
                                    </p:anim>
                                    <p:animEffect transition="in" filter="fade">
                                      <p:cBhvr>
                                        <p:cTn id="14" dur="1000"/>
                                        <p:tgtEl>
                                          <p:spTgt spid="19"/>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fltVal val="0"/>
                                          </p:val>
                                        </p:tav>
                                        <p:tav tm="100000">
                                          <p:val>
                                            <p:strVal val="#ppt_w"/>
                                          </p:val>
                                        </p:tav>
                                      </p:tavLst>
                                    </p:anim>
                                    <p:anim calcmode="lin" valueType="num">
                                      <p:cBhvr>
                                        <p:cTn id="18" dur="1000" fill="hold"/>
                                        <p:tgtEl>
                                          <p:spTgt spid="21"/>
                                        </p:tgtEl>
                                        <p:attrNameLst>
                                          <p:attrName>ppt_h</p:attrName>
                                        </p:attrNameLst>
                                      </p:cBhvr>
                                      <p:tavLst>
                                        <p:tav tm="0">
                                          <p:val>
                                            <p:fltVal val="0"/>
                                          </p:val>
                                        </p:tav>
                                        <p:tav tm="100000">
                                          <p:val>
                                            <p:strVal val="#ppt_h"/>
                                          </p:val>
                                        </p:tav>
                                      </p:tavLst>
                                    </p:anim>
                                    <p:anim calcmode="lin" valueType="num">
                                      <p:cBhvr>
                                        <p:cTn id="19" dur="1000" fill="hold"/>
                                        <p:tgtEl>
                                          <p:spTgt spid="21"/>
                                        </p:tgtEl>
                                        <p:attrNameLst>
                                          <p:attrName>style.rotation</p:attrName>
                                        </p:attrNameLst>
                                      </p:cBhvr>
                                      <p:tavLst>
                                        <p:tav tm="0">
                                          <p:val>
                                            <p:fltVal val="90"/>
                                          </p:val>
                                        </p:tav>
                                        <p:tav tm="100000">
                                          <p:val>
                                            <p:fltVal val="0"/>
                                          </p:val>
                                        </p:tav>
                                      </p:tavLst>
                                    </p:anim>
                                    <p:animEffect transition="in" filter="fade">
                                      <p:cBhvr>
                                        <p:cTn id="20" dur="1000"/>
                                        <p:tgtEl>
                                          <p:spTgt spid="21"/>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style.rotation</p:attrName>
                                        </p:attrNameLst>
                                      </p:cBhvr>
                                      <p:tavLst>
                                        <p:tav tm="0">
                                          <p:val>
                                            <p:fltVal val="90"/>
                                          </p:val>
                                        </p:tav>
                                        <p:tav tm="100000">
                                          <p:val>
                                            <p:fltVal val="0"/>
                                          </p:val>
                                        </p:tav>
                                      </p:tavLst>
                                    </p:anim>
                                    <p:animEffect transition="in" filter="fade">
                                      <p:cBhvr>
                                        <p:cTn id="26" dur="1000"/>
                                        <p:tgtEl>
                                          <p:spTgt spid="22"/>
                                        </p:tgtEl>
                                      </p:cBhvr>
                                    </p:animEffect>
                                  </p:childTnLst>
                                </p:cTn>
                              </p:par>
                              <p:par>
                                <p:cTn id="27" presetID="53" presetClass="entr" presetSubtype="16" fill="hold" nodeType="with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1" grpId="0" bldLvl="0" animBg="1"/>
      <p:bldP spid="2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86024"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3000375"/>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第三节  土地资源利用与保护</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 土地保护</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rPr>
              <a:t>（二）我国土地保护</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rPr>
              <a:t>        1. 我国土地保护的原因：</a:t>
            </a:r>
            <a:endParaRPr lang="zh-CN" altLang="en-US" sz="2800" b="1">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3" name="文本框 2"/>
          <p:cNvSpPr txBox="1"/>
          <p:nvPr/>
        </p:nvSpPr>
        <p:spPr>
          <a:xfrm>
            <a:off x="1450975" y="2638425"/>
            <a:ext cx="9286875" cy="4060825"/>
          </a:xfrm>
          <a:prstGeom prst="rect">
            <a:avLst/>
          </a:prstGeom>
          <a:noFill/>
        </p:spPr>
        <p:txBody>
          <a:bodyPr>
            <a:spAutoFit/>
          </a:bodyPr>
          <a:lstStyle/>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⑴人多地少：人均占有量少。我国的人均土地面积</a:t>
            </a:r>
            <a:r>
              <a:rPr lang="en-US" altLang="zh-CN" sz="2400">
                <a:solidFill>
                  <a:schemeClr val="accent6">
                    <a:lumMod val="75000"/>
                  </a:schemeClr>
                </a:solidFill>
                <a:latin typeface="Arial" panose="020B0604020202020204" pitchFamily="34" charset="0"/>
                <a:ea typeface="宋体" panose="02010600030101010101" pitchFamily="2" charset="-122"/>
                <a:sym typeface="+mn-ea"/>
              </a:rPr>
              <a:t>0.77</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公顷，人均耕地面积</a:t>
            </a:r>
            <a:r>
              <a:rPr lang="en-US" altLang="zh-CN" sz="2400">
                <a:solidFill>
                  <a:schemeClr val="accent6">
                    <a:lumMod val="75000"/>
                  </a:schemeClr>
                </a:solidFill>
                <a:latin typeface="Arial" panose="020B0604020202020204" pitchFamily="34" charset="0"/>
                <a:ea typeface="宋体" panose="02010600030101010101" pitchFamily="2" charset="-122"/>
                <a:sym typeface="+mn-ea"/>
              </a:rPr>
              <a:t>0.10</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公顷（世界人均耕地面积</a:t>
            </a:r>
            <a:r>
              <a:rPr lang="en-US" altLang="zh-CN" sz="2400">
                <a:solidFill>
                  <a:schemeClr val="accent6">
                    <a:lumMod val="75000"/>
                  </a:schemeClr>
                </a:solidFill>
                <a:latin typeface="Arial" panose="020B0604020202020204" pitchFamily="34" charset="0"/>
                <a:ea typeface="宋体" panose="02010600030101010101" pitchFamily="2" charset="-122"/>
                <a:sym typeface="+mn-ea"/>
              </a:rPr>
              <a:t>0.35</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公顷），人均林地面积</a:t>
            </a:r>
            <a:r>
              <a:rPr lang="en-US" altLang="zh-CN" sz="2400">
                <a:solidFill>
                  <a:schemeClr val="accent6">
                    <a:lumMod val="75000"/>
                  </a:schemeClr>
                </a:solidFill>
                <a:latin typeface="Arial" panose="020B0604020202020204" pitchFamily="34" charset="0"/>
                <a:ea typeface="宋体" panose="02010600030101010101" pitchFamily="2" charset="-122"/>
                <a:sym typeface="+mn-ea"/>
              </a:rPr>
              <a:t>0.86</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公顷，人均牧草地面积</a:t>
            </a:r>
            <a:r>
              <a:rPr lang="en-US" altLang="zh-CN" sz="2400">
                <a:solidFill>
                  <a:schemeClr val="accent6">
                    <a:lumMod val="75000"/>
                  </a:schemeClr>
                </a:solidFill>
                <a:latin typeface="Arial" panose="020B0604020202020204" pitchFamily="34" charset="0"/>
                <a:ea typeface="宋体" panose="02010600030101010101" pitchFamily="2" charset="-122"/>
                <a:sym typeface="+mn-ea"/>
              </a:rPr>
              <a:t>0.22</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公顷。</a:t>
            </a:r>
          </a:p>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⑵耕地质量差：我国的耕地平均等别为9.96等，处于中下等品质。平原和盆地耕地占1／3，山地和丘陵耕地占2／3。</a:t>
            </a:r>
          </a:p>
          <a:p>
            <a:pPr>
              <a:lnSpc>
                <a:spcPct val="150000"/>
              </a:lnSpc>
              <a:defRPr/>
            </a:pP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p:txBody>
      </p:sp>
      <p:sp>
        <p:nvSpPr>
          <p:cNvPr id="5" name="文本框 4"/>
          <p:cNvSpPr txBox="1">
            <a:spLocks noChangeArrowheads="1"/>
          </p:cNvSpPr>
          <p:nvPr/>
        </p:nvSpPr>
        <p:spPr bwMode="auto">
          <a:xfrm>
            <a:off x="1384300" y="2638425"/>
            <a:ext cx="9286875" cy="4060825"/>
          </a:xfrm>
          <a:prstGeom prst="rect">
            <a:avLst/>
          </a:prstGeom>
          <a:noFill/>
          <a:ln w="9525">
            <a:noFill/>
            <a:miter lim="800000"/>
            <a:headEnd/>
            <a:tailEnd/>
          </a:ln>
        </p:spPr>
        <p:txBody>
          <a:bodyPr>
            <a:spAutoFit/>
          </a:bodyPr>
          <a:lstStyle/>
          <a:p>
            <a:pPr>
              <a:lnSpc>
                <a:spcPct val="150000"/>
              </a:lnSpc>
            </a:pPr>
            <a:r>
              <a:rPr lang="zh-CN" altLang="en-US" sz="2800">
                <a:solidFill>
                  <a:srgbClr val="548235"/>
                </a:solidFill>
                <a:sym typeface="+mn-ea"/>
              </a:rPr>
              <a:t>      </a:t>
            </a:r>
            <a:endParaRPr lang="zh-CN" altLang="en-US" sz="2400">
              <a:solidFill>
                <a:srgbClr val="548235"/>
              </a:solidFill>
              <a:sym typeface="+mn-ea"/>
            </a:endParaRPr>
          </a:p>
          <a:p>
            <a:pPr>
              <a:lnSpc>
                <a:spcPct val="150000"/>
              </a:lnSpc>
            </a:pPr>
            <a:r>
              <a:rPr lang="zh-CN" altLang="en-US" sz="2400">
                <a:solidFill>
                  <a:srgbClr val="548235"/>
                </a:solidFill>
                <a:sym typeface="+mn-ea"/>
              </a:rPr>
              <a:t>       ⑶土地退化耕地占用面积大、速度快：退化耕地面积</a:t>
            </a:r>
            <a:r>
              <a:rPr lang="en-US" altLang="zh-CN" sz="2400">
                <a:solidFill>
                  <a:srgbClr val="548235"/>
                </a:solidFill>
                <a:sym typeface="+mn-ea"/>
              </a:rPr>
              <a:t>40%</a:t>
            </a:r>
            <a:r>
              <a:rPr lang="zh-CN" altLang="en-US" sz="2400">
                <a:solidFill>
                  <a:srgbClr val="548235"/>
                </a:solidFill>
                <a:sym typeface="+mn-ea"/>
              </a:rPr>
              <a:t>，退化草地面积</a:t>
            </a:r>
            <a:r>
              <a:rPr lang="en-US" altLang="zh-CN" sz="2400">
                <a:solidFill>
                  <a:srgbClr val="548235"/>
                </a:solidFill>
                <a:sym typeface="+mn-ea"/>
              </a:rPr>
              <a:t>57%</a:t>
            </a:r>
            <a:r>
              <a:rPr lang="zh-CN" altLang="en-US" sz="2400">
                <a:solidFill>
                  <a:srgbClr val="548235"/>
                </a:solidFill>
                <a:sym typeface="+mn-ea"/>
              </a:rPr>
              <a:t>，退化林地水土流失面积占国土面积</a:t>
            </a:r>
            <a:r>
              <a:rPr lang="en-US" altLang="zh-CN" sz="2400">
                <a:solidFill>
                  <a:srgbClr val="548235"/>
                </a:solidFill>
                <a:sym typeface="+mn-ea"/>
              </a:rPr>
              <a:t>38%</a:t>
            </a:r>
            <a:r>
              <a:rPr lang="zh-CN" altLang="en-US" sz="2400">
                <a:solidFill>
                  <a:srgbClr val="548235"/>
                </a:solidFill>
                <a:sym typeface="+mn-ea"/>
              </a:rPr>
              <a:t>；生态退耕农业结构调整建设用地占用耕地面积</a:t>
            </a:r>
            <a:r>
              <a:rPr lang="en-US" altLang="zh-CN" sz="2400">
                <a:solidFill>
                  <a:srgbClr val="548235"/>
                </a:solidFill>
                <a:sym typeface="+mn-ea"/>
              </a:rPr>
              <a:t>62%</a:t>
            </a:r>
            <a:r>
              <a:rPr lang="zh-CN" altLang="en-US" sz="2400">
                <a:solidFill>
                  <a:srgbClr val="548235"/>
                </a:solidFill>
                <a:sym typeface="+mn-ea"/>
              </a:rPr>
              <a:t>，灾害损失耕地</a:t>
            </a:r>
            <a:r>
              <a:rPr lang="en-US" altLang="zh-CN" sz="2400">
                <a:solidFill>
                  <a:srgbClr val="548235"/>
                </a:solidFill>
                <a:sym typeface="+mn-ea"/>
              </a:rPr>
              <a:t>18%</a:t>
            </a:r>
            <a:r>
              <a:rPr lang="zh-CN" altLang="en-US" sz="2400">
                <a:solidFill>
                  <a:srgbClr val="548235"/>
                </a:solidFill>
                <a:sym typeface="+mn-ea"/>
              </a:rPr>
              <a:t>。</a:t>
            </a:r>
          </a:p>
          <a:p>
            <a:pPr>
              <a:lnSpc>
                <a:spcPct val="150000"/>
              </a:lnSpc>
            </a:pPr>
            <a:r>
              <a:rPr lang="zh-CN" altLang="en-US" sz="2400">
                <a:solidFill>
                  <a:srgbClr val="548235"/>
                </a:solidFill>
                <a:sym typeface="+mn-ea"/>
              </a:rPr>
              <a:t>       ⑷世界耕地后备资源量为现在开发利用量的</a:t>
            </a:r>
            <a:r>
              <a:rPr lang="en-US" altLang="zh-CN" sz="2400">
                <a:solidFill>
                  <a:srgbClr val="548235"/>
                </a:solidFill>
                <a:sym typeface="+mn-ea"/>
              </a:rPr>
              <a:t>120</a:t>
            </a:r>
            <a:r>
              <a:rPr lang="zh-CN" altLang="en-US" sz="2400">
                <a:solidFill>
                  <a:srgbClr val="548235"/>
                </a:solidFill>
                <a:sym typeface="+mn-ea"/>
              </a:rPr>
              <a:t>％，我国仅为</a:t>
            </a:r>
            <a:r>
              <a:rPr lang="en-US" altLang="zh-CN" sz="2400">
                <a:solidFill>
                  <a:srgbClr val="548235"/>
                </a:solidFill>
                <a:sym typeface="+mn-ea"/>
              </a:rPr>
              <a:t>6</a:t>
            </a:r>
            <a:r>
              <a:rPr lang="zh-CN" altLang="en-US" sz="2400">
                <a:solidFill>
                  <a:srgbClr val="548235"/>
                </a:solidFill>
                <a:sym typeface="+mn-ea"/>
              </a:rPr>
              <a:t>％，并集中分布在西北区和青藏区的干旱、半干旱和高原地带。   </a:t>
            </a:r>
          </a:p>
          <a:p>
            <a:pPr>
              <a:lnSpc>
                <a:spcPct val="150000"/>
              </a:lnSpc>
            </a:pPr>
            <a:endParaRPr lang="zh-CN" altLang="en-US" sz="2400">
              <a:solidFill>
                <a:srgbClr val="548235"/>
              </a:solidFill>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3"/>
                                        </p:tgtEl>
                                        <p:attrNameLst>
                                          <p:attrName>ppt_x</p:attrName>
                                        </p:attrNameLst>
                                      </p:cBhvr>
                                      <p:tavLst>
                                        <p:tav tm="0">
                                          <p:val>
                                            <p:strVal val="ppt_x"/>
                                          </p:val>
                                        </p:tav>
                                        <p:tav tm="100000">
                                          <p:val>
                                            <p:strVal val="ppt_x"/>
                                          </p:val>
                                        </p:tav>
                                      </p:tavLst>
                                    </p:anim>
                                    <p:anim calcmode="lin" valueType="num">
                                      <p:cBhvr additive="base">
                                        <p:cTn id="25" dur="500"/>
                                        <p:tgtEl>
                                          <p:spTgt spid="3"/>
                                        </p:tgtEl>
                                        <p:attrNameLst>
                                          <p:attrName>ppt_y</p:attrName>
                                        </p:attrNameLst>
                                      </p:cBhvr>
                                      <p:tavLst>
                                        <p:tav tm="0">
                                          <p:val>
                                            <p:strVal val="ppt_y"/>
                                          </p:val>
                                        </p:tav>
                                        <p:tav tm="100000">
                                          <p:val>
                                            <p:strVal val="1+ppt_h/2"/>
                                          </p:val>
                                        </p:tav>
                                      </p:tavLst>
                                    </p:anim>
                                    <p:set>
                                      <p:cBhvr>
                                        <p:cTn id="26" dur="1" fill="hold">
                                          <p:stCondLst>
                                            <p:cond delay="499"/>
                                          </p:stCondLst>
                                        </p:cTn>
                                        <p:tgtEl>
                                          <p:spTgt spid="3"/>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p:bldP spid="3" grpId="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88071"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3000375"/>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第三节  土地资源利用与保护</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 土地保护</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rPr>
              <a:t>（二）我国土地保护</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rPr>
              <a:t>        2.土地保护是我国的一项基本国策</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3" name="文本框 2"/>
          <p:cNvSpPr txBox="1"/>
          <p:nvPr/>
        </p:nvSpPr>
        <p:spPr>
          <a:xfrm>
            <a:off x="1450975" y="2638425"/>
            <a:ext cx="9286875" cy="4060825"/>
          </a:xfrm>
          <a:prstGeom prst="rect">
            <a:avLst/>
          </a:prstGeom>
          <a:noFill/>
        </p:spPr>
        <p:txBody>
          <a:bodyPr>
            <a:spAutoFit/>
          </a:bodyPr>
          <a:lstStyle/>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土地是最基本的自然资源，是农业的根本生产资料，是矿物质的储存所，也是人类生活和生产活动的场所以及野生动物和家畜等的栖息所。因此，土地资源的合理利用就成为各种可更新的资源的保护中心。我国为了加强对土地资源的管理和保护，把“十分珍惜和合理利用每一寸土地，切实保护耕地”作为我国的一项基本国策。</a:t>
            </a:r>
          </a:p>
          <a:p>
            <a:pPr>
              <a:lnSpc>
                <a:spcPct val="150000"/>
              </a:lnSpc>
              <a:defRPr/>
            </a:pP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grpId="1" nodeType="clickEffect">
                                  <p:stCondLst>
                                    <p:cond delay="0"/>
                                  </p:stCondLst>
                                  <p:childTnLst>
                                    <p:anim calcmode="lin" valueType="num">
                                      <p:cBhvr additive="base">
                                        <p:cTn id="27" dur="500"/>
                                        <p:tgtEl>
                                          <p:spTgt spid="3"/>
                                        </p:tgtEl>
                                        <p:attrNameLst>
                                          <p:attrName>ppt_x</p:attrName>
                                        </p:attrNameLst>
                                      </p:cBhvr>
                                      <p:tavLst>
                                        <p:tav tm="0">
                                          <p:val>
                                            <p:strVal val="ppt_x"/>
                                          </p:val>
                                        </p:tav>
                                        <p:tav tm="100000">
                                          <p:val>
                                            <p:strVal val="ppt_x"/>
                                          </p:val>
                                        </p:tav>
                                      </p:tavLst>
                                    </p:anim>
                                    <p:anim calcmode="lin" valueType="num">
                                      <p:cBhvr additive="base">
                                        <p:cTn id="28" dur="500"/>
                                        <p:tgtEl>
                                          <p:spTgt spid="3"/>
                                        </p:tgtEl>
                                        <p:attrNameLst>
                                          <p:attrName>ppt_y</p:attrName>
                                        </p:attrNameLst>
                                      </p:cBhvr>
                                      <p:tavLst>
                                        <p:tav tm="0">
                                          <p:val>
                                            <p:strVal val="ppt_y"/>
                                          </p:val>
                                        </p:tav>
                                        <p:tav tm="100000">
                                          <p:val>
                                            <p:strVal val="1+ppt_h/2"/>
                                          </p:val>
                                        </p:tav>
                                      </p:tavLst>
                                    </p:anim>
                                    <p:set>
                                      <p:cBhvr>
                                        <p:cTn id="29"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90119"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第三节  土地资源利用与保护</a:t>
            </a:r>
            <a:endParaRPr lang="zh-CN" altLang="en-US" sz="200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 土地保护</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rPr>
              <a:t>（三）正确处理开发利用和保护土地资源的关系</a:t>
            </a:r>
            <a:endParaRPr lang="zh-CN" altLang="en-US" sz="2400" b="1">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3" name="文本框 2"/>
          <p:cNvSpPr txBox="1"/>
          <p:nvPr/>
        </p:nvSpPr>
        <p:spPr>
          <a:xfrm>
            <a:off x="1450975" y="2638425"/>
            <a:ext cx="9286875" cy="4522788"/>
          </a:xfrm>
          <a:prstGeom prst="rect">
            <a:avLst/>
          </a:prstGeom>
          <a:noFill/>
        </p:spPr>
        <p:txBody>
          <a:bodyPr>
            <a:spAutoFit/>
          </a:bodyPr>
          <a:lstStyle/>
          <a:p>
            <a:pPr>
              <a:lnSpc>
                <a:spcPct val="150000"/>
              </a:lnSpc>
              <a:defRPr/>
            </a:pPr>
            <a:r>
              <a:rPr lang="en-US" sz="2400">
                <a:solidFill>
                  <a:schemeClr val="accent6">
                    <a:lumMod val="75000"/>
                  </a:schemeClr>
                </a:solidFill>
                <a:latin typeface="Arial" panose="020B0604020202020204" pitchFamily="34" charset="0"/>
                <a:ea typeface="宋体" panose="02010600030101010101" pitchFamily="2" charset="-122"/>
                <a:sym typeface="+mn-ea"/>
              </a:rPr>
              <a:t>    </a:t>
            </a:r>
            <a:r>
              <a:rPr sz="2400">
                <a:solidFill>
                  <a:schemeClr val="accent6">
                    <a:lumMod val="75000"/>
                  </a:schemeClr>
                </a:solidFill>
                <a:latin typeface="Arial" panose="020B0604020202020204" pitchFamily="34" charset="0"/>
                <a:ea typeface="宋体" panose="02010600030101010101" pitchFamily="2" charset="-122"/>
                <a:sym typeface="+mn-ea"/>
              </a:rPr>
              <a:t>   “土地资源的可持续利用”是土地利用的总体要求。土地利用就要正确处理人地矛盾，即正确处理开发利用和保护土地资源的关系。土地是依自然规律而存在的实体，人对其利用的过程，既相互作用、又相互影响，人在利用中影响地表层的组成要素，而地表层组成要素的变化又人的生存环境影响；遵循土地存在的自然规律，采用合理的利用方式，不造成土地资源破坏不影响资源的持续利用，确保土地资源永续利用的物质基础。</a:t>
            </a:r>
          </a:p>
          <a:p>
            <a:pPr>
              <a:lnSpc>
                <a:spcPct val="150000"/>
              </a:lnSpc>
              <a:defRPr/>
            </a:pP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92167"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800225"/>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一、土地利用规划的概念</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262063" y="1858963"/>
            <a:ext cx="9286875" cy="3554412"/>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3600">
                <a:solidFill>
                  <a:schemeClr val="accent6">
                    <a:lumMod val="75000"/>
                  </a:schemeClr>
                </a:solidFill>
                <a:latin typeface="Arial" panose="020B0604020202020204" pitchFamily="34" charset="0"/>
                <a:ea typeface="宋体" panose="02010600030101010101" pitchFamily="2" charset="-122"/>
                <a:sym typeface="+mn-ea"/>
              </a:rPr>
              <a:t>    </a:t>
            </a:r>
            <a:r>
              <a:rPr lang="zh-CN" altLang="en-US" sz="3200">
                <a:solidFill>
                  <a:schemeClr val="accent6">
                    <a:lumMod val="75000"/>
                  </a:schemeClr>
                </a:solidFill>
                <a:latin typeface="Arial" panose="020B0604020202020204" pitchFamily="34" charset="0"/>
                <a:ea typeface="宋体" panose="02010600030101010101" pitchFamily="2" charset="-122"/>
                <a:sym typeface="+mn-ea"/>
              </a:rPr>
              <a:t>   土地利用规划：是各级政府根据国家社会经济可持续发展的要求和当地自然、经济、社会条件，依法组织对辖区内全部土地的开发、利用、整治、保护在空间和时间上所作的综合部署和统筹安排。</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94217"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800225"/>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一、土地利用规划的概念</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262063" y="1858963"/>
            <a:ext cx="9286875" cy="3554412"/>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3600">
                <a:solidFill>
                  <a:schemeClr val="accent6">
                    <a:lumMod val="75000"/>
                  </a:schemeClr>
                </a:solidFill>
                <a:latin typeface="Arial" panose="020B0604020202020204" pitchFamily="34" charset="0"/>
                <a:ea typeface="宋体" panose="02010600030101010101" pitchFamily="2" charset="-122"/>
                <a:sym typeface="+mn-ea"/>
              </a:rPr>
              <a:t>    </a:t>
            </a:r>
            <a:r>
              <a:rPr lang="zh-CN" altLang="en-US" sz="3200">
                <a:solidFill>
                  <a:schemeClr val="accent6">
                    <a:lumMod val="75000"/>
                  </a:schemeClr>
                </a:solidFill>
                <a:latin typeface="Arial" panose="020B0604020202020204" pitchFamily="34" charset="0"/>
                <a:ea typeface="宋体" panose="02010600030101010101" pitchFamily="2" charset="-122"/>
                <a:sym typeface="+mn-ea"/>
              </a:rPr>
              <a:t>   土地利用规划：是各级政府根据国家社会经济可持续发展的要求和当地自然、经济、社会条件，依法组织对辖区内全部土地的开发、利用、整治、保护在空间和时间上所作的综合部署和统筹安排。</a:t>
            </a:r>
          </a:p>
        </p:txBody>
      </p:sp>
      <p:sp>
        <p:nvSpPr>
          <p:cNvPr id="2" name="文本框 1"/>
          <p:cNvSpPr txBox="1"/>
          <p:nvPr/>
        </p:nvSpPr>
        <p:spPr>
          <a:xfrm>
            <a:off x="1268413" y="1508125"/>
            <a:ext cx="9286875" cy="5214938"/>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3600">
                <a:solidFill>
                  <a:schemeClr val="accent6">
                    <a:lumMod val="75000"/>
                  </a:schemeClr>
                </a:solidFill>
                <a:latin typeface="Arial" panose="020B0604020202020204" pitchFamily="34" charset="0"/>
                <a:ea typeface="宋体" panose="02010600030101010101" pitchFamily="2" charset="-122"/>
                <a:sym typeface="+mn-ea"/>
              </a:rPr>
              <a:t>    </a:t>
            </a:r>
            <a:r>
              <a:rPr lang="zh-CN" altLang="en-US" sz="32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a:solidFill>
                  <a:schemeClr val="accent6">
                    <a:lumMod val="75000"/>
                  </a:schemeClr>
                </a:solidFill>
                <a:latin typeface="Arial" panose="020B0604020202020204" pitchFamily="34" charset="0"/>
                <a:ea typeface="宋体" panose="02010600030101010101" pitchFamily="2" charset="-122"/>
                <a:sym typeface="+mn-ea"/>
              </a:rPr>
              <a:t>我国土地利用总体规划是实行最严格土地管理制度的纲领性文件，是落实土地宏观调控和土地用途管制，规划城乡建设和统筹各项土地利用活动的重要依据。土地利用总体规划是土地利用管理工作的“龙头”，是各级政府对土地利用进行协调和控制的重要手段。土地利用总体规划依法由各级政府组织编制，国土资源行政主管部门具体承办。</a:t>
            </a:r>
          </a:p>
        </p:txBody>
      </p:sp>
      <p:sp>
        <p:nvSpPr>
          <p:cNvPr id="3" name="文本框 2"/>
          <p:cNvSpPr txBox="1"/>
          <p:nvPr/>
        </p:nvSpPr>
        <p:spPr>
          <a:xfrm>
            <a:off x="1130300" y="1533525"/>
            <a:ext cx="9286875" cy="4660900"/>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3600">
                <a:solidFill>
                  <a:schemeClr val="accent6">
                    <a:lumMod val="75000"/>
                  </a:schemeClr>
                </a:solidFill>
                <a:latin typeface="Arial" panose="020B0604020202020204" pitchFamily="34" charset="0"/>
                <a:ea typeface="宋体" panose="02010600030101010101" pitchFamily="2" charset="-122"/>
                <a:sym typeface="+mn-ea"/>
              </a:rPr>
              <a:t>    </a:t>
            </a:r>
            <a:r>
              <a:rPr lang="zh-CN" altLang="en-US" sz="32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利用总体规划的核心是确定或调整土地利用结构和用地布局。它的作用是宏观调控和均衡各业用地，重点是确定关系国计民生的土地利用约束性控制指标，实施土地利用宏观控制，划分土地利用区，为土地用途管制提供依据。土地利用总体规划的实质是对有限的土地资源在国民经济部门间的合理配置，即土地资源使用部门、行业间的时空分配(数量、质量、区位)，具体借助于土地利用结构加以实现。</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15"/>
                                        </p:tgtEl>
                                        <p:attrNameLst>
                                          <p:attrName>ppt_x</p:attrName>
                                        </p:attrNameLst>
                                      </p:cBhvr>
                                      <p:tavLst>
                                        <p:tav tm="0">
                                          <p:val>
                                            <p:strVal val="ppt_x"/>
                                          </p:val>
                                        </p:tav>
                                        <p:tav tm="100000">
                                          <p:val>
                                            <p:strVal val="ppt_x"/>
                                          </p:val>
                                        </p:tav>
                                      </p:tavLst>
                                    </p:anim>
                                    <p:anim calcmode="lin" valueType="num">
                                      <p:cBhvr additive="base">
                                        <p:cTn id="25" dur="500"/>
                                        <p:tgtEl>
                                          <p:spTgt spid="15"/>
                                        </p:tgtEl>
                                        <p:attrNameLst>
                                          <p:attrName>ppt_y</p:attrName>
                                        </p:attrNameLst>
                                      </p:cBhvr>
                                      <p:tavLst>
                                        <p:tav tm="0">
                                          <p:val>
                                            <p:strVal val="ppt_y"/>
                                          </p:val>
                                        </p:tav>
                                        <p:tav tm="100000">
                                          <p:val>
                                            <p:strVal val="1+ppt_h/2"/>
                                          </p:val>
                                        </p:tav>
                                      </p:tavLst>
                                    </p:anim>
                                    <p:set>
                                      <p:cBhvr>
                                        <p:cTn id="26" dur="1" fill="hold">
                                          <p:stCondLst>
                                            <p:cond delay="499"/>
                                          </p:stCondLst>
                                        </p:cTn>
                                        <p:tgtEl>
                                          <p:spTgt spid="15"/>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xit" presetSubtype="4" fill="hold" grpId="1" nodeType="clickEffect">
                                  <p:stCondLst>
                                    <p:cond delay="0"/>
                                  </p:stCondLst>
                                  <p:childTnLst>
                                    <p:anim calcmode="lin" valueType="num">
                                      <p:cBhvr additive="base">
                                        <p:cTn id="32" dur="500"/>
                                        <p:tgtEl>
                                          <p:spTgt spid="2"/>
                                        </p:tgtEl>
                                        <p:attrNameLst>
                                          <p:attrName>ppt_x</p:attrName>
                                        </p:attrNameLst>
                                      </p:cBhvr>
                                      <p:tavLst>
                                        <p:tav tm="0">
                                          <p:val>
                                            <p:strVal val="ppt_x"/>
                                          </p:val>
                                        </p:tav>
                                        <p:tav tm="100000">
                                          <p:val>
                                            <p:strVal val="ppt_x"/>
                                          </p:val>
                                        </p:tav>
                                      </p:tavLst>
                                    </p:anim>
                                    <p:anim calcmode="lin" valueType="num">
                                      <p:cBhvr additive="base">
                                        <p:cTn id="33" dur="500"/>
                                        <p:tgtEl>
                                          <p:spTgt spid="2"/>
                                        </p:tgtEl>
                                        <p:attrNameLst>
                                          <p:attrName>ppt_y</p:attrName>
                                        </p:attrNameLst>
                                      </p:cBhvr>
                                      <p:tavLst>
                                        <p:tav tm="0">
                                          <p:val>
                                            <p:strVal val="ppt_y"/>
                                          </p:val>
                                        </p:tav>
                                        <p:tav tm="100000">
                                          <p:val>
                                            <p:strVal val="1+ppt_h/2"/>
                                          </p:val>
                                        </p:tav>
                                      </p:tavLst>
                                    </p:anim>
                                    <p:set>
                                      <p:cBhvr>
                                        <p:cTn id="34" dur="1" fill="hold">
                                          <p:stCondLst>
                                            <p:cond delay="499"/>
                                          </p:stCondLst>
                                        </p:cTn>
                                        <p:tgtEl>
                                          <p:spTgt spid="2"/>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15" grpId="1"/>
      <p:bldP spid="2" grpId="0"/>
      <p:bldP spid="2" grpId="1"/>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96263"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800225"/>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二、土地利用规划的特性</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262063" y="1858963"/>
            <a:ext cx="9286875" cy="2076450"/>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3600">
                <a:solidFill>
                  <a:schemeClr val="accent6">
                    <a:lumMod val="75000"/>
                  </a:schemeClr>
                </a:solidFill>
                <a:latin typeface="Arial" panose="020B0604020202020204" pitchFamily="34" charset="0"/>
                <a:ea typeface="宋体" panose="02010600030101010101" pitchFamily="2" charset="-122"/>
                <a:sym typeface="+mn-ea"/>
              </a:rPr>
              <a:t>    </a:t>
            </a:r>
            <a:r>
              <a:rPr lang="zh-CN" altLang="en-US" sz="3200">
                <a:solidFill>
                  <a:schemeClr val="accent6">
                    <a:lumMod val="75000"/>
                  </a:schemeClr>
                </a:solidFill>
                <a:latin typeface="Arial" panose="020B0604020202020204" pitchFamily="34" charset="0"/>
                <a:ea typeface="宋体" panose="02010600030101010101" pitchFamily="2" charset="-122"/>
                <a:sym typeface="+mn-ea"/>
              </a:rPr>
              <a:t>   长期性、综合性、战略性、控制性、权威性是土地利用规划基本特性。</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98311"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二、土地利用规划的特性</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（一）长期性 </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346200" y="2308225"/>
            <a:ext cx="9286875" cy="3922713"/>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土地利用总体规划是国民经济和社会发展规划的组成部分，其规划期限应与国民经济和社会发展规划相适应，对与土地利用有关的重要经济活动的长期变化趋势，如人口变化、城镇化、工业化、农业现代化、旅游事业的发展等做出预测。土地利用总体规划期限在10</a:t>
            </a:r>
            <a:r>
              <a:rPr lang="en-US" altLang="zh-CN" sz="2400">
                <a:solidFill>
                  <a:schemeClr val="accent6">
                    <a:lumMod val="75000"/>
                  </a:schemeClr>
                </a:solidFill>
                <a:latin typeface="Arial" panose="020B0604020202020204" pitchFamily="34" charset="0"/>
                <a:ea typeface="宋体" panose="02010600030101010101" pitchFamily="2" charset="-122"/>
                <a:sym typeface="+mn-ea"/>
              </a:rPr>
              <a:t>~</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15年，可展望20</a:t>
            </a:r>
            <a:r>
              <a:rPr lang="en-US" altLang="zh-CN" sz="2400">
                <a:solidFill>
                  <a:schemeClr val="accent6">
                    <a:lumMod val="75000"/>
                  </a:schemeClr>
                </a:solidFill>
                <a:latin typeface="Arial" panose="020B0604020202020204" pitchFamily="34" charset="0"/>
                <a:ea typeface="宋体" panose="02010600030101010101" pitchFamily="2" charset="-122"/>
                <a:sym typeface="+mn-ea"/>
              </a:rPr>
              <a:t>~</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50年。为便于规划实施，其规划目标通过制定阶段性目标来落实，重点是确定5年的近期规划目标。</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00360"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二、土地利用规划的特性</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（二）综合性</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346200" y="2308225"/>
            <a:ext cx="9286875" cy="3922713"/>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1.从规划的对象上看</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，土地利用总体规划是针对一个行政区域内的全部土地资源，不是某一类土地或某一局部土地。</a:t>
            </a:r>
          </a:p>
          <a:p>
            <a:pPr algn="just">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2.从规划内容上看</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，总体规划要对土地的开发、利用、整治、整理、复垦和保护，同时结合时间结构、空间结构和产业结构进行统筹安排、全面安排，涵盖国民经济、社会发展和环境保护的用地需要。</a:t>
            </a:r>
          </a:p>
        </p:txBody>
      </p:sp>
      <p:sp>
        <p:nvSpPr>
          <p:cNvPr id="2" name="文本框 1"/>
          <p:cNvSpPr txBox="1"/>
          <p:nvPr/>
        </p:nvSpPr>
        <p:spPr>
          <a:xfrm>
            <a:off x="1389063" y="2303463"/>
            <a:ext cx="9286875" cy="3462337"/>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000" b="1">
                <a:solidFill>
                  <a:schemeClr val="accent6">
                    <a:lumMod val="75000"/>
                  </a:schemeClr>
                </a:solidFill>
                <a:latin typeface="Arial" panose="020B0604020202020204" pitchFamily="34" charset="0"/>
                <a:ea typeface="宋体" panose="02010600030101010101" pitchFamily="2" charset="-122"/>
                <a:sym typeface="+mn-ea"/>
              </a:rPr>
              <a:t> 3.从规划的目标上看</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，土地利用总体规划强调的是综合效益的最大化，即兼顾经济、生态、社会效益的高度统一，同时正确处理局部利益和整体利益、近期利益和长远利益的关系，最终实现土地的可持续发展。</a:t>
            </a:r>
          </a:p>
          <a:p>
            <a:pPr algn="just">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000" b="1">
                <a:solidFill>
                  <a:schemeClr val="accent6">
                    <a:lumMod val="75000"/>
                  </a:schemeClr>
                </a:solidFill>
                <a:latin typeface="Arial" panose="020B0604020202020204" pitchFamily="34" charset="0"/>
                <a:ea typeface="宋体" panose="02010600030101010101" pitchFamily="2" charset="-122"/>
                <a:sym typeface="+mn-ea"/>
              </a:rPr>
              <a:t>   4.从规划的协调范围看</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，它平衡协调国民经济各部门用地关系，而不是某一部门内的用地关系。整理、复垦和保护，同时结合时间结构、空间结构和产业结构进行统筹安排、全面安排，涵盖国民经济、社会发展和环境保护的用地需要。</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15"/>
                                        </p:tgtEl>
                                        <p:attrNameLst>
                                          <p:attrName>ppt_x</p:attrName>
                                        </p:attrNameLst>
                                      </p:cBhvr>
                                      <p:tavLst>
                                        <p:tav tm="0">
                                          <p:val>
                                            <p:strVal val="ppt_x"/>
                                          </p:val>
                                        </p:tav>
                                        <p:tav tm="100000">
                                          <p:val>
                                            <p:strVal val="ppt_x"/>
                                          </p:val>
                                        </p:tav>
                                      </p:tavLst>
                                    </p:anim>
                                    <p:anim calcmode="lin" valueType="num">
                                      <p:cBhvr additive="base">
                                        <p:cTn id="25" dur="500"/>
                                        <p:tgtEl>
                                          <p:spTgt spid="15"/>
                                        </p:tgtEl>
                                        <p:attrNameLst>
                                          <p:attrName>ppt_y</p:attrName>
                                        </p:attrNameLst>
                                      </p:cBhvr>
                                      <p:tavLst>
                                        <p:tav tm="0">
                                          <p:val>
                                            <p:strVal val="ppt_y"/>
                                          </p:val>
                                        </p:tav>
                                        <p:tav tm="100000">
                                          <p:val>
                                            <p:strVal val="1+ppt_h/2"/>
                                          </p:val>
                                        </p:tav>
                                      </p:tavLst>
                                    </p:anim>
                                    <p:set>
                                      <p:cBhvr>
                                        <p:cTn id="26" dur="1" fill="hold">
                                          <p:stCondLst>
                                            <p:cond delay="499"/>
                                          </p:stCondLst>
                                        </p:cTn>
                                        <p:tgtEl>
                                          <p:spTgt spid="15"/>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P spid="15" grpId="1"/>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02407"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二、土地利用规划的特性</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322388" y="1657350"/>
            <a:ext cx="9286875" cy="4568825"/>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（三）战略性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土地里总体规划在宏观上是一种政策指南，是一种战略部署。其战略性表现在它所研究的问题具有战略意义。</a:t>
            </a:r>
          </a:p>
          <a:p>
            <a:pPr algn="just">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（四）控制性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规划总体目标是自上而下，层层控制。一切土地利用活动都是在宏观控制指标的控制下进行的。下一级土地利用总体规划同时又是上一级土地利用总体规划的反馈，从而在全国范围内形成一个有机联系的土地利用总体规划体系。综合性和控制性是土地利用总体规划的本质特征。</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04455"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二、土地利用规划的特性</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322388" y="1946275"/>
            <a:ext cx="9286875" cy="2400300"/>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（五）权威性</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是由各级政府依据国民经济和社会发展规划、国土整治和资源环境保护的要求，土地供给能力以及各项建设对土地的需求，组织编制土地利用规划，确定了土地利用规划的权威性。</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2775"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90650" y="671513"/>
            <a:ext cx="85407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1058863"/>
            <a:ext cx="9299575" cy="1800225"/>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第一节  土地的基本概念</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      一、土地的定义</a:t>
            </a:r>
            <a:endParaRPr lang="zh-CN" altLang="en-US" sz="20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dirty="0">
                <a:solidFill>
                  <a:schemeClr val="accent6">
                    <a:lumMod val="75000"/>
                  </a:schemeClr>
                </a:solidFill>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15" name="文本框 14"/>
          <p:cNvSpPr txBox="1"/>
          <p:nvPr/>
        </p:nvSpPr>
        <p:spPr>
          <a:xfrm>
            <a:off x="1262063" y="1979613"/>
            <a:ext cx="9286875" cy="3830637"/>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（一）狭义的土地 </a:t>
            </a:r>
            <a:endParaRPr lang="zh-CN" altLang="en-US">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仅指陆地部分 ，</a:t>
            </a:r>
            <a:r>
              <a:rPr lang="en-US" altLang="zh-CN" sz="2400">
                <a:solidFill>
                  <a:schemeClr val="accent6">
                    <a:lumMod val="75000"/>
                  </a:schemeClr>
                </a:solidFill>
                <a:latin typeface="Arial" panose="020B0604020202020204" pitchFamily="34" charset="0"/>
                <a:ea typeface="宋体" panose="02010600030101010101" pitchFamily="2" charset="-122"/>
                <a:sym typeface="+mn-ea"/>
              </a:rPr>
              <a:t>“</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土地是指地球陆地表层，它是自然历史的产物，是由土壤、植被、地表水以及表层的岩石和地下水等诸多要素组成的自然综合体……</a:t>
            </a:r>
            <a:r>
              <a:rPr lang="en-US" altLang="zh-CN" sz="2400">
                <a:solidFill>
                  <a:schemeClr val="accent6">
                    <a:lumMod val="75000"/>
                  </a:schemeClr>
                </a:solidFill>
                <a:latin typeface="Arial" panose="020B0604020202020204" pitchFamily="34" charset="0"/>
                <a:ea typeface="宋体" panose="02010600030101010101" pitchFamily="2" charset="-122"/>
                <a:sym typeface="+mn-ea"/>
              </a:rPr>
              <a:t>”</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；自然地理学者认为：</a:t>
            </a:r>
            <a:r>
              <a:rPr lang="en-US" altLang="zh-CN" sz="2400">
                <a:solidFill>
                  <a:schemeClr val="accent6">
                    <a:lumMod val="75000"/>
                  </a:schemeClr>
                </a:solidFill>
                <a:latin typeface="Arial" panose="020B0604020202020204" pitchFamily="34" charset="0"/>
                <a:ea typeface="宋体" panose="02010600030101010101" pitchFamily="2" charset="-122"/>
                <a:sym typeface="+mn-ea"/>
              </a:rPr>
              <a:t>“</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土地是地理环境（主要是陆地环境）中互相联系的各自然地理成分所组成，包括人类活动影响在内的自然地域综合体。</a:t>
            </a:r>
            <a:r>
              <a:rPr lang="en-US" altLang="zh-CN" sz="2000">
                <a:solidFill>
                  <a:schemeClr val="accent6">
                    <a:lumMod val="75000"/>
                  </a:schemeClr>
                </a:solidFill>
                <a:latin typeface="Arial" panose="020B0604020202020204" pitchFamily="34" charset="0"/>
                <a:ea typeface="宋体" panose="02010600030101010101" pitchFamily="2" charset="-122"/>
                <a:sym typeface="+mn-ea"/>
              </a:rPr>
              <a:t>”</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47"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06503"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三、土地利用总体规划的目标、任务和内容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a:spLocks noChangeArrowheads="1"/>
          </p:cNvSpPr>
          <p:nvPr/>
        </p:nvSpPr>
        <p:spPr bwMode="auto">
          <a:xfrm>
            <a:off x="1322388" y="1778000"/>
            <a:ext cx="9286875" cy="3471863"/>
          </a:xfrm>
          <a:prstGeom prst="rect">
            <a:avLst/>
          </a:prstGeom>
          <a:noFill/>
          <a:ln w="9525">
            <a:noFill/>
            <a:miter lim="800000"/>
            <a:headEnd/>
            <a:tailEnd/>
          </a:ln>
        </p:spPr>
        <p:txBody>
          <a:bodyPr>
            <a:spAutoFit/>
          </a:bodyPr>
          <a:lstStyle/>
          <a:p>
            <a:pPr>
              <a:lnSpc>
                <a:spcPct val="150000"/>
              </a:lnSpc>
            </a:pPr>
            <a:endParaRPr lang="zh-CN" altLang="en-US" sz="2400">
              <a:solidFill>
                <a:srgbClr val="548235"/>
              </a:solidFill>
              <a:sym typeface="+mn-ea"/>
            </a:endParaRPr>
          </a:p>
          <a:p>
            <a:pPr>
              <a:lnSpc>
                <a:spcPct val="150000"/>
              </a:lnSpc>
            </a:pPr>
            <a:r>
              <a:rPr lang="zh-CN" altLang="en-US" sz="2800" b="1">
                <a:solidFill>
                  <a:srgbClr val="548235"/>
                </a:solidFill>
                <a:sym typeface="+mn-ea"/>
              </a:rPr>
              <a:t>       （一）土地利用总体规划的目标</a:t>
            </a:r>
            <a:endParaRPr lang="zh-CN" altLang="en-US" sz="2400">
              <a:solidFill>
                <a:srgbClr val="548235"/>
              </a:solidFill>
              <a:sym typeface="+mn-ea"/>
            </a:endParaRPr>
          </a:p>
          <a:p>
            <a:pPr algn="just">
              <a:lnSpc>
                <a:spcPct val="150000"/>
              </a:lnSpc>
            </a:pPr>
            <a:r>
              <a:rPr lang="zh-CN" altLang="en-US" sz="2400">
                <a:solidFill>
                  <a:srgbClr val="548235"/>
                </a:solidFill>
                <a:sym typeface="+mn-ea"/>
              </a:rPr>
              <a:t>          土地利用规划的目标：在土地利用研究的基础上，根据国民经济和社会发展规划对土地资源的需求、土地资源的供给状况、土地的人口承载潜力和土地利用战略研究的成果，提出5-15年规划期限年所应实现的土地利用目标。</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08551"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446338"/>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三、土地利用总体规划的目标、任务和内容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141413" y="1476375"/>
            <a:ext cx="9286875" cy="4616450"/>
          </a:xfrm>
          <a:prstGeom prst="rect">
            <a:avLst/>
          </a:prstGeom>
          <a:noFill/>
        </p:spPr>
        <p:txBody>
          <a:bodyPr>
            <a:spAutoFit/>
          </a:bodyPr>
          <a:lstStyle/>
          <a:p>
            <a:pPr>
              <a:lnSpc>
                <a:spcPct val="150000"/>
              </a:lnSpc>
              <a:defRPr/>
            </a:pP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（二）土地利用规划的任务</a:t>
            </a: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a:p>
            <a:pPr algn="just">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1. 土地利用宏观调控的依据，土地供需综合平衡。自上而下，层层约束控制，尽可能达到经济、生态、社会三个方面最优。</a:t>
            </a:r>
          </a:p>
          <a:p>
            <a:pPr algn="just">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2. 土地利用结构合理配置。在时、空上对对各类用地，如农用地、建设用地以及自然保护区、风景旅游区等专项用地布局科学，对土地资源潜力分析研究，指导用地政策，引导土地资源开发、利用、整治和保护。</a:t>
            </a:r>
          </a:p>
          <a:p>
            <a:pPr algn="just">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3. 最大限度提高土地利用率。就是降低占地率提高产出率。</a:t>
            </a:r>
          </a:p>
          <a:p>
            <a:pPr algn="just">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4.土地利用的规范监督。监督各部门对各类用地使用的重要依据。</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10599"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309245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三、土地利用总体规划的目标、任务和内容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（三）土地利用规划的内容</a:t>
            </a:r>
            <a:endParaRPr lang="zh-CN" altLang="en-US" sz="2800" b="1">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466850" y="2936875"/>
            <a:ext cx="9286875" cy="1752600"/>
          </a:xfrm>
          <a:prstGeom prst="rect">
            <a:avLst/>
          </a:prstGeom>
          <a:noFill/>
        </p:spPr>
        <p:txBody>
          <a:bodyPr>
            <a:spAutoFit/>
          </a:bodyPr>
          <a:lstStyle/>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1. 土地利用现状分析  土地利用现状、存在问题和影响因素。包括：土地利用自然因素和社会经济条件分析、土地资源质量数量分析、土地利用结构与动态变化分析、土地利用程度和效益分析。</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12647"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309245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三、土地利用总体规划的目标、任务和内容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（三）土地利用规划的内容</a:t>
            </a:r>
            <a:endParaRPr lang="zh-CN" altLang="en-US" sz="2800" b="1">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550988" y="2659063"/>
            <a:ext cx="9288462" cy="3414712"/>
          </a:xfrm>
          <a:prstGeom prst="rect">
            <a:avLst/>
          </a:prstGeom>
          <a:noFill/>
        </p:spPr>
        <p:txBody>
          <a:bodyPr>
            <a:spAutoFit/>
          </a:bodyPr>
          <a:lstStyle/>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 2. 土地评价  运用分析比较的方法，对土地构成因子(土壤、气候、植被、地形、水文等)的状况和土地投资效益进行综合评审和鉴定。根据评价目的、对象、方法和手段不同，可分为土地适宜性评价，土地生产力评价、土地经济评价和土地综合评价。土地评价的对象是土地的质量，着重研究土地的适宜性与限制性因素。根据国民经济发展的需要，从社会经济的角度来衡量一定地区土地的各种组成要素和基本条件的特点，从土地质量、潜力及其适宜用途比较鉴别，确定最有利的用途。它是进行土地规划以及设计各种土地利用方案的不可缺少的一项基础工作。</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14695"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309245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三、土地利用总体规划的目标、任务和内容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（三）土地利用规划的内容</a:t>
            </a:r>
            <a:endParaRPr lang="zh-CN" altLang="en-US" sz="2800" b="1">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550988" y="2730500"/>
            <a:ext cx="9288462" cy="3416300"/>
          </a:xfrm>
          <a:prstGeom prst="rect">
            <a:avLst/>
          </a:prstGeom>
          <a:noFill/>
        </p:spPr>
        <p:txBody>
          <a:bodyPr>
            <a:spAutoFit/>
          </a:bodyPr>
          <a:lstStyle/>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 3. 土地供给量预测  对建设用地利用潜力、农用地潜力进行测算，对未利用地适宜各类开发或已用土地地类调整的方向、数量分析预测。</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4. 土地需求量预测  依据区域国民经济发展指标和土地资源数量质量、自然社会经济条件，用地部门提供的用地分布，对区域建设用地和农用地需求量作分析预测。</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5. 确定规划期目标任务  在土地供给量和土地需求量的基础上，拟定规划期的主要任务、目标。</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16743"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309245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土地利用规划</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三、土地利用总体规划的目标、任务和内容</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（三）土地利用规划的内容</a:t>
            </a:r>
            <a:endParaRPr lang="zh-CN" altLang="en-US" sz="2800" b="1">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p>
          <a:p>
            <a:pPr>
              <a:lnSpc>
                <a:spcPct val="150000"/>
              </a:lnSpc>
              <a:defRPr/>
            </a:pPr>
            <a:r>
              <a:rPr lang="zh-CN" altLang="en-US">
                <a:solidFill>
                  <a:schemeClr val="accent6">
                    <a:lumMod val="75000"/>
                  </a:schemeClr>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5" name="文本框 14"/>
          <p:cNvSpPr txBox="1"/>
          <p:nvPr/>
        </p:nvSpPr>
        <p:spPr>
          <a:xfrm>
            <a:off x="1550988" y="2730500"/>
            <a:ext cx="9288462" cy="3416300"/>
          </a:xfrm>
          <a:prstGeom prst="rect">
            <a:avLst/>
          </a:prstGeom>
          <a:noFill/>
        </p:spPr>
        <p:txBody>
          <a:bodyPr>
            <a:spAutoFit/>
          </a:bodyPr>
          <a:lstStyle/>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 6. 土地利用结构与布局调整  根据规划期的主要任务、目标和土地利用调整次序，按照土地利用结构与布局调整的步骤方法，合理安排各类用地，统筹协调和调整土地开发、利用、保护、整治措施拟定重点建设项目用地布局。</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7. 土地利用分区 把规划期的主要任务、目标、土地利用结构与布局调整落实到土地利用分区，有利于规划实施。</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8. 制定实施规划的措施  为保证规划期的任务目标实施，采取的法规、行政、经济和技术手段、措施。</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18791"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第五节  我国土地利用规划回顾与展望</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一、我国土地利用规划回顾</a:t>
            </a:r>
            <a:endParaRPr lang="zh-CN" altLang="en-US">
              <a:latin typeface="Arial" panose="020B0604020202020204" pitchFamily="34" charset="0"/>
              <a:ea typeface="宋体" panose="02010600030101010101" pitchFamily="2" charset="-122"/>
            </a:endParaRPr>
          </a:p>
        </p:txBody>
      </p:sp>
      <p:sp>
        <p:nvSpPr>
          <p:cNvPr id="15" name="文本框 14"/>
          <p:cNvSpPr txBox="1">
            <a:spLocks noChangeArrowheads="1"/>
          </p:cNvSpPr>
          <p:nvPr/>
        </p:nvSpPr>
        <p:spPr bwMode="auto">
          <a:xfrm>
            <a:off x="1550988" y="2212975"/>
            <a:ext cx="9288462" cy="3473450"/>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（一）起步晚。</a:t>
            </a:r>
          </a:p>
          <a:p>
            <a:pPr>
              <a:lnSpc>
                <a:spcPct val="150000"/>
              </a:lnSpc>
            </a:pPr>
            <a:r>
              <a:rPr lang="zh-CN" altLang="en-US" sz="2000" b="1">
                <a:solidFill>
                  <a:srgbClr val="548235"/>
                </a:solidFill>
                <a:sym typeface="+mn-ea"/>
              </a:rPr>
              <a:t>       </a:t>
            </a:r>
            <a:r>
              <a:rPr lang="zh-CN" altLang="en-US" sz="2000">
                <a:solidFill>
                  <a:srgbClr val="548235"/>
                </a:solidFill>
                <a:sym typeface="+mn-ea"/>
              </a:rPr>
              <a:t>1986年前土地利用规划侧重于农用地的利用规划设计。有组织的编制土地利用规划始于上世纪八十年代。就全国范围来看，国家、省市、地市、县、乡镇五级土地利用规划开始于1997年，至今完成了两个十五年的编制期。</a:t>
            </a:r>
          </a:p>
          <a:p>
            <a:pPr>
              <a:lnSpc>
                <a:spcPct val="150000"/>
              </a:lnSpc>
            </a:pPr>
            <a:r>
              <a:rPr lang="zh-CN" altLang="en-US" sz="2000" b="1">
                <a:solidFill>
                  <a:srgbClr val="548235"/>
                </a:solidFill>
                <a:sym typeface="+mn-ea"/>
              </a:rPr>
              <a:t>      </a:t>
            </a:r>
            <a:r>
              <a:rPr lang="zh-CN" altLang="en-US" sz="2400" b="1">
                <a:solidFill>
                  <a:srgbClr val="548235"/>
                </a:solidFill>
                <a:sym typeface="+mn-ea"/>
              </a:rPr>
              <a:t>（二）成体系。</a:t>
            </a:r>
            <a:endParaRPr lang="zh-CN" altLang="en-US" sz="2400">
              <a:solidFill>
                <a:srgbClr val="548235"/>
              </a:solidFill>
              <a:sym typeface="+mn-ea"/>
            </a:endParaRPr>
          </a:p>
          <a:p>
            <a:pPr>
              <a:lnSpc>
                <a:spcPct val="150000"/>
              </a:lnSpc>
            </a:pPr>
            <a:r>
              <a:rPr lang="zh-CN" altLang="en-US" sz="2000">
                <a:solidFill>
                  <a:srgbClr val="548235"/>
                </a:solidFill>
                <a:sym typeface="+mn-ea"/>
              </a:rPr>
              <a:t>       以土地利用总体规划为龙头，土地开发整理复垦保护等专项规划为辅助的中国土地利用总体规划五级框架体系基本形成。</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20839"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77950" y="663575"/>
            <a:ext cx="8540750" cy="4763"/>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第五节  我国土地利用规划回顾与展望</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二、我国土地利用规划展望</a:t>
            </a:r>
          </a:p>
        </p:txBody>
      </p:sp>
      <p:sp>
        <p:nvSpPr>
          <p:cNvPr id="15" name="文本框 14"/>
          <p:cNvSpPr txBox="1">
            <a:spLocks noChangeArrowheads="1"/>
          </p:cNvSpPr>
          <p:nvPr/>
        </p:nvSpPr>
        <p:spPr bwMode="auto">
          <a:xfrm>
            <a:off x="1550988" y="2212975"/>
            <a:ext cx="9288462" cy="3416300"/>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（一）第三轮国土调查：</a:t>
            </a:r>
          </a:p>
          <a:p>
            <a:pPr>
              <a:lnSpc>
                <a:spcPct val="150000"/>
              </a:lnSpc>
            </a:pPr>
            <a:r>
              <a:rPr lang="zh-CN" altLang="en-US" sz="2400" b="1">
                <a:solidFill>
                  <a:srgbClr val="548235"/>
                </a:solidFill>
                <a:sym typeface="+mn-ea"/>
              </a:rPr>
              <a:t>      （二）第三轮国土空间规划即将启动：</a:t>
            </a:r>
          </a:p>
          <a:p>
            <a:pPr>
              <a:lnSpc>
                <a:spcPct val="150000"/>
              </a:lnSpc>
            </a:pPr>
            <a:r>
              <a:rPr lang="zh-CN" altLang="en-US" sz="2400" b="1">
                <a:solidFill>
                  <a:srgbClr val="548235"/>
                </a:solidFill>
                <a:sym typeface="+mn-ea"/>
              </a:rPr>
              <a:t>      （三）我国土地利用总体规划框架体系将要发生根本变革。</a:t>
            </a:r>
          </a:p>
          <a:p>
            <a:pPr>
              <a:lnSpc>
                <a:spcPct val="150000"/>
              </a:lnSpc>
            </a:pPr>
            <a:r>
              <a:rPr lang="zh-CN" altLang="en-US" sz="2400" b="1">
                <a:solidFill>
                  <a:srgbClr val="548235"/>
                </a:solidFill>
                <a:sym typeface="+mn-ea"/>
              </a:rPr>
              <a:t>       </a:t>
            </a:r>
            <a:r>
              <a:rPr lang="zh-CN" altLang="en-US" sz="2400">
                <a:solidFill>
                  <a:srgbClr val="548235"/>
                </a:solidFill>
                <a:sym typeface="+mn-ea"/>
              </a:rPr>
              <a:t> 方向是：一是土地的可持续利用；二是“多规合一”， 国土空间规划将涉及土地利用的各专项规划、城乡建设规划和行业专门规划合为一体。</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alpha val="76077"/>
          </a:schemeClr>
        </a:solidFill>
        <a:effectLst/>
      </p:bgPr>
    </p:bg>
    <p:spTree>
      <p:nvGrpSpPr>
        <p:cNvPr id="1" name=""/>
        <p:cNvGrpSpPr/>
        <p:nvPr/>
      </p:nvGrpSpPr>
      <p:grpSpPr>
        <a:xfrm>
          <a:off x="0" y="0"/>
          <a:ext cx="0" cy="0"/>
          <a:chOff x="0" y="0"/>
          <a:chExt cx="0" cy="0"/>
        </a:xfrm>
      </p:grpSpPr>
      <p:pic>
        <p:nvPicPr>
          <p:cNvPr id="122882" name="图片 13"/>
          <p:cNvPicPr>
            <a:picLocks noChangeAspect="1"/>
          </p:cNvPicPr>
          <p:nvPr/>
        </p:nvPicPr>
        <p:blipFill>
          <a:blip r:embed="rId3"/>
          <a:srcRect r="14032"/>
          <a:stretch>
            <a:fillRect/>
          </a:stretch>
        </p:blipFill>
        <p:spPr bwMode="auto">
          <a:xfrm>
            <a:off x="0" y="11113"/>
            <a:ext cx="12192000" cy="6846887"/>
          </a:xfrm>
          <a:prstGeom prst="rect">
            <a:avLst/>
          </a:prstGeom>
          <a:noFill/>
          <a:ln w="9525">
            <a:noFill/>
            <a:miter lim="800000"/>
            <a:headEnd/>
            <a:tailEnd/>
          </a:ln>
        </p:spPr>
      </p:pic>
      <p:sp>
        <p:nvSpPr>
          <p:cNvPr id="13" name="任意多边形 12"/>
          <p:cNvSpPr/>
          <p:nvPr/>
        </p:nvSpPr>
        <p:spPr>
          <a:xfrm>
            <a:off x="1443038" y="830263"/>
            <a:ext cx="8662987" cy="2481262"/>
          </a:xfrm>
          <a:custGeom>
            <a:avLst/>
            <a:gdLst>
              <a:gd name="connsiteX0" fmla="*/ 1240309 w 8662736"/>
              <a:gd name="connsiteY0" fmla="*/ 0 h 2480618"/>
              <a:gd name="connsiteX1" fmla="*/ 7422427 w 8662736"/>
              <a:gd name="connsiteY1" fmla="*/ 0 h 2480618"/>
              <a:gd name="connsiteX2" fmla="*/ 8662736 w 8662736"/>
              <a:gd name="connsiteY2" fmla="*/ 1240309 h 2480618"/>
              <a:gd name="connsiteX3" fmla="*/ 7422427 w 8662736"/>
              <a:gd name="connsiteY3" fmla="*/ 2480618 h 2480618"/>
              <a:gd name="connsiteX4" fmla="*/ 1240309 w 8662736"/>
              <a:gd name="connsiteY4" fmla="*/ 2480618 h 2480618"/>
              <a:gd name="connsiteX5" fmla="*/ 0 w 8662736"/>
              <a:gd name="connsiteY5" fmla="*/ 1240309 h 2480618"/>
              <a:gd name="connsiteX6" fmla="*/ 1240309 w 8662736"/>
              <a:gd name="connsiteY6" fmla="*/ 0 h 2480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62736" h="2480618">
                <a:moveTo>
                  <a:pt x="1240309" y="0"/>
                </a:moveTo>
                <a:lnTo>
                  <a:pt x="7422427" y="0"/>
                </a:lnTo>
                <a:cubicBezTo>
                  <a:pt x="8107431" y="0"/>
                  <a:pt x="8662736" y="555305"/>
                  <a:pt x="8662736" y="1240309"/>
                </a:cubicBezTo>
                <a:cubicBezTo>
                  <a:pt x="8662736" y="1925313"/>
                  <a:pt x="8107431" y="2480618"/>
                  <a:pt x="7422427" y="2480618"/>
                </a:cubicBezTo>
                <a:lnTo>
                  <a:pt x="1240309" y="2480618"/>
                </a:lnTo>
                <a:cubicBezTo>
                  <a:pt x="555305" y="2480618"/>
                  <a:pt x="0" y="1925313"/>
                  <a:pt x="0" y="1240309"/>
                </a:cubicBezTo>
                <a:cubicBezTo>
                  <a:pt x="0" y="555305"/>
                  <a:pt x="555305" y="0"/>
                  <a:pt x="1240309" y="0"/>
                </a:cubicBez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1180746" y="3574630"/>
            <a:ext cx="10248265" cy="2214880"/>
          </a:xfrm>
          <a:prstGeom prst="rect">
            <a:avLst/>
          </a:prstGeom>
        </p:spPr>
        <p:txBody>
          <a:bodyPr wrap="none">
            <a:spAutoFit/>
          </a:bodyPr>
          <a:lstStyle/>
          <a:p>
            <a:pPr fontAlgn="auto">
              <a:spcBef>
                <a:spcPts val="0"/>
              </a:spcBef>
              <a:spcAft>
                <a:spcPts val="0"/>
              </a:spcAft>
              <a:defRPr/>
            </a:pPr>
            <a:r>
              <a:rPr lang="zh-CN" altLang="en-US" sz="60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自然条件与土地利用和保护</a:t>
            </a:r>
            <a:r>
              <a:rPr lang="zh-CN" altLang="en-US" sz="13800" b="1" dirty="0">
                <a:ln>
                  <a:solidFill>
                    <a:schemeClr val="bg1"/>
                  </a:solidFill>
                </a:ln>
                <a:solidFill>
                  <a:schemeClr val="accent6">
                    <a:lumMod val="50000"/>
                  </a:schemeClr>
                </a:soli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a:t>
            </a:r>
          </a:p>
        </p:txBody>
      </p:sp>
      <p:sp>
        <p:nvSpPr>
          <p:cNvPr id="19" name="椭圆 18"/>
          <p:cNvSpPr/>
          <p:nvPr/>
        </p:nvSpPr>
        <p:spPr>
          <a:xfrm>
            <a:off x="3921125" y="2717800"/>
            <a:ext cx="939800"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第</a:t>
            </a:r>
          </a:p>
        </p:txBody>
      </p:sp>
      <p:sp>
        <p:nvSpPr>
          <p:cNvPr id="21" name="椭圆 20"/>
          <p:cNvSpPr/>
          <p:nvPr/>
        </p:nvSpPr>
        <p:spPr>
          <a:xfrm>
            <a:off x="52800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zh-CN" sz="4000" b="1" dirty="0">
                <a:latin typeface="+mj-lt"/>
              </a:rPr>
              <a:t>二</a:t>
            </a:r>
          </a:p>
        </p:txBody>
      </p:sp>
      <p:sp>
        <p:nvSpPr>
          <p:cNvPr id="22" name="椭圆 21"/>
          <p:cNvSpPr/>
          <p:nvPr/>
        </p:nvSpPr>
        <p:spPr>
          <a:xfrm>
            <a:off x="6651625" y="2717800"/>
            <a:ext cx="941388" cy="941388"/>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000" b="1" dirty="0">
                <a:latin typeface="+mj-lt"/>
              </a:rPr>
              <a:t>章</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style.rotation</p:attrName>
                                        </p:attrNameLst>
                                      </p:cBhvr>
                                      <p:tavLst>
                                        <p:tav tm="0">
                                          <p:val>
                                            <p:fltVal val="90"/>
                                          </p:val>
                                        </p:tav>
                                        <p:tav tm="100000">
                                          <p:val>
                                            <p:fltVal val="0"/>
                                          </p:val>
                                        </p:tav>
                                      </p:tavLst>
                                    </p:anim>
                                    <p:animEffect transition="in" filter="fade">
                                      <p:cBhvr>
                                        <p:cTn id="14" dur="1000"/>
                                        <p:tgtEl>
                                          <p:spTgt spid="19"/>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fltVal val="0"/>
                                          </p:val>
                                        </p:tav>
                                        <p:tav tm="100000">
                                          <p:val>
                                            <p:strVal val="#ppt_w"/>
                                          </p:val>
                                        </p:tav>
                                      </p:tavLst>
                                    </p:anim>
                                    <p:anim calcmode="lin" valueType="num">
                                      <p:cBhvr>
                                        <p:cTn id="18" dur="1000" fill="hold"/>
                                        <p:tgtEl>
                                          <p:spTgt spid="21"/>
                                        </p:tgtEl>
                                        <p:attrNameLst>
                                          <p:attrName>ppt_h</p:attrName>
                                        </p:attrNameLst>
                                      </p:cBhvr>
                                      <p:tavLst>
                                        <p:tav tm="0">
                                          <p:val>
                                            <p:fltVal val="0"/>
                                          </p:val>
                                        </p:tav>
                                        <p:tav tm="100000">
                                          <p:val>
                                            <p:strVal val="#ppt_h"/>
                                          </p:val>
                                        </p:tav>
                                      </p:tavLst>
                                    </p:anim>
                                    <p:anim calcmode="lin" valueType="num">
                                      <p:cBhvr>
                                        <p:cTn id="19" dur="1000" fill="hold"/>
                                        <p:tgtEl>
                                          <p:spTgt spid="21"/>
                                        </p:tgtEl>
                                        <p:attrNameLst>
                                          <p:attrName>style.rotation</p:attrName>
                                        </p:attrNameLst>
                                      </p:cBhvr>
                                      <p:tavLst>
                                        <p:tav tm="0">
                                          <p:val>
                                            <p:fltVal val="90"/>
                                          </p:val>
                                        </p:tav>
                                        <p:tav tm="100000">
                                          <p:val>
                                            <p:fltVal val="0"/>
                                          </p:val>
                                        </p:tav>
                                      </p:tavLst>
                                    </p:anim>
                                    <p:animEffect transition="in" filter="fade">
                                      <p:cBhvr>
                                        <p:cTn id="20" dur="1000"/>
                                        <p:tgtEl>
                                          <p:spTgt spid="21"/>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style.rotation</p:attrName>
                                        </p:attrNameLst>
                                      </p:cBhvr>
                                      <p:tavLst>
                                        <p:tav tm="0">
                                          <p:val>
                                            <p:fltVal val="90"/>
                                          </p:val>
                                        </p:tav>
                                        <p:tav tm="100000">
                                          <p:val>
                                            <p:fltVal val="0"/>
                                          </p:val>
                                        </p:tav>
                                      </p:tavLst>
                                    </p:anim>
                                    <p:animEffect transition="in" filter="fade">
                                      <p:cBhvr>
                                        <p:cTn id="26" dur="1000"/>
                                        <p:tgtEl>
                                          <p:spTgt spid="22"/>
                                        </p:tgtEl>
                                      </p:cBhvr>
                                    </p:animEffect>
                                  </p:childTnLst>
                                </p:cTn>
                              </p:par>
                              <p:par>
                                <p:cTn id="27" presetID="53" presetClass="entr" presetSubtype="16" fill="hold" nodeType="with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1" grpId="0" bldLvl="0" animBg="1"/>
      <p:bldP spid="22"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2493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第一节     热量条件与土地利用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一、太阳辐射与植物生长</a:t>
            </a:r>
          </a:p>
        </p:txBody>
      </p:sp>
      <p:sp>
        <p:nvSpPr>
          <p:cNvPr id="15" name="文本框 14"/>
          <p:cNvSpPr txBox="1">
            <a:spLocks noChangeArrowheads="1"/>
          </p:cNvSpPr>
          <p:nvPr/>
        </p:nvSpPr>
        <p:spPr bwMode="auto">
          <a:xfrm>
            <a:off x="1550988" y="2085975"/>
            <a:ext cx="5738812" cy="4767263"/>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（一）太阳辐射强度</a:t>
            </a:r>
            <a:endParaRPr lang="zh-CN" altLang="en-US" sz="2400">
              <a:solidFill>
                <a:srgbClr val="548235"/>
              </a:solidFill>
              <a:sym typeface="+mn-ea"/>
            </a:endParaRPr>
          </a:p>
          <a:p>
            <a:pPr algn="just">
              <a:lnSpc>
                <a:spcPct val="150000"/>
              </a:lnSpc>
            </a:pPr>
            <a:r>
              <a:rPr lang="zh-CN" altLang="en-US">
                <a:solidFill>
                  <a:srgbClr val="548235"/>
                </a:solidFill>
                <a:sym typeface="+mn-ea"/>
              </a:rPr>
              <a:t>       1. 太阳直接辐射强度 从太阳方向直接投射来的辐射，称太阳直接辐射。</a:t>
            </a:r>
          </a:p>
          <a:p>
            <a:pPr>
              <a:lnSpc>
                <a:spcPct val="150000"/>
              </a:lnSpc>
            </a:pPr>
            <a:r>
              <a:rPr lang="zh-CN" altLang="en-US">
                <a:solidFill>
                  <a:srgbClr val="548235"/>
                </a:solidFill>
                <a:sym typeface="+mn-ea"/>
              </a:rPr>
              <a:t>       2. 天空散射辐射强度 从整个天空投射来的辐射，称太阳直接辐射。</a:t>
            </a:r>
          </a:p>
          <a:p>
            <a:pPr>
              <a:lnSpc>
                <a:spcPct val="150000"/>
              </a:lnSpc>
            </a:pPr>
            <a:r>
              <a:rPr lang="zh-CN" altLang="en-US">
                <a:solidFill>
                  <a:srgbClr val="548235"/>
                </a:solidFill>
                <a:sym typeface="+mn-ea"/>
              </a:rPr>
              <a:t>       3. 太阳总辐射强度 太阳直接辐射与天空散射辐射的总和，称为太阳总辐射。</a:t>
            </a:r>
          </a:p>
          <a:p>
            <a:pPr>
              <a:lnSpc>
                <a:spcPct val="150000"/>
              </a:lnSpc>
            </a:pPr>
            <a:r>
              <a:rPr lang="zh-CN" altLang="en-US">
                <a:solidFill>
                  <a:srgbClr val="548235"/>
                </a:solidFill>
                <a:sym typeface="+mn-ea"/>
              </a:rPr>
              <a:t>       4. 太阳辐射总量 太阳辐射总量是指某一接受面，在一个固定的全时段内，接受的太阳辐射能。可以分别指太阳直接辐射总量、天空散射辐射总量或太阳总辐射总量。</a:t>
            </a:r>
          </a:p>
        </p:txBody>
      </p:sp>
      <p:pic>
        <p:nvPicPr>
          <p:cNvPr id="124934" name="图片 2" descr="timg1"/>
          <p:cNvPicPr>
            <a:picLocks noChangeAspect="1"/>
          </p:cNvPicPr>
          <p:nvPr/>
        </p:nvPicPr>
        <p:blipFill>
          <a:blip r:embed="rId3"/>
          <a:srcRect/>
          <a:stretch>
            <a:fillRect/>
          </a:stretch>
        </p:blipFill>
        <p:spPr bwMode="auto">
          <a:xfrm>
            <a:off x="7289800" y="1711325"/>
            <a:ext cx="4535488" cy="4598988"/>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49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4823"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90650" y="671513"/>
            <a:ext cx="85407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4763" y="1046163"/>
            <a:ext cx="9301162" cy="1800225"/>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第一节  土地的基本概念</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      一、土地的定义</a:t>
            </a:r>
            <a:endParaRPr lang="zh-CN" altLang="en-US" sz="20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dirty="0">
                <a:solidFill>
                  <a:schemeClr val="accent6">
                    <a:lumMod val="75000"/>
                  </a:schemeClr>
                </a:solidFill>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16" name="文本框 15"/>
          <p:cNvSpPr txBox="1">
            <a:spLocks noChangeArrowheads="1"/>
          </p:cNvSpPr>
          <p:nvPr/>
        </p:nvSpPr>
        <p:spPr bwMode="auto">
          <a:xfrm>
            <a:off x="1390650" y="2384425"/>
            <a:ext cx="9299575" cy="3230563"/>
          </a:xfrm>
          <a:prstGeom prst="rect">
            <a:avLst/>
          </a:prstGeom>
          <a:noFill/>
          <a:ln w="9525">
            <a:noFill/>
            <a:miter lim="800000"/>
            <a:headEnd/>
            <a:tailEnd/>
          </a:ln>
        </p:spPr>
        <p:txBody>
          <a:bodyPr>
            <a:spAutoFit/>
          </a:bodyPr>
          <a:lstStyle/>
          <a:p>
            <a:pPr>
              <a:lnSpc>
                <a:spcPct val="150000"/>
              </a:lnSpc>
            </a:pPr>
            <a:r>
              <a:rPr lang="en-US" altLang="zh-CN">
                <a:solidFill>
                  <a:srgbClr val="548235"/>
                </a:solidFill>
                <a:sym typeface="+mn-ea"/>
              </a:rPr>
              <a:t>     </a:t>
            </a:r>
            <a:r>
              <a:rPr lang="zh-CN" altLang="en-US" sz="2400" b="1">
                <a:solidFill>
                  <a:srgbClr val="548235"/>
                </a:solidFill>
                <a:sym typeface="+mn-ea"/>
              </a:rPr>
              <a:t>（二）广义的土地 </a:t>
            </a:r>
            <a:endParaRPr lang="zh-CN" altLang="en-US" sz="2000" b="1">
              <a:solidFill>
                <a:srgbClr val="548235"/>
              </a:solidFill>
            </a:endParaRPr>
          </a:p>
          <a:p>
            <a:pPr algn="just">
              <a:lnSpc>
                <a:spcPct val="150000"/>
              </a:lnSpc>
            </a:pPr>
            <a:r>
              <a:rPr lang="zh-CN" altLang="en-US" sz="2000">
                <a:solidFill>
                  <a:srgbClr val="548235"/>
                </a:solidFill>
                <a:sym typeface="+mn-ea"/>
              </a:rPr>
              <a:t>        1975年，联合国发表《土地评价纲要》对土地的定义是：“一片土地的地理学定义是指地球表面的一个特定地区，其特性包含着此地面以上和以下垂直的生物圈中一切比较稳定或周期循环的要素，如大气、土壤、水文、动植物密度，人类过去和现在活动及相互作用的结果，对人类和将来的土地利用都会产生深远影响。”土地的定义因不同角度，包含了经济学、农学、地学、生态学、工程学五类。</a:t>
            </a:r>
            <a:endParaRPr lang="zh-CN" altLang="en-US" sz="2000">
              <a:solidFill>
                <a:srgbClr val="548235"/>
              </a:solidFill>
            </a:endParaRPr>
          </a:p>
          <a:p>
            <a:pPr algn="just"/>
            <a:endParaRPr lang="zh-CN" altLang="en-US" sz="2000">
              <a:solidFill>
                <a:srgbClr val="548235"/>
              </a:solidFill>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par>
                                <p:cTn id="12" presetID="47"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2698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第一节     热量条件与土地利用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一、太阳辐射与植物生长</a:t>
            </a:r>
          </a:p>
        </p:txBody>
      </p:sp>
      <p:sp>
        <p:nvSpPr>
          <p:cNvPr id="15" name="文本框 14"/>
          <p:cNvSpPr txBox="1"/>
          <p:nvPr/>
        </p:nvSpPr>
        <p:spPr>
          <a:xfrm>
            <a:off x="1550988" y="2073275"/>
            <a:ext cx="9567862" cy="2282825"/>
          </a:xfrm>
          <a:prstGeom prst="rect">
            <a:avLst/>
          </a:prstGeom>
          <a:noFill/>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（二）太阳辐射与植物生长</a:t>
            </a:r>
            <a:endParaRPr lang="zh-CN" altLang="en-US" sz="2400">
              <a:solidFill>
                <a:srgbClr val="548235"/>
              </a:solidFill>
              <a:sym typeface="+mn-ea"/>
            </a:endParaRPr>
          </a:p>
          <a:p>
            <a:pPr>
              <a:lnSpc>
                <a:spcPct val="150000"/>
              </a:lnSpc>
            </a:pPr>
            <a:r>
              <a:rPr lang="zh-CN" altLang="en-US" sz="2400">
                <a:solidFill>
                  <a:srgbClr val="548235"/>
                </a:solidFill>
                <a:sym typeface="+mn-ea"/>
              </a:rPr>
              <a:t>       太阳辐射总量直接作用于植物生长的体现在植物的光合作用、呼吸作用，适宜的太阳辐射总量、辐射时间促进植物发芽、生根、生长、结果和成熟，同时提升果实品质。</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2903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第一节     热量条件与土地利用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二、温度与植物生长</a:t>
            </a:r>
          </a:p>
        </p:txBody>
      </p:sp>
      <p:sp>
        <p:nvSpPr>
          <p:cNvPr id="15" name="文本框 14"/>
          <p:cNvSpPr txBox="1">
            <a:spLocks noChangeArrowheads="1"/>
          </p:cNvSpPr>
          <p:nvPr/>
        </p:nvSpPr>
        <p:spPr bwMode="auto">
          <a:xfrm>
            <a:off x="1550988" y="2012950"/>
            <a:ext cx="9567862" cy="4473575"/>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（一）气温</a:t>
            </a:r>
            <a:endParaRPr lang="zh-CN" altLang="en-US" sz="2400">
              <a:solidFill>
                <a:srgbClr val="548235"/>
              </a:solidFill>
              <a:sym typeface="+mn-ea"/>
            </a:endParaRPr>
          </a:p>
          <a:p>
            <a:pPr>
              <a:lnSpc>
                <a:spcPct val="150000"/>
              </a:lnSpc>
            </a:pPr>
            <a:r>
              <a:rPr lang="zh-CN" altLang="en-US" sz="2400">
                <a:solidFill>
                  <a:srgbClr val="548235"/>
                </a:solidFill>
                <a:sym typeface="+mn-ea"/>
              </a:rPr>
              <a:t>       1. 气温的日变化： 形成植物一日内生长的温度环境昼夜差别，利于植物生长。</a:t>
            </a:r>
          </a:p>
          <a:p>
            <a:pPr>
              <a:lnSpc>
                <a:spcPct val="150000"/>
              </a:lnSpc>
            </a:pPr>
            <a:r>
              <a:rPr lang="zh-CN" altLang="en-US" sz="2400">
                <a:solidFill>
                  <a:srgbClr val="548235"/>
                </a:solidFill>
                <a:sym typeface="+mn-ea"/>
              </a:rPr>
              <a:t>       2. 气温的年变化： 形成一年四季变化，满足植物的生长周期。</a:t>
            </a:r>
          </a:p>
          <a:p>
            <a:pPr>
              <a:lnSpc>
                <a:spcPct val="150000"/>
              </a:lnSpc>
            </a:pPr>
            <a:r>
              <a:rPr lang="zh-CN" altLang="en-US" sz="2400">
                <a:solidFill>
                  <a:srgbClr val="548235"/>
                </a:solidFill>
                <a:sym typeface="+mn-ea"/>
              </a:rPr>
              <a:t>       3. 气温的海拔垂直高度变化： </a:t>
            </a:r>
            <a:r>
              <a:rPr lang="zh-CN" altLang="en-US" sz="2400">
                <a:solidFill>
                  <a:srgbClr val="649B3F"/>
                </a:solidFill>
                <a:sym typeface="+mn-ea"/>
              </a:rPr>
              <a:t>一是形成植物生</a:t>
            </a:r>
            <a:r>
              <a:rPr lang="zh-CN" altLang="en-US" sz="2400">
                <a:solidFill>
                  <a:srgbClr val="548235"/>
                </a:solidFill>
                <a:sym typeface="+mn-ea"/>
              </a:rPr>
              <a:t>长形成不同周期；</a:t>
            </a:r>
            <a:r>
              <a:rPr lang="zh-CN" altLang="en-US" sz="2400">
                <a:solidFill>
                  <a:srgbClr val="649B3F"/>
                </a:solidFill>
                <a:sym typeface="+mn-ea"/>
              </a:rPr>
              <a:t>二是形成不同植物的生长地域。</a:t>
            </a:r>
          </a:p>
          <a:p>
            <a:pPr>
              <a:lnSpc>
                <a:spcPct val="150000"/>
              </a:lnSpc>
            </a:pPr>
            <a:r>
              <a:rPr lang="zh-CN" altLang="en-US" sz="2400">
                <a:solidFill>
                  <a:srgbClr val="548235"/>
                </a:solidFill>
                <a:sym typeface="+mn-ea"/>
              </a:rPr>
              <a:t>       4. 气温的纬度的高度变化： 一是形成同一植物的不同熟制；二是形成植物多样性的适宜生长区域。</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3107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第一节     热量条件与土地利用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二、温度与植物生长</a:t>
            </a:r>
          </a:p>
        </p:txBody>
      </p:sp>
      <p:sp>
        <p:nvSpPr>
          <p:cNvPr id="15" name="文本框 14"/>
          <p:cNvSpPr txBox="1"/>
          <p:nvPr/>
        </p:nvSpPr>
        <p:spPr>
          <a:xfrm>
            <a:off x="1550988" y="2012950"/>
            <a:ext cx="9567862" cy="3968750"/>
          </a:xfrm>
          <a:prstGeom prst="rect">
            <a:avLst/>
          </a:prstGeom>
          <a:noFill/>
        </p:spPr>
        <p:txBody>
          <a:bodyPr>
            <a:spAutoFit/>
          </a:bodyPr>
          <a:lstStyle/>
          <a:p>
            <a:pPr>
              <a:lnSpc>
                <a:spcPct val="150000"/>
              </a:lnSpc>
              <a:defRPr/>
            </a:pPr>
            <a:r>
              <a:rPr lang="en-US" altLang="zh-CN" sz="20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（二）地面辐射平衡</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（三）土壤的冻结与解冻</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1.土壤冻结 土壤冻结与天气、地势、土壤结构、积雪、土壤湿度相关。冻结的土壤，使植物、生物生长活动减缓，利于植物安全越冬，土壤颗粒结构间隙增大，解冻时利于土壤空气流动和保持水分。其弊在于春季初期由于冻土不吸水，植物易发生春旱。</a:t>
            </a:r>
          </a:p>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2. 土壤解冻 气温在零度以上，土壤表面开始融解。</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3312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第一节     热量条件与土地利用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二、温度与植物生长</a:t>
            </a:r>
          </a:p>
        </p:txBody>
      </p:sp>
      <p:sp>
        <p:nvSpPr>
          <p:cNvPr id="15" name="文本框 14"/>
          <p:cNvSpPr txBox="1">
            <a:spLocks noChangeArrowheads="1"/>
          </p:cNvSpPr>
          <p:nvPr/>
        </p:nvSpPr>
        <p:spPr bwMode="auto">
          <a:xfrm>
            <a:off x="1550988" y="2012950"/>
            <a:ext cx="4824412" cy="3925888"/>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（四）温度与作物</a:t>
            </a:r>
          </a:p>
          <a:p>
            <a:pPr>
              <a:lnSpc>
                <a:spcPct val="150000"/>
              </a:lnSpc>
            </a:pPr>
            <a:r>
              <a:rPr lang="zh-CN" altLang="en-US" sz="2400" b="1">
                <a:solidFill>
                  <a:srgbClr val="548235"/>
                </a:solidFill>
                <a:sym typeface="+mn-ea"/>
              </a:rPr>
              <a:t>     </a:t>
            </a:r>
            <a:r>
              <a:rPr lang="zh-CN" altLang="en-US" sz="2400">
                <a:solidFill>
                  <a:srgbClr val="548235"/>
                </a:solidFill>
                <a:sym typeface="+mn-ea"/>
              </a:rPr>
              <a:t>  1. 三基点温度： 三基点温度是作物生命活动过程的</a:t>
            </a:r>
            <a:r>
              <a:rPr lang="zh-CN" altLang="en-US" sz="2400" b="1">
                <a:solidFill>
                  <a:srgbClr val="548235"/>
                </a:solidFill>
                <a:sym typeface="+mn-ea"/>
              </a:rPr>
              <a:t>最适温度</a:t>
            </a:r>
            <a:r>
              <a:rPr lang="zh-CN" altLang="en-US" sz="2400">
                <a:solidFill>
                  <a:srgbClr val="548235"/>
                </a:solidFill>
                <a:sym typeface="+mn-ea"/>
              </a:rPr>
              <a:t>，</a:t>
            </a:r>
            <a:r>
              <a:rPr lang="zh-CN" altLang="en-US" sz="2400" b="1">
                <a:solidFill>
                  <a:srgbClr val="548235"/>
                </a:solidFill>
                <a:sym typeface="+mn-ea"/>
              </a:rPr>
              <a:t>最低温度</a:t>
            </a:r>
            <a:r>
              <a:rPr lang="zh-CN" altLang="en-US" sz="2400">
                <a:solidFill>
                  <a:srgbClr val="548235"/>
                </a:solidFill>
                <a:sym typeface="+mn-ea"/>
              </a:rPr>
              <a:t>和</a:t>
            </a:r>
            <a:r>
              <a:rPr lang="zh-CN" altLang="en-US" sz="2400" b="1">
                <a:solidFill>
                  <a:srgbClr val="548235"/>
                </a:solidFill>
                <a:sym typeface="+mn-ea"/>
              </a:rPr>
              <a:t>最高温度</a:t>
            </a:r>
            <a:r>
              <a:rPr lang="zh-CN" altLang="en-US" sz="2400">
                <a:solidFill>
                  <a:srgbClr val="548235"/>
                </a:solidFill>
                <a:sym typeface="+mn-ea"/>
              </a:rPr>
              <a:t>的总称。在最适温度下，作物生长发育迅速而良好；在最高和最低温度下，作物停止生长发育，但仍能维持生命。</a:t>
            </a:r>
          </a:p>
        </p:txBody>
      </p:sp>
      <p:pic>
        <p:nvPicPr>
          <p:cNvPr id="2" name="图片 1" descr="下载"/>
          <p:cNvPicPr>
            <a:picLocks noChangeAspect="1"/>
          </p:cNvPicPr>
          <p:nvPr/>
        </p:nvPicPr>
        <p:blipFill>
          <a:blip r:embed="rId3"/>
          <a:srcRect/>
          <a:stretch>
            <a:fillRect/>
          </a:stretch>
        </p:blipFill>
        <p:spPr bwMode="auto">
          <a:xfrm>
            <a:off x="6375400" y="2698750"/>
            <a:ext cx="5418138" cy="2857500"/>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3517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第一节     热量条件与土地利用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二、温度与植物生长</a:t>
            </a:r>
          </a:p>
        </p:txBody>
      </p:sp>
      <p:sp>
        <p:nvSpPr>
          <p:cNvPr id="15" name="文本框 14"/>
          <p:cNvSpPr txBox="1">
            <a:spLocks noChangeArrowheads="1"/>
          </p:cNvSpPr>
          <p:nvPr/>
        </p:nvSpPr>
        <p:spPr bwMode="auto">
          <a:xfrm>
            <a:off x="1550988" y="2012950"/>
            <a:ext cx="9593262" cy="2830513"/>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（四）温度与作物</a:t>
            </a:r>
          </a:p>
          <a:p>
            <a:pPr>
              <a:lnSpc>
                <a:spcPct val="150000"/>
              </a:lnSpc>
            </a:pPr>
            <a:r>
              <a:rPr lang="zh-CN" altLang="en-US" sz="2400" b="1">
                <a:solidFill>
                  <a:srgbClr val="548235"/>
                </a:solidFill>
                <a:sym typeface="+mn-ea"/>
              </a:rPr>
              <a:t>     </a:t>
            </a:r>
            <a:r>
              <a:rPr lang="zh-CN" altLang="en-US" sz="2400">
                <a:solidFill>
                  <a:srgbClr val="548235"/>
                </a:solidFill>
                <a:sym typeface="+mn-ea"/>
              </a:rPr>
              <a:t>  2. 农业指标温度： 对农业生产有指示意义或临界意义的温度,称为农业指标温度。该温度的出现日期、持续日数和持续时期中积温的多少,对一个地区的作物布局、耕作制度、品种搭配和季节安排等,都具有十分重要的指示意义。</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3722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第一节     热量条件与土地利用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二、温度与植物生长</a:t>
            </a:r>
          </a:p>
        </p:txBody>
      </p:sp>
      <p:sp>
        <p:nvSpPr>
          <p:cNvPr id="137221" name="文本框 14"/>
          <p:cNvSpPr txBox="1">
            <a:spLocks noChangeArrowheads="1"/>
          </p:cNvSpPr>
          <p:nvPr/>
        </p:nvSpPr>
        <p:spPr bwMode="auto">
          <a:xfrm>
            <a:off x="1550988" y="2012950"/>
            <a:ext cx="9593262" cy="5021263"/>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（四）温度与作物</a:t>
            </a:r>
          </a:p>
          <a:p>
            <a:pPr>
              <a:lnSpc>
                <a:spcPct val="150000"/>
              </a:lnSpc>
            </a:pPr>
            <a:r>
              <a:rPr lang="zh-CN" altLang="en-US" sz="2400" b="1">
                <a:solidFill>
                  <a:srgbClr val="548235"/>
                </a:solidFill>
                <a:sym typeface="+mn-ea"/>
              </a:rPr>
              <a:t>     </a:t>
            </a:r>
            <a:r>
              <a:rPr lang="zh-CN" altLang="en-US" sz="2400">
                <a:solidFill>
                  <a:srgbClr val="548235"/>
                </a:solidFill>
                <a:sym typeface="+mn-ea"/>
              </a:rPr>
              <a:t>  3. 积温： 一年内日平均气温≥10℃持续期间日平均气温的总和，即活动温度总和，简称积温。是研究温度与生物有机体发育速度之间关系的一种指标，从强度和作用时间两个方面表示温度对生物有机体生长发育的影响。分为两类：</a:t>
            </a:r>
          </a:p>
          <a:p>
            <a:pPr>
              <a:lnSpc>
                <a:spcPct val="150000"/>
              </a:lnSpc>
            </a:pPr>
            <a:r>
              <a:rPr lang="zh-CN" altLang="en-US" sz="2400">
                <a:solidFill>
                  <a:srgbClr val="548235"/>
                </a:solidFill>
                <a:sym typeface="+mn-ea"/>
              </a:rPr>
              <a:t>        活动积温：大于某作物临界温度值的</a:t>
            </a:r>
            <a:r>
              <a:rPr lang="zh-CN" altLang="en-US" sz="2400">
                <a:solidFill>
                  <a:srgbClr val="548235"/>
                </a:solidFill>
                <a:sym typeface="+mn-ea"/>
                <a:hlinkClick r:id="rId3"/>
              </a:rPr>
              <a:t>日平均气温</a:t>
            </a:r>
            <a:r>
              <a:rPr lang="zh-CN" altLang="en-US" sz="2400">
                <a:solidFill>
                  <a:srgbClr val="548235"/>
                </a:solidFill>
                <a:sym typeface="+mn-ea"/>
              </a:rPr>
              <a:t>的总和，相对固定值 ；</a:t>
            </a:r>
          </a:p>
          <a:p>
            <a:pPr>
              <a:lnSpc>
                <a:spcPct val="150000"/>
              </a:lnSpc>
            </a:pPr>
            <a:r>
              <a:rPr lang="zh-CN" altLang="en-US" sz="2400" b="1">
                <a:solidFill>
                  <a:srgbClr val="548235"/>
                </a:solidFill>
                <a:sym typeface="+mn-ea"/>
              </a:rPr>
              <a:t>        </a:t>
            </a:r>
            <a:r>
              <a:rPr lang="zh-CN" altLang="en-US" sz="2400">
                <a:solidFill>
                  <a:srgbClr val="548235"/>
                </a:solidFill>
                <a:sym typeface="+mn-ea"/>
              </a:rPr>
              <a:t>有效积温：扣除生物学下限温度和上限温度后，对</a:t>
            </a:r>
            <a:r>
              <a:rPr lang="zh-CN" altLang="en-US" sz="2400">
                <a:solidFill>
                  <a:srgbClr val="548235"/>
                </a:solidFill>
                <a:sym typeface="+mn-ea"/>
                <a:hlinkClick r:id="rId4"/>
              </a:rPr>
              <a:t>作物</a:t>
            </a:r>
            <a:r>
              <a:rPr lang="zh-CN" altLang="en-US" sz="2400">
                <a:solidFill>
                  <a:srgbClr val="548235"/>
                </a:solidFill>
                <a:sym typeface="+mn-ea"/>
              </a:rPr>
              <a:t>生长发育有效的温度的总和。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372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3722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3927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第一节     热量条件与土地利用</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          二、温度与植物生长</a:t>
            </a:r>
          </a:p>
        </p:txBody>
      </p:sp>
      <p:sp>
        <p:nvSpPr>
          <p:cNvPr id="15" name="文本框 14"/>
          <p:cNvSpPr txBox="1"/>
          <p:nvPr/>
        </p:nvSpPr>
        <p:spPr>
          <a:xfrm>
            <a:off x="1550988" y="2012950"/>
            <a:ext cx="5311775" cy="3414713"/>
          </a:xfrm>
          <a:prstGeom prst="rect">
            <a:avLst/>
          </a:prstGeom>
          <a:noFill/>
        </p:spPr>
        <p:txBody>
          <a:bodyPr>
            <a:spAutoFit/>
          </a:bodyPr>
          <a:lstStyle/>
          <a:p>
            <a:pPr>
              <a:lnSpc>
                <a:spcPct val="150000"/>
              </a:lnSpc>
              <a:defRPr/>
            </a:pPr>
            <a:r>
              <a:rPr lang="en-US" altLang="zh-CN" sz="20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（四）温度与作物</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4. 温度与气候带 根据温度为指标作为划分依据。我国气候类型有5种，热带季风气候、亚热带季风气候、温带季风气候、温带大陆性气候、高山高原气候。</a:t>
            </a:r>
          </a:p>
        </p:txBody>
      </p:sp>
      <p:pic>
        <p:nvPicPr>
          <p:cNvPr id="2" name="图片 1" descr="timg2"/>
          <p:cNvPicPr>
            <a:picLocks noChangeAspect="1"/>
          </p:cNvPicPr>
          <p:nvPr/>
        </p:nvPicPr>
        <p:blipFill>
          <a:blip r:embed="rId3"/>
          <a:srcRect/>
          <a:stretch>
            <a:fillRect/>
          </a:stretch>
        </p:blipFill>
        <p:spPr bwMode="auto">
          <a:xfrm>
            <a:off x="6665913" y="2046288"/>
            <a:ext cx="5230812" cy="4116387"/>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4131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第二节   水分条件与土地利用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一、降水与土地利用和保护</a:t>
            </a:r>
          </a:p>
        </p:txBody>
      </p:sp>
      <p:sp>
        <p:nvSpPr>
          <p:cNvPr id="15" name="文本框 14"/>
          <p:cNvSpPr txBox="1"/>
          <p:nvPr/>
        </p:nvSpPr>
        <p:spPr>
          <a:xfrm>
            <a:off x="1550988" y="2012950"/>
            <a:ext cx="9840912" cy="4616450"/>
          </a:xfrm>
          <a:prstGeom prst="rect">
            <a:avLst/>
          </a:prstGeom>
          <a:noFill/>
        </p:spPr>
        <p:txBody>
          <a:bodyPr>
            <a:spAutoFit/>
          </a:bodyPr>
          <a:lstStyle/>
          <a:p>
            <a:pPr>
              <a:lnSpc>
                <a:spcPct val="150000"/>
              </a:lnSpc>
              <a:defRPr/>
            </a:pPr>
            <a:r>
              <a:rPr lang="en-US" altLang="zh-CN" sz="20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（一）降水量、降水强度、降水变率</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降水量</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从天空降落到地面上的液态或固态经融化后水未经蒸发、渗透、流失而在水平面上积聚的深度。降水量以mm为单位。</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降水强度</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 降水强度是指单位时间内的降水量。计量时段常取6小时、12小时、24小时为一个时段，也以10分钟、1小时为一个时段。降水强度能够反映一次降水过程的快慢缓急程度。</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降水变率</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 指本年当期实际降水量与以上多年同期的年、季、月降水量变化。我国的年降水变率在10-50%之间，年降水量丰富的区域年变率小，而年降水量少的区域年变率大。降水变率就是用以表示降水量变动程度的统计量。</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4336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第二节   水分条件与土地利用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一、降水与土地利用和保护</a:t>
            </a:r>
          </a:p>
        </p:txBody>
      </p:sp>
      <p:sp>
        <p:nvSpPr>
          <p:cNvPr id="15" name="文本框 14"/>
          <p:cNvSpPr txBox="1"/>
          <p:nvPr/>
        </p:nvSpPr>
        <p:spPr>
          <a:xfrm>
            <a:off x="1550988" y="2012950"/>
            <a:ext cx="6022975" cy="4060825"/>
          </a:xfrm>
          <a:prstGeom prst="rect">
            <a:avLst/>
          </a:prstGeom>
          <a:noFill/>
        </p:spPr>
        <p:txBody>
          <a:bodyPr>
            <a:spAutoFit/>
          </a:bodyPr>
          <a:lstStyle/>
          <a:p>
            <a:pPr>
              <a:lnSpc>
                <a:spcPct val="150000"/>
              </a:lnSpc>
              <a:defRPr/>
            </a:pPr>
            <a:r>
              <a:rPr lang="en-US" altLang="zh-CN" sz="20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（二）蒸发与蒸腾</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1. 水面蒸发、水面蒸发速度、土壤蒸发 </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2. 植物蒸腾 </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水分从活的植物体表面(主要是叶子)以水蒸气状态散失到大气中的过程。是与物理学的蒸发过程不同，蒸腾作用不仅受外界环境条件的影响，而且还受植物本身的调节和控制，因此它是一种复杂的生理过程。</a:t>
            </a:r>
          </a:p>
        </p:txBody>
      </p:sp>
      <p:pic>
        <p:nvPicPr>
          <p:cNvPr id="2" name="图片 1" descr="QQ图片20191009122846"/>
          <p:cNvPicPr>
            <a:picLocks noChangeAspect="1"/>
          </p:cNvPicPr>
          <p:nvPr/>
        </p:nvPicPr>
        <p:blipFill>
          <a:blip r:embed="rId3"/>
          <a:srcRect/>
          <a:stretch>
            <a:fillRect/>
          </a:stretch>
        </p:blipFill>
        <p:spPr bwMode="auto">
          <a:xfrm>
            <a:off x="7673975" y="2012950"/>
            <a:ext cx="4006850" cy="3965575"/>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4541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第二节   水分条件与土地利用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一、降水与土地利用和保护</a:t>
            </a:r>
          </a:p>
        </p:txBody>
      </p:sp>
      <p:sp>
        <p:nvSpPr>
          <p:cNvPr id="15" name="文本框 14"/>
          <p:cNvSpPr txBox="1"/>
          <p:nvPr/>
        </p:nvSpPr>
        <p:spPr>
          <a:xfrm>
            <a:off x="1550988" y="2012950"/>
            <a:ext cx="9577387" cy="3968750"/>
          </a:xfrm>
          <a:prstGeom prst="rect">
            <a:avLst/>
          </a:prstGeom>
          <a:noFill/>
        </p:spPr>
        <p:txBody>
          <a:bodyPr>
            <a:spAutoFit/>
          </a:bodyPr>
          <a:lstStyle/>
          <a:p>
            <a:pPr>
              <a:lnSpc>
                <a:spcPct val="150000"/>
              </a:lnSpc>
              <a:defRPr/>
            </a:pPr>
            <a:r>
              <a:rPr lang="en-US" altLang="zh-CN" sz="20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（二）蒸发与蒸腾</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3. 蒸发与蒸腾的区别 </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蒸发单单指水分变成水蒸气上升。蒸腾是植物体内的特殊生理活动，形式与蒸发类似，但它有带动水分在植物体内快速流动的作用。</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蒸腾是指植物体表（主要指叶子）的水分通过水蒸气的形式散发到空气中的过程。蒸腾与物理学上所说的蒸发有着一定的差别，蒸腾作用不仅会受到外界环境的影响，还会受到植物的调节和控制，所以蒸腾作用要比蒸发作用复杂得多，蒸腾作用的发生与植物的大小无关，即使是幼苗依然能够进行蒸腾。</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6871"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90650" y="671513"/>
            <a:ext cx="85407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1058863"/>
            <a:ext cx="9299575" cy="1800225"/>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第一节  土地的基本概念</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      一、土地的定义</a:t>
            </a:r>
            <a:endParaRPr lang="zh-CN" altLang="en-US" sz="20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dirty="0">
                <a:solidFill>
                  <a:schemeClr val="accent6">
                    <a:lumMod val="75000"/>
                  </a:schemeClr>
                </a:solidFill>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15" name="文本框 14"/>
          <p:cNvSpPr txBox="1"/>
          <p:nvPr/>
        </p:nvSpPr>
        <p:spPr>
          <a:xfrm>
            <a:off x="1262063" y="1979613"/>
            <a:ext cx="9286875" cy="3276600"/>
          </a:xfrm>
          <a:prstGeom prst="rect">
            <a:avLst/>
          </a:prstGeom>
          <a:noFill/>
        </p:spPr>
        <p:txBody>
          <a:bodyPr>
            <a:spAutoFit/>
          </a:bodyPr>
          <a:lstStyle/>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p>
          <a:p>
            <a:pPr>
              <a:lnSpc>
                <a:spcPct val="150000"/>
              </a:lnSpc>
              <a:defRPr/>
            </a:pPr>
            <a:r>
              <a:rPr lang="en-US" altLang="zh-CN"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（三）土地管理角度的土地定义 </a:t>
            </a:r>
          </a:p>
          <a:p>
            <a:pPr algn="just">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土地是地球表面上由土壤、岩石、气候、水文、地貌、植被等组成的自然综合体，它包括人类过去和现在的活动结果。因此，从土地管理角度，可以将土地看成是自然的产物，是人类过去和现在活动的结果。</a:t>
            </a:r>
            <a:endParaRPr lang="en-US" altLang="zh-CN" sz="2400">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4746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第二节   水分条件与土地利用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一、降水与土地利用和保护</a:t>
            </a:r>
          </a:p>
        </p:txBody>
      </p:sp>
      <p:sp>
        <p:nvSpPr>
          <p:cNvPr id="15" name="文本框 14"/>
          <p:cNvSpPr txBox="1"/>
          <p:nvPr/>
        </p:nvSpPr>
        <p:spPr>
          <a:xfrm>
            <a:off x="1550988" y="2012950"/>
            <a:ext cx="9577387" cy="4060825"/>
          </a:xfrm>
          <a:prstGeom prst="rect">
            <a:avLst/>
          </a:prstGeom>
          <a:noFill/>
        </p:spPr>
        <p:txBody>
          <a:bodyPr>
            <a:spAutoFit/>
          </a:bodyPr>
          <a:lstStyle/>
          <a:p>
            <a:pPr>
              <a:lnSpc>
                <a:spcPct val="150000"/>
              </a:lnSpc>
              <a:defRPr/>
            </a:pPr>
            <a:r>
              <a:rPr lang="en-US" altLang="zh-CN" sz="20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（二）蒸发与蒸腾</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4. 农田总蒸发</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作物蒸腾量与棵间土壤蒸发量的总和。在径流和渗漏量很小的情况下，农田蒸散量可大致代表农田实际的耗水量。农田总蒸发量为农田水分平衡的指标，是计划蓄水、供水，设计防旱、抗旱措施等的重要依据，鉴定作物水分供应条件的重要指标。影响农田总蒸发量的主要有：大气干燥程度、辐射、风力，土壤供水和植被状况等。</a:t>
            </a:r>
          </a:p>
          <a:p>
            <a:pPr>
              <a:lnSpc>
                <a:spcPct val="150000"/>
              </a:lnSpc>
              <a:defRPr/>
            </a:pPr>
            <a:r>
              <a:rPr lang="zh-CN" altLang="en-US" sz="2000">
                <a:solidFill>
                  <a:schemeClr val="accent6">
                    <a:lumMod val="75000"/>
                  </a:schemeClr>
                </a:solidFill>
                <a:latin typeface="Arial" panose="020B0604020202020204" pitchFamily="34" charset="0"/>
                <a:ea typeface="宋体" panose="02010600030101010101" pitchFamily="2" charset="-122"/>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4951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第二节   水分条件与土地利用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一、降水与土地利用和保护</a:t>
            </a:r>
          </a:p>
        </p:txBody>
      </p:sp>
      <p:sp>
        <p:nvSpPr>
          <p:cNvPr id="15" name="文本框 14"/>
          <p:cNvSpPr txBox="1">
            <a:spLocks noChangeArrowheads="1"/>
          </p:cNvSpPr>
          <p:nvPr/>
        </p:nvSpPr>
        <p:spPr bwMode="auto">
          <a:xfrm>
            <a:off x="1550988" y="2012950"/>
            <a:ext cx="9577387" cy="4111625"/>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（三）水与农业生产和城市建设的关系</a:t>
            </a:r>
          </a:p>
          <a:p>
            <a:pPr>
              <a:lnSpc>
                <a:spcPct val="150000"/>
              </a:lnSpc>
            </a:pPr>
            <a:r>
              <a:rPr lang="zh-CN" altLang="en-US" sz="2400" b="1">
                <a:solidFill>
                  <a:srgbClr val="548235"/>
                </a:solidFill>
                <a:sym typeface="+mn-ea"/>
              </a:rPr>
              <a:t>        1. 水与农业生产的关系 </a:t>
            </a:r>
          </a:p>
          <a:p>
            <a:pPr>
              <a:lnSpc>
                <a:spcPct val="150000"/>
              </a:lnSpc>
            </a:pPr>
            <a:r>
              <a:rPr lang="zh-CN" altLang="en-US" sz="2400" b="1">
                <a:solidFill>
                  <a:srgbClr val="548235"/>
                </a:solidFill>
                <a:sym typeface="+mn-ea"/>
              </a:rPr>
              <a:t>       </a:t>
            </a:r>
            <a:r>
              <a:rPr lang="zh-CN" altLang="en-US" sz="2000">
                <a:solidFill>
                  <a:srgbClr val="649B3F"/>
                </a:solidFill>
                <a:sym typeface="+mn-ea"/>
              </a:rPr>
              <a:t>水是生命之源。没有水就没有农业。水是农业生产的命脉，水是重要的农业生态环境资源，水是人的基本生存条件。</a:t>
            </a:r>
            <a:r>
              <a:rPr lang="zh-CN" altLang="en-US">
                <a:solidFill>
                  <a:srgbClr val="548235"/>
                </a:solidFill>
                <a:sym typeface="+mn-ea"/>
              </a:rPr>
              <a:t> </a:t>
            </a:r>
            <a:r>
              <a:rPr lang="zh-CN" altLang="en-US" sz="2000">
                <a:solidFill>
                  <a:srgbClr val="548235"/>
                </a:solidFill>
                <a:sym typeface="+mn-ea"/>
              </a:rPr>
              <a:t>  </a:t>
            </a:r>
          </a:p>
          <a:p>
            <a:pPr>
              <a:lnSpc>
                <a:spcPct val="150000"/>
              </a:lnSpc>
            </a:pPr>
            <a:r>
              <a:rPr lang="zh-CN" altLang="en-US" sz="2000">
                <a:solidFill>
                  <a:srgbClr val="548235"/>
                </a:solidFill>
                <a:sym typeface="+mn-ea"/>
              </a:rPr>
              <a:t>         </a:t>
            </a:r>
            <a:r>
              <a:rPr lang="zh-CN" altLang="en-US" sz="2400" b="1">
                <a:solidFill>
                  <a:srgbClr val="548235"/>
                </a:solidFill>
                <a:sym typeface="+mn-ea"/>
              </a:rPr>
              <a:t>2. 水与城市建设的关系 </a:t>
            </a:r>
            <a:endParaRPr lang="zh-CN" altLang="en-US" sz="2000">
              <a:solidFill>
                <a:srgbClr val="548235"/>
              </a:solidFill>
              <a:sym typeface="+mn-ea"/>
            </a:endParaRPr>
          </a:p>
          <a:p>
            <a:pPr>
              <a:lnSpc>
                <a:spcPct val="150000"/>
              </a:lnSpc>
            </a:pPr>
            <a:r>
              <a:rPr lang="zh-CN" altLang="en-US" sz="2000">
                <a:solidFill>
                  <a:srgbClr val="548235"/>
                </a:solidFill>
                <a:sym typeface="+mn-ea"/>
              </a:rPr>
              <a:t>         </a:t>
            </a:r>
            <a:r>
              <a:rPr lang="zh-CN" altLang="en-US" sz="2000">
                <a:solidFill>
                  <a:srgbClr val="649B3F"/>
                </a:solidFill>
                <a:sym typeface="+mn-ea"/>
              </a:rPr>
              <a:t>一方面，城市建设需要水资源的保障，水资源成为城市建设发展的限制因素；另一方面，城市建设要适应环境变化和应对自然灾害等方面具有良好的"弹性"，下雨时吸水、蓄水、渗水、净水，排水，需要时将蓄存的水释放并加以利用。</a:t>
            </a:r>
            <a:r>
              <a:rPr lang="zh-CN" altLang="en-US" sz="2000">
                <a:solidFill>
                  <a:srgbClr val="548235"/>
                </a:solidFill>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5156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第二节   水分条件与土地利用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一、降水与土地利用和保护</a:t>
            </a:r>
          </a:p>
        </p:txBody>
      </p:sp>
      <p:sp>
        <p:nvSpPr>
          <p:cNvPr id="15" name="文本框 14"/>
          <p:cNvSpPr txBox="1">
            <a:spLocks noChangeArrowheads="1"/>
          </p:cNvSpPr>
          <p:nvPr/>
        </p:nvSpPr>
        <p:spPr bwMode="auto">
          <a:xfrm>
            <a:off x="1550988" y="2012950"/>
            <a:ext cx="4859337" cy="2830513"/>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（四）地表水与土地利用和管理</a:t>
            </a:r>
          </a:p>
          <a:p>
            <a:pPr>
              <a:lnSpc>
                <a:spcPct val="150000"/>
              </a:lnSpc>
            </a:pPr>
            <a:r>
              <a:rPr lang="zh-CN" altLang="en-US" sz="2400" b="1">
                <a:solidFill>
                  <a:srgbClr val="548235"/>
                </a:solidFill>
                <a:sym typeface="+mn-ea"/>
              </a:rPr>
              <a:t>      </a:t>
            </a:r>
            <a:r>
              <a:rPr lang="zh-CN" altLang="en-US" sz="2400">
                <a:solidFill>
                  <a:srgbClr val="548235"/>
                </a:solidFill>
                <a:sym typeface="+mn-ea"/>
              </a:rPr>
              <a:t> 地表水： 水资源的重要组成部分，包括河流、湖泊、水库、冰川、积雪。</a:t>
            </a:r>
            <a:r>
              <a:rPr lang="zh-CN" altLang="en-US" sz="2000">
                <a:solidFill>
                  <a:srgbClr val="548235"/>
                </a:solidFill>
                <a:sym typeface="+mn-ea"/>
              </a:rPr>
              <a:t>  </a:t>
            </a:r>
          </a:p>
        </p:txBody>
      </p:sp>
      <p:pic>
        <p:nvPicPr>
          <p:cNvPr id="2" name="图片 1" descr="timg3"/>
          <p:cNvPicPr>
            <a:picLocks noChangeAspect="1"/>
          </p:cNvPicPr>
          <p:nvPr/>
        </p:nvPicPr>
        <p:blipFill>
          <a:blip r:embed="rId3"/>
          <a:srcRect/>
          <a:stretch>
            <a:fillRect/>
          </a:stretch>
        </p:blipFill>
        <p:spPr bwMode="auto">
          <a:xfrm>
            <a:off x="7096125" y="2012950"/>
            <a:ext cx="4330700" cy="3246438"/>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5360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第二节   水分条件与土地利用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一、降水与土地利用和保护</a:t>
            </a:r>
          </a:p>
        </p:txBody>
      </p:sp>
      <p:sp>
        <p:nvSpPr>
          <p:cNvPr id="15" name="文本框 14"/>
          <p:cNvSpPr txBox="1">
            <a:spLocks noChangeArrowheads="1"/>
          </p:cNvSpPr>
          <p:nvPr/>
        </p:nvSpPr>
        <p:spPr bwMode="auto">
          <a:xfrm>
            <a:off x="1550988" y="2012950"/>
            <a:ext cx="4859337" cy="3378200"/>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（五）地下水与土地利用管理</a:t>
            </a:r>
          </a:p>
          <a:p>
            <a:pPr>
              <a:lnSpc>
                <a:spcPct val="150000"/>
              </a:lnSpc>
            </a:pPr>
            <a:r>
              <a:rPr lang="zh-CN" altLang="en-US" sz="2400" b="1">
                <a:solidFill>
                  <a:srgbClr val="548235"/>
                </a:solidFill>
                <a:sym typeface="+mn-ea"/>
              </a:rPr>
              <a:t>       1. 地下水分类及特点：</a:t>
            </a:r>
          </a:p>
          <a:p>
            <a:pPr>
              <a:lnSpc>
                <a:spcPct val="150000"/>
              </a:lnSpc>
            </a:pPr>
            <a:r>
              <a:rPr lang="zh-CN" altLang="en-US" sz="2400" b="1">
                <a:solidFill>
                  <a:srgbClr val="548235"/>
                </a:solidFill>
                <a:sym typeface="+mn-ea"/>
              </a:rPr>
              <a:t>      地下水分类： </a:t>
            </a:r>
            <a:r>
              <a:rPr lang="zh-CN" altLang="en-US" sz="2400">
                <a:solidFill>
                  <a:srgbClr val="548235"/>
                </a:solidFill>
                <a:sym typeface="+mn-ea"/>
              </a:rPr>
              <a:t>根据地下埋藏条件的不同，地下水可分为上层滞水、潜水和承压水三大类。</a:t>
            </a:r>
          </a:p>
          <a:p>
            <a:pPr>
              <a:lnSpc>
                <a:spcPct val="150000"/>
              </a:lnSpc>
            </a:pPr>
            <a:endParaRPr lang="zh-CN" altLang="en-US" sz="2400">
              <a:solidFill>
                <a:srgbClr val="548235"/>
              </a:solidFill>
              <a:sym typeface="+mn-ea"/>
            </a:endParaRPr>
          </a:p>
        </p:txBody>
      </p:sp>
      <p:pic>
        <p:nvPicPr>
          <p:cNvPr id="153606" name="图片 2" descr="timg4"/>
          <p:cNvPicPr>
            <a:picLocks noChangeAspect="1"/>
          </p:cNvPicPr>
          <p:nvPr/>
        </p:nvPicPr>
        <p:blipFill>
          <a:blip r:embed="rId3"/>
          <a:srcRect/>
          <a:stretch>
            <a:fillRect/>
          </a:stretch>
        </p:blipFill>
        <p:spPr bwMode="auto">
          <a:xfrm>
            <a:off x="6650038" y="2266950"/>
            <a:ext cx="4910137" cy="3076575"/>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5565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第二节   水分条件与土地利用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一、降水与土地利用和保护</a:t>
            </a:r>
          </a:p>
        </p:txBody>
      </p:sp>
      <p:sp>
        <p:nvSpPr>
          <p:cNvPr id="15" name="文本框 14"/>
          <p:cNvSpPr txBox="1"/>
          <p:nvPr/>
        </p:nvSpPr>
        <p:spPr>
          <a:xfrm>
            <a:off x="1550988" y="2012950"/>
            <a:ext cx="9615487" cy="4522788"/>
          </a:xfrm>
          <a:prstGeom prst="rect">
            <a:avLst/>
          </a:prstGeom>
          <a:noFill/>
        </p:spPr>
        <p:txBody>
          <a:bodyPr>
            <a:spAutoFit/>
          </a:bodyPr>
          <a:lstStyle/>
          <a:p>
            <a:pPr>
              <a:lnSpc>
                <a:spcPct val="150000"/>
              </a:lnSpc>
              <a:defRPr/>
            </a:pPr>
            <a:r>
              <a:rPr lang="en-US" altLang="zh-CN" sz="20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（五）地下水与土地利用管理</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2. 地下水特点 </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  ①流动较慢，水质参数变化慢，一旦污染很难恢复； </a:t>
            </a:r>
          </a:p>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②埋藏深度不同，温度变化规律也不同；</a:t>
            </a:r>
          </a:p>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③水质较好，但取出后水质状况容易发生改变；</a:t>
            </a:r>
          </a:p>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④由于采水器的吸附或沾污及某些组分的损失，水样的真实性将受到影响。</a:t>
            </a:r>
            <a:endParaRPr lang="zh-CN" altLang="en-US" sz="2400" b="1">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endParaRPr lang="zh-CN" altLang="en-US" sz="2400" b="1">
              <a:solidFill>
                <a:schemeClr val="accent6">
                  <a:lumMod val="75000"/>
                </a:schemeClr>
              </a:solidFill>
              <a:latin typeface="Arial" panose="020B0604020202020204" pitchFamily="34" charset="0"/>
              <a:ea typeface="宋体" panose="02010600030101010101" pitchFamily="2"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5770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第二节   水分条件与土地利用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一、降水与土地利用和保护</a:t>
            </a:r>
          </a:p>
        </p:txBody>
      </p:sp>
      <p:sp>
        <p:nvSpPr>
          <p:cNvPr id="15" name="文本框 14"/>
          <p:cNvSpPr txBox="1">
            <a:spLocks noChangeArrowheads="1"/>
          </p:cNvSpPr>
          <p:nvPr/>
        </p:nvSpPr>
        <p:spPr bwMode="auto">
          <a:xfrm>
            <a:off x="1550988" y="2012950"/>
            <a:ext cx="9615487" cy="4473575"/>
          </a:xfrm>
          <a:prstGeom prst="rect">
            <a:avLst/>
          </a:prstGeom>
          <a:noFill/>
          <a:ln w="9525">
            <a:noFill/>
            <a:miter lim="800000"/>
            <a:headEnd/>
            <a:tailEnd/>
          </a:ln>
        </p:spPr>
        <p:txBody>
          <a:bodyPr>
            <a:spAutoFit/>
          </a:bodyPr>
          <a:lstStyle/>
          <a:p>
            <a:pPr>
              <a:lnSpc>
                <a:spcPct val="150000"/>
              </a:lnSpc>
            </a:pPr>
            <a:r>
              <a:rPr lang="en-US" altLang="zh-CN" sz="2000" b="1">
                <a:solidFill>
                  <a:srgbClr val="548235"/>
                </a:solidFill>
                <a:sym typeface="+mn-ea"/>
              </a:rPr>
              <a:t>       </a:t>
            </a:r>
            <a:r>
              <a:rPr lang="zh-CN" altLang="en-US" sz="2400" b="1">
                <a:solidFill>
                  <a:srgbClr val="548235"/>
                </a:solidFill>
                <a:sym typeface="+mn-ea"/>
              </a:rPr>
              <a:t>（六）水资源三要素与土地利用管理</a:t>
            </a:r>
          </a:p>
          <a:p>
            <a:pPr>
              <a:lnSpc>
                <a:spcPct val="150000"/>
              </a:lnSpc>
            </a:pPr>
            <a:r>
              <a:rPr lang="zh-CN" altLang="en-US" sz="2400" b="1">
                <a:solidFill>
                  <a:srgbClr val="548235"/>
                </a:solidFill>
                <a:sym typeface="+mn-ea"/>
              </a:rPr>
              <a:t>       </a:t>
            </a:r>
            <a:r>
              <a:rPr lang="zh-CN" altLang="en-US" sz="2400">
                <a:solidFill>
                  <a:srgbClr val="548235"/>
                </a:solidFill>
                <a:sym typeface="+mn-ea"/>
              </a:rPr>
              <a:t>水资源三要素： 水量、水质、水的保证率。</a:t>
            </a:r>
          </a:p>
          <a:p>
            <a:pPr>
              <a:lnSpc>
                <a:spcPct val="150000"/>
              </a:lnSpc>
            </a:pPr>
            <a:r>
              <a:rPr lang="zh-CN" altLang="en-US" sz="2400">
                <a:solidFill>
                  <a:srgbClr val="548235"/>
                </a:solidFill>
                <a:sym typeface="+mn-ea"/>
              </a:rPr>
              <a:t>       水量： 包括地表水、地下水。</a:t>
            </a:r>
          </a:p>
          <a:p>
            <a:pPr>
              <a:lnSpc>
                <a:spcPct val="150000"/>
              </a:lnSpc>
            </a:pPr>
            <a:r>
              <a:rPr lang="zh-CN" altLang="en-US" sz="2400">
                <a:solidFill>
                  <a:srgbClr val="548235"/>
                </a:solidFill>
                <a:sym typeface="+mn-ea"/>
              </a:rPr>
              <a:t>      水质： 水中的悬浮物质、胶体物质和溶解物质的程度、种类决定水质。影响水资源被利用用途、程度和方式。</a:t>
            </a:r>
          </a:p>
          <a:p>
            <a:pPr>
              <a:lnSpc>
                <a:spcPct val="150000"/>
              </a:lnSpc>
            </a:pPr>
            <a:r>
              <a:rPr lang="zh-CN" altLang="en-US" sz="2400">
                <a:solidFill>
                  <a:srgbClr val="548235"/>
                </a:solidFill>
                <a:sym typeface="+mn-ea"/>
              </a:rPr>
              <a:t>       水的保证率： 一个区域内年际水量能够报证年内需水量。年际水量与年内水分部的均匀程度叫水资源变率。水的保证率受到水资源变率影响，它决定对水资源被利用方式和管理。</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5975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第三节   风与土地利用和保护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一、风对农业生产的影响</a:t>
            </a:r>
          </a:p>
        </p:txBody>
      </p:sp>
      <p:sp>
        <p:nvSpPr>
          <p:cNvPr id="15" name="文本框 14"/>
          <p:cNvSpPr txBox="1">
            <a:spLocks noChangeArrowheads="1"/>
          </p:cNvSpPr>
          <p:nvPr/>
        </p:nvSpPr>
        <p:spPr bwMode="auto">
          <a:xfrm>
            <a:off x="1550988" y="2012950"/>
            <a:ext cx="9615487" cy="4021138"/>
          </a:xfrm>
          <a:prstGeom prst="rect">
            <a:avLst/>
          </a:prstGeom>
          <a:noFill/>
          <a:ln w="9525">
            <a:noFill/>
            <a:miter lim="800000"/>
            <a:headEnd/>
            <a:tailEnd/>
          </a:ln>
        </p:spPr>
        <p:txBody>
          <a:bodyPr>
            <a:spAutoFit/>
          </a:bodyPr>
          <a:lstStyle/>
          <a:p>
            <a:pPr>
              <a:lnSpc>
                <a:spcPct val="150000"/>
              </a:lnSpc>
            </a:pPr>
            <a:r>
              <a:rPr lang="en-US" altLang="zh-CN" sz="2400">
                <a:solidFill>
                  <a:srgbClr val="548235"/>
                </a:solidFill>
                <a:sym typeface="+mn-ea"/>
              </a:rPr>
              <a:t>       </a:t>
            </a:r>
            <a:r>
              <a:rPr lang="zh-CN" altLang="en-US" sz="2400" b="1">
                <a:solidFill>
                  <a:srgbClr val="548235"/>
                </a:solidFill>
                <a:sym typeface="+mn-ea"/>
              </a:rPr>
              <a:t>积极影响</a:t>
            </a:r>
            <a:r>
              <a:rPr lang="zh-CN" altLang="en-US" sz="2400">
                <a:solidFill>
                  <a:srgbClr val="548235"/>
                </a:solidFill>
                <a:sym typeface="+mn-ea"/>
              </a:rPr>
              <a:t> </a:t>
            </a:r>
            <a:r>
              <a:rPr lang="zh-CN" altLang="en-US" sz="2000">
                <a:solidFill>
                  <a:srgbClr val="649B3F"/>
                </a:solidFill>
                <a:sym typeface="+mn-ea"/>
              </a:rPr>
              <a:t>风是农业生产的环境因素之一。适度的风速对改善农田环境条件起着重要作用。近地层的热量交换、农田蒸散和空气中的二氧化碳、氧气等输送过程随着风速的增大而加快或加强。风可传播植物花粉、种子，帮助植物授粉和繁殖。我国盛行季风，对作物生长有利。</a:t>
            </a:r>
          </a:p>
          <a:p>
            <a:pPr>
              <a:lnSpc>
                <a:spcPct val="150000"/>
              </a:lnSpc>
            </a:pPr>
            <a:r>
              <a:rPr lang="zh-CN" altLang="en-US" sz="2400">
                <a:solidFill>
                  <a:srgbClr val="548235"/>
                </a:solidFill>
                <a:sym typeface="+mn-ea"/>
              </a:rPr>
              <a:t>       </a:t>
            </a:r>
            <a:r>
              <a:rPr lang="zh-CN" altLang="en-US" sz="2400" b="1">
                <a:solidFill>
                  <a:srgbClr val="548235"/>
                </a:solidFill>
                <a:sym typeface="+mn-ea"/>
              </a:rPr>
              <a:t>消极影响 </a:t>
            </a:r>
            <a:r>
              <a:rPr lang="zh-CN" altLang="en-US" sz="2000">
                <a:solidFill>
                  <a:srgbClr val="649B3F"/>
                </a:solidFill>
                <a:sym typeface="+mn-ea"/>
              </a:rPr>
              <a:t>它能传播病原体，蔓延植物病害。强台风甚至会严重危及到生命安全和国家财产。</a:t>
            </a:r>
          </a:p>
          <a:p>
            <a:pPr>
              <a:lnSpc>
                <a:spcPct val="150000"/>
              </a:lnSpc>
            </a:pPr>
            <a:r>
              <a:rPr lang="zh-CN" altLang="en-US" sz="2400">
                <a:solidFill>
                  <a:srgbClr val="548235"/>
                </a:solidFill>
                <a:sym typeface="+mn-ea"/>
              </a:rPr>
              <a:t>       </a:t>
            </a:r>
            <a:r>
              <a:rPr lang="zh-CN" altLang="en-US" sz="2400" b="1">
                <a:solidFill>
                  <a:srgbClr val="548235"/>
                </a:solidFill>
                <a:sym typeface="+mn-ea"/>
              </a:rPr>
              <a:t>防御风害的方法</a:t>
            </a:r>
            <a:r>
              <a:rPr lang="zh-CN" altLang="en-US" sz="2400">
                <a:solidFill>
                  <a:srgbClr val="548235"/>
                </a:solidFill>
                <a:sym typeface="+mn-ea"/>
              </a:rPr>
              <a:t> </a:t>
            </a:r>
            <a:r>
              <a:rPr lang="zh-CN" altLang="en-US" sz="2000">
                <a:solidFill>
                  <a:srgbClr val="649B3F"/>
                </a:solidFill>
                <a:sym typeface="+mn-ea"/>
              </a:rPr>
              <a:t>多采用培育矮化、抗倒伏、耐摩擦的抗风品种；营造防风林；调整播种期避风沙；顺风向种植作物；设置风障等。</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6179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第三节   风与土地利用和保护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二、风对城市建设的影响</a:t>
            </a:r>
          </a:p>
        </p:txBody>
      </p:sp>
      <p:sp>
        <p:nvSpPr>
          <p:cNvPr id="15" name="文本框 14"/>
          <p:cNvSpPr txBox="1">
            <a:spLocks noChangeArrowheads="1"/>
          </p:cNvSpPr>
          <p:nvPr/>
        </p:nvSpPr>
        <p:spPr bwMode="auto">
          <a:xfrm>
            <a:off x="1550988" y="2230438"/>
            <a:ext cx="9691687" cy="1828800"/>
          </a:xfrm>
          <a:prstGeom prst="rect">
            <a:avLst/>
          </a:prstGeom>
          <a:noFill/>
          <a:ln w="9525">
            <a:noFill/>
            <a:miter lim="800000"/>
            <a:headEnd/>
            <a:tailEnd/>
          </a:ln>
        </p:spPr>
        <p:txBody>
          <a:bodyPr>
            <a:spAutoFit/>
          </a:bodyPr>
          <a:lstStyle/>
          <a:p>
            <a:pPr>
              <a:lnSpc>
                <a:spcPct val="150000"/>
              </a:lnSpc>
            </a:pPr>
            <a:r>
              <a:rPr lang="en-US" altLang="zh-CN" sz="2400">
                <a:solidFill>
                  <a:srgbClr val="548235"/>
                </a:solidFill>
                <a:sym typeface="+mn-ea"/>
              </a:rPr>
              <a:t>      </a:t>
            </a:r>
            <a:r>
              <a:rPr lang="en-US" altLang="zh-CN" sz="2800">
                <a:solidFill>
                  <a:srgbClr val="548235"/>
                </a:solidFill>
                <a:sym typeface="+mn-ea"/>
              </a:rPr>
              <a:t> </a:t>
            </a:r>
            <a:r>
              <a:rPr lang="zh-CN" altLang="en-US" sz="2400">
                <a:solidFill>
                  <a:srgbClr val="548235"/>
                </a:solidFill>
                <a:sym typeface="+mn-ea"/>
              </a:rPr>
              <a:t>风速和风向对城市建设规划和布局的影响最大，主要表现在工业区和居住区、城市绿地、道路交通、建筑群体的布局、朝向，各建筑群体间的的通风、光照。</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6384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地质条件与土地利用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一、岩石、矿物和土地特性</a:t>
            </a:r>
          </a:p>
        </p:txBody>
      </p:sp>
      <p:sp>
        <p:nvSpPr>
          <p:cNvPr id="15" name="文本框 14"/>
          <p:cNvSpPr txBox="1">
            <a:spLocks noChangeArrowheads="1"/>
          </p:cNvSpPr>
          <p:nvPr/>
        </p:nvSpPr>
        <p:spPr bwMode="auto">
          <a:xfrm>
            <a:off x="1419225" y="1989138"/>
            <a:ext cx="9690100" cy="5114925"/>
          </a:xfrm>
          <a:prstGeom prst="rect">
            <a:avLst/>
          </a:prstGeom>
          <a:noFill/>
          <a:ln w="9525">
            <a:noFill/>
            <a:miter lim="800000"/>
            <a:headEnd/>
            <a:tailEnd/>
          </a:ln>
        </p:spPr>
        <p:txBody>
          <a:bodyPr>
            <a:spAutoFit/>
          </a:bodyPr>
          <a:lstStyle/>
          <a:p>
            <a:pPr>
              <a:lnSpc>
                <a:spcPct val="150000"/>
              </a:lnSpc>
            </a:pPr>
            <a:r>
              <a:rPr lang="en-US" altLang="zh-CN" sz="2400">
                <a:solidFill>
                  <a:srgbClr val="548235"/>
                </a:solidFill>
                <a:sym typeface="+mn-ea"/>
              </a:rPr>
              <a:t>      </a:t>
            </a:r>
            <a:r>
              <a:rPr lang="en-US" altLang="zh-CN" sz="2800">
                <a:solidFill>
                  <a:srgbClr val="548235"/>
                </a:solidFill>
                <a:sym typeface="+mn-ea"/>
              </a:rPr>
              <a:t> </a:t>
            </a:r>
            <a:r>
              <a:rPr lang="zh-CN" altLang="en-US" sz="2800" b="1">
                <a:solidFill>
                  <a:srgbClr val="548235"/>
                </a:solidFill>
                <a:latin typeface="宋体" charset="-122"/>
                <a:sym typeface="+mn-ea"/>
              </a:rPr>
              <a:t>（一）岩浆岩类型5类</a:t>
            </a:r>
          </a:p>
          <a:p>
            <a:pPr>
              <a:lnSpc>
                <a:spcPct val="150000"/>
              </a:lnSpc>
            </a:pPr>
            <a:r>
              <a:rPr lang="zh-CN" altLang="en-US" sz="2400">
                <a:solidFill>
                  <a:srgbClr val="548235"/>
                </a:solidFill>
                <a:sym typeface="+mn-ea"/>
              </a:rPr>
              <a:t>        </a:t>
            </a:r>
            <a:r>
              <a:rPr lang="zh-CN" altLang="en-US" sz="2400" b="1">
                <a:solidFill>
                  <a:srgbClr val="548235"/>
                </a:solidFill>
                <a:sym typeface="+mn-ea"/>
              </a:rPr>
              <a:t>超基性岩类（橄榄岩-苦橄岩类）</a:t>
            </a:r>
            <a:r>
              <a:rPr lang="zh-CN" altLang="en-US" sz="2400">
                <a:solidFill>
                  <a:srgbClr val="548235"/>
                </a:solidFill>
                <a:sym typeface="+mn-ea"/>
              </a:rPr>
              <a:t>  分布少。</a:t>
            </a:r>
          </a:p>
          <a:p>
            <a:pPr>
              <a:lnSpc>
                <a:spcPct val="150000"/>
              </a:lnSpc>
            </a:pPr>
            <a:r>
              <a:rPr lang="zh-CN" altLang="en-US" sz="2400">
                <a:solidFill>
                  <a:srgbClr val="548235"/>
                </a:solidFill>
                <a:sym typeface="+mn-ea"/>
              </a:rPr>
              <a:t>        </a:t>
            </a:r>
            <a:r>
              <a:rPr lang="zh-CN" altLang="en-US" sz="2400" b="1">
                <a:solidFill>
                  <a:srgbClr val="548235"/>
                </a:solidFill>
                <a:sym typeface="+mn-ea"/>
              </a:rPr>
              <a:t>基性岩类（辉长岩-玄武岩类）</a:t>
            </a:r>
            <a:r>
              <a:rPr lang="zh-CN" altLang="en-US" sz="2400">
                <a:solidFill>
                  <a:srgbClr val="548235"/>
                </a:solidFill>
                <a:sym typeface="+mn-ea"/>
              </a:rPr>
              <a:t> 分布广，钙镁矿物，土壤肥沃。</a:t>
            </a:r>
          </a:p>
          <a:p>
            <a:pPr>
              <a:lnSpc>
                <a:spcPct val="150000"/>
              </a:lnSpc>
            </a:pPr>
            <a:r>
              <a:rPr lang="zh-CN" altLang="en-US" sz="2400">
                <a:solidFill>
                  <a:srgbClr val="548235"/>
                </a:solidFill>
                <a:sym typeface="+mn-ea"/>
              </a:rPr>
              <a:t>        </a:t>
            </a:r>
            <a:r>
              <a:rPr lang="zh-CN" altLang="en-US" sz="2400" b="1">
                <a:solidFill>
                  <a:srgbClr val="548235"/>
                </a:solidFill>
                <a:sym typeface="+mn-ea"/>
              </a:rPr>
              <a:t>中性岩大类（闪长岩-安山岩类）</a:t>
            </a:r>
            <a:r>
              <a:rPr lang="zh-CN" altLang="en-US" sz="2400">
                <a:solidFill>
                  <a:srgbClr val="548235"/>
                </a:solidFill>
                <a:sym typeface="+mn-ea"/>
              </a:rPr>
              <a:t> 分布较广，铜铁矿物，可作钾肥陶瓷原料。</a:t>
            </a:r>
          </a:p>
          <a:p>
            <a:pPr>
              <a:lnSpc>
                <a:spcPct val="150000"/>
              </a:lnSpc>
            </a:pPr>
            <a:r>
              <a:rPr lang="zh-CN" altLang="en-US" sz="2400">
                <a:solidFill>
                  <a:srgbClr val="548235"/>
                </a:solidFill>
                <a:sym typeface="+mn-ea"/>
              </a:rPr>
              <a:t>        </a:t>
            </a:r>
            <a:r>
              <a:rPr lang="zh-CN" altLang="en-US" sz="2400" b="1">
                <a:solidFill>
                  <a:srgbClr val="548235"/>
                </a:solidFill>
                <a:sym typeface="+mn-ea"/>
              </a:rPr>
              <a:t>酸性岩类（花岗岩-流纹岩类</a:t>
            </a:r>
            <a:r>
              <a:rPr lang="zh-CN" altLang="en-US" sz="2400">
                <a:solidFill>
                  <a:srgbClr val="548235"/>
                </a:solidFill>
                <a:sym typeface="+mn-ea"/>
              </a:rPr>
              <a:t>） 多金属矿物，可作建筑石材。</a:t>
            </a:r>
          </a:p>
          <a:p>
            <a:pPr>
              <a:lnSpc>
                <a:spcPct val="150000"/>
              </a:lnSpc>
            </a:pPr>
            <a:r>
              <a:rPr lang="zh-CN" altLang="en-US" sz="2400">
                <a:solidFill>
                  <a:srgbClr val="548235"/>
                </a:solidFill>
                <a:sym typeface="+mn-ea"/>
              </a:rPr>
              <a:t>碱性岩类（霞石正长岩-响岩类） 地表较少，稀有矿物。</a:t>
            </a:r>
          </a:p>
          <a:p>
            <a:pPr>
              <a:lnSpc>
                <a:spcPct val="150000"/>
              </a:lnSpc>
            </a:pPr>
            <a:r>
              <a:rPr lang="zh-CN" altLang="en-US" sz="2400" b="1">
                <a:solidFill>
                  <a:srgbClr val="649B3F"/>
                </a:solidFill>
                <a:latin typeface="宋体" charset="-122"/>
                <a:sym typeface="+mn-ea"/>
              </a:rPr>
              <a:t>    </a:t>
            </a:r>
            <a:r>
              <a:rPr lang="zh-CN" altLang="en-US" sz="2400" b="1">
                <a:solidFill>
                  <a:srgbClr val="548235"/>
                </a:solidFill>
                <a:sym typeface="+mn-ea"/>
              </a:rPr>
              <a:t>碱性岩类（</a:t>
            </a:r>
            <a:r>
              <a:rPr lang="zh-CN" altLang="en-US" sz="2400" b="1">
                <a:solidFill>
                  <a:srgbClr val="548235"/>
                </a:solidFill>
                <a:sym typeface="+mn-ea"/>
                <a:hlinkClick r:id="rId3"/>
              </a:rPr>
              <a:t>霞石正长岩</a:t>
            </a:r>
            <a:r>
              <a:rPr lang="en-US" altLang="zh-CN" sz="2400" b="1">
                <a:solidFill>
                  <a:srgbClr val="548235"/>
                </a:solidFill>
                <a:sym typeface="+mn-ea"/>
              </a:rPr>
              <a:t>-</a:t>
            </a:r>
            <a:r>
              <a:rPr lang="zh-CN" altLang="en-US" sz="2400" b="1">
                <a:solidFill>
                  <a:srgbClr val="548235"/>
                </a:solidFill>
                <a:sym typeface="+mn-ea"/>
              </a:rPr>
              <a:t>响岩类）</a:t>
            </a:r>
            <a:r>
              <a:rPr lang="zh-CN" altLang="en-US" sz="2400" b="1">
                <a:solidFill>
                  <a:srgbClr val="649B3F"/>
                </a:solidFill>
                <a:latin typeface="宋体" charset="-122"/>
                <a:sym typeface="+mn-ea"/>
              </a:rPr>
              <a:t> </a:t>
            </a:r>
            <a:r>
              <a:rPr lang="zh-CN" altLang="en-US" sz="2400">
                <a:solidFill>
                  <a:srgbClr val="548235"/>
                </a:solidFill>
                <a:sym typeface="+mn-ea"/>
              </a:rPr>
              <a:t>地表较少，稀有矿物。</a:t>
            </a:r>
          </a:p>
          <a:p>
            <a:pPr>
              <a:lnSpc>
                <a:spcPct val="150000"/>
              </a:lnSpc>
            </a:pPr>
            <a:endParaRPr lang="zh-CN" altLang="en-US" sz="2400">
              <a:solidFill>
                <a:srgbClr val="649B3F"/>
              </a:solidFill>
              <a:latin typeface="宋体" charset="-122"/>
              <a:sym typeface="+mn-ea"/>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6589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地质条件与土地利用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一、岩石、矿物和土地特性</a:t>
            </a:r>
          </a:p>
        </p:txBody>
      </p:sp>
      <p:sp>
        <p:nvSpPr>
          <p:cNvPr id="15" name="文本框 14"/>
          <p:cNvSpPr txBox="1">
            <a:spLocks noChangeArrowheads="1"/>
          </p:cNvSpPr>
          <p:nvPr/>
        </p:nvSpPr>
        <p:spPr bwMode="auto">
          <a:xfrm>
            <a:off x="1419225" y="1989138"/>
            <a:ext cx="6122988" cy="4019550"/>
          </a:xfrm>
          <a:prstGeom prst="rect">
            <a:avLst/>
          </a:prstGeom>
          <a:noFill/>
          <a:ln w="9525">
            <a:noFill/>
            <a:miter lim="800000"/>
            <a:headEnd/>
            <a:tailEnd/>
          </a:ln>
        </p:spPr>
        <p:txBody>
          <a:bodyPr>
            <a:spAutoFit/>
          </a:bodyPr>
          <a:lstStyle/>
          <a:p>
            <a:pPr>
              <a:lnSpc>
                <a:spcPct val="150000"/>
              </a:lnSpc>
            </a:pPr>
            <a:r>
              <a:rPr lang="en-US" altLang="zh-CN" sz="2400">
                <a:solidFill>
                  <a:srgbClr val="548235"/>
                </a:solidFill>
                <a:sym typeface="+mn-ea"/>
              </a:rPr>
              <a:t>      </a:t>
            </a:r>
            <a:r>
              <a:rPr lang="en-US" altLang="zh-CN" sz="2800">
                <a:solidFill>
                  <a:srgbClr val="548235"/>
                </a:solidFill>
                <a:sym typeface="+mn-ea"/>
              </a:rPr>
              <a:t> </a:t>
            </a:r>
            <a:r>
              <a:rPr lang="zh-CN" altLang="en-US" sz="2800">
                <a:solidFill>
                  <a:srgbClr val="548235"/>
                </a:solidFill>
                <a:sym typeface="+mn-ea"/>
              </a:rPr>
              <a:t>（二）沉积岩</a:t>
            </a:r>
          </a:p>
          <a:p>
            <a:pPr>
              <a:lnSpc>
                <a:spcPct val="150000"/>
              </a:lnSpc>
            </a:pPr>
            <a:r>
              <a:rPr lang="zh-CN" altLang="en-US" sz="2400">
                <a:solidFill>
                  <a:srgbClr val="548235"/>
                </a:solidFill>
                <a:sym typeface="+mn-ea"/>
              </a:rPr>
              <a:t>         沉积岩 又称为水成岩，是组成地球岩石圈的主要三种岩石之一（另外两种是岩浆岩和变质岩）。是在地表不太深的地方，将其他岩石的风化产物和一些火山喷发物，经过水流或冰川的搬运、沉积、成岩作用形成的岩石。</a:t>
            </a:r>
          </a:p>
        </p:txBody>
      </p:sp>
      <p:pic>
        <p:nvPicPr>
          <p:cNvPr id="165894" name="图片 1" descr="emp1"/>
          <p:cNvPicPr>
            <a:picLocks noChangeAspect="1"/>
          </p:cNvPicPr>
          <p:nvPr/>
        </p:nvPicPr>
        <p:blipFill>
          <a:blip r:embed="rId3"/>
          <a:srcRect/>
          <a:stretch>
            <a:fillRect/>
          </a:stretch>
        </p:blipFill>
        <p:spPr bwMode="auto">
          <a:xfrm>
            <a:off x="6048375" y="3381375"/>
            <a:ext cx="95250" cy="95250"/>
          </a:xfrm>
          <a:prstGeom prst="rect">
            <a:avLst/>
          </a:prstGeom>
          <a:noFill/>
          <a:ln w="9525">
            <a:noFill/>
            <a:miter lim="800000"/>
            <a:headEnd/>
            <a:tailEnd/>
          </a:ln>
        </p:spPr>
      </p:pic>
      <p:pic>
        <p:nvPicPr>
          <p:cNvPr id="165895" name="图片 2" descr="timg5"/>
          <p:cNvPicPr>
            <a:picLocks noChangeAspect="1"/>
          </p:cNvPicPr>
          <p:nvPr/>
        </p:nvPicPr>
        <p:blipFill>
          <a:blip r:embed="rId4">
            <a:lum contrast="-6000"/>
          </a:blip>
          <a:srcRect/>
          <a:stretch>
            <a:fillRect/>
          </a:stretch>
        </p:blipFill>
        <p:spPr bwMode="auto">
          <a:xfrm>
            <a:off x="7739063" y="1712913"/>
            <a:ext cx="3786187" cy="4135437"/>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38920"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90650" y="671513"/>
            <a:ext cx="85407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1216025"/>
            <a:ext cx="9299575" cy="2260600"/>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第一节  土地的基本概念</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     二、</a:t>
            </a: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土地的基本概念</a:t>
            </a:r>
            <a:endParaRPr lang="zh-CN" altLang="en-US" sz="28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endParaRPr lang="zh-CN" altLang="en-US" sz="20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dirty="0">
                <a:solidFill>
                  <a:schemeClr val="accent6">
                    <a:lumMod val="75000"/>
                  </a:schemeClr>
                </a:solidFill>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14" name="文本框 13"/>
          <p:cNvSpPr txBox="1">
            <a:spLocks noChangeArrowheads="1"/>
          </p:cNvSpPr>
          <p:nvPr/>
        </p:nvSpPr>
        <p:spPr bwMode="auto">
          <a:xfrm>
            <a:off x="1311275" y="2525713"/>
            <a:ext cx="4933950" cy="3743325"/>
          </a:xfrm>
          <a:prstGeom prst="rect">
            <a:avLst/>
          </a:prstGeom>
          <a:noFill/>
          <a:ln w="9525">
            <a:noFill/>
            <a:miter lim="800000"/>
            <a:headEnd/>
            <a:tailEnd/>
          </a:ln>
        </p:spPr>
        <p:txBody>
          <a:bodyPr>
            <a:spAutoFit/>
          </a:bodyPr>
          <a:lstStyle/>
          <a:p>
            <a:pPr>
              <a:lnSpc>
                <a:spcPct val="150000"/>
              </a:lnSpc>
            </a:pPr>
            <a:r>
              <a:rPr lang="zh-CN" altLang="en-US">
                <a:solidFill>
                  <a:srgbClr val="548235"/>
                </a:solidFill>
                <a:sym typeface="+mn-ea"/>
              </a:rPr>
              <a:t>   </a:t>
            </a:r>
            <a:r>
              <a:rPr lang="zh-CN" altLang="en-US" sz="2000">
                <a:solidFill>
                  <a:srgbClr val="548235"/>
                </a:solidFill>
                <a:sym typeface="+mn-ea"/>
              </a:rPr>
              <a:t>      </a:t>
            </a:r>
            <a:r>
              <a:rPr lang="zh-CN" altLang="en-US" sz="2400" b="1">
                <a:solidFill>
                  <a:srgbClr val="548235"/>
                </a:solidFill>
                <a:sym typeface="+mn-ea"/>
              </a:rPr>
              <a:t>土地</a:t>
            </a:r>
            <a:r>
              <a:rPr lang="zh-CN" altLang="en-US" sz="2400">
                <a:solidFill>
                  <a:srgbClr val="548235"/>
                </a:solidFill>
                <a:sym typeface="+mn-ea"/>
              </a:rPr>
              <a:t>：土地是地球表面上由土壤、岩石、气候、水文、地貌、植被等组成的自然综合体，它包括人类过去和现在的活动结果。</a:t>
            </a:r>
          </a:p>
          <a:p>
            <a:pPr>
              <a:lnSpc>
                <a:spcPct val="150000"/>
              </a:lnSpc>
            </a:pPr>
            <a:r>
              <a:rPr lang="zh-CN" altLang="en-US" sz="2400">
                <a:solidFill>
                  <a:srgbClr val="548235"/>
                </a:solidFill>
                <a:sym typeface="+mn-ea"/>
              </a:rPr>
              <a:t>       </a:t>
            </a:r>
            <a:r>
              <a:rPr lang="zh-CN" altLang="en-US" sz="2400" b="1">
                <a:solidFill>
                  <a:srgbClr val="548235"/>
                </a:solidFill>
                <a:sym typeface="+mn-ea"/>
              </a:rPr>
              <a:t>土地资源</a:t>
            </a:r>
            <a:r>
              <a:rPr lang="zh-CN" altLang="en-US" sz="2400">
                <a:solidFill>
                  <a:srgbClr val="548235"/>
                </a:solidFill>
                <a:sym typeface="+mn-ea"/>
              </a:rPr>
              <a:t>包括土地的</a:t>
            </a:r>
            <a:r>
              <a:rPr lang="zh-CN" altLang="en-US" sz="2400" b="1">
                <a:solidFill>
                  <a:srgbClr val="548235"/>
                </a:solidFill>
                <a:sym typeface="+mn-ea"/>
              </a:rPr>
              <a:t>自然属性</a:t>
            </a:r>
            <a:r>
              <a:rPr lang="zh-CN" altLang="en-US" sz="2400">
                <a:solidFill>
                  <a:srgbClr val="548235"/>
                </a:solidFill>
                <a:sym typeface="+mn-ea"/>
              </a:rPr>
              <a:t>和</a:t>
            </a:r>
            <a:r>
              <a:rPr lang="zh-CN" altLang="en-US" sz="2400" b="1">
                <a:solidFill>
                  <a:srgbClr val="548235"/>
                </a:solidFill>
                <a:sym typeface="+mn-ea"/>
              </a:rPr>
              <a:t>经济属性</a:t>
            </a:r>
            <a:r>
              <a:rPr lang="zh-CN" altLang="en-US" sz="2400">
                <a:solidFill>
                  <a:srgbClr val="548235"/>
                </a:solidFill>
                <a:sym typeface="+mn-ea"/>
              </a:rPr>
              <a:t>两个方面。</a:t>
            </a:r>
          </a:p>
          <a:p>
            <a:endParaRPr lang="zh-CN" altLang="en-US" sz="2400">
              <a:solidFill>
                <a:srgbClr val="548235"/>
              </a:solidFill>
            </a:endParaRPr>
          </a:p>
        </p:txBody>
      </p:sp>
      <p:pic>
        <p:nvPicPr>
          <p:cNvPr id="2" name="图片 1" descr="37184728_1407460189773"/>
          <p:cNvPicPr>
            <a:picLocks noChangeAspect="1"/>
          </p:cNvPicPr>
          <p:nvPr/>
        </p:nvPicPr>
        <p:blipFill>
          <a:blip r:embed="rId3">
            <a:lum bright="-18000" contrast="-24000"/>
          </a:blip>
          <a:srcRect/>
          <a:stretch>
            <a:fillRect/>
          </a:stretch>
        </p:blipFill>
        <p:spPr bwMode="auto">
          <a:xfrm>
            <a:off x="6245225" y="2011363"/>
            <a:ext cx="5043488" cy="3668712"/>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par>
                          <p:cTn id="23" fill="hold">
                            <p:stCondLst>
                              <p:cond delay="1000"/>
                            </p:stCondLst>
                            <p:childTnLst>
                              <p:par>
                                <p:cTn id="24" presetID="1"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1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6795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20304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地质条件与土地利用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一、岩石、矿物和土地特性</a:t>
            </a:r>
          </a:p>
          <a:p>
            <a:pPr>
              <a:lnSpc>
                <a:spcPct val="150000"/>
              </a:lnSpc>
              <a:defRPr/>
            </a:pPr>
            <a:r>
              <a:rPr lang="zh-CN" altLang="en-US" sz="2800">
                <a:solidFill>
                  <a:schemeClr val="accent6">
                    <a:lumMod val="75000"/>
                  </a:schemeClr>
                </a:solidFill>
                <a:latin typeface="Arial" panose="020B0604020202020204" pitchFamily="34" charset="0"/>
                <a:ea typeface="宋体" panose="02010600030101010101" pitchFamily="2" charset="-122"/>
                <a:sym typeface="+mn-ea"/>
              </a:rPr>
              <a:t>        （二）沉积岩</a:t>
            </a:r>
            <a:endParaRPr lang="zh-CN" altLang="en-US" sz="2800" b="1">
              <a:solidFill>
                <a:schemeClr val="accent6">
                  <a:lumMod val="75000"/>
                </a:schemeClr>
              </a:solidFill>
              <a:latin typeface="Arial" panose="020B0604020202020204" pitchFamily="34" charset="0"/>
              <a:ea typeface="宋体" panose="02010600030101010101" pitchFamily="2" charset="-122"/>
            </a:endParaRPr>
          </a:p>
        </p:txBody>
      </p:sp>
      <p:grpSp>
        <p:nvGrpSpPr>
          <p:cNvPr id="167941" name="组合 16"/>
          <p:cNvGrpSpPr>
            <a:grpSpLocks/>
          </p:cNvGrpSpPr>
          <p:nvPr/>
        </p:nvGrpSpPr>
        <p:grpSpPr bwMode="auto">
          <a:xfrm>
            <a:off x="1504950" y="2833688"/>
            <a:ext cx="9732963" cy="3433762"/>
            <a:chOff x="2370" y="4463"/>
            <a:chExt cx="15327" cy="5407"/>
          </a:xfrm>
        </p:grpSpPr>
        <p:pic>
          <p:nvPicPr>
            <p:cNvPr id="167942" name="图片 1" descr="emp1"/>
            <p:cNvPicPr>
              <a:picLocks noChangeAspect="1"/>
            </p:cNvPicPr>
            <p:nvPr/>
          </p:nvPicPr>
          <p:blipFill>
            <a:blip r:embed="rId3"/>
            <a:srcRect/>
            <a:stretch>
              <a:fillRect/>
            </a:stretch>
          </p:blipFill>
          <p:spPr bwMode="auto">
            <a:xfrm>
              <a:off x="9525" y="5325"/>
              <a:ext cx="150" cy="150"/>
            </a:xfrm>
            <a:prstGeom prst="rect">
              <a:avLst/>
            </a:prstGeom>
            <a:noFill/>
            <a:ln w="9525">
              <a:noFill/>
              <a:miter lim="800000"/>
              <a:headEnd/>
              <a:tailEnd/>
            </a:ln>
          </p:spPr>
        </p:pic>
        <p:sp>
          <p:nvSpPr>
            <p:cNvPr id="4" name="Freeform 5"/>
            <p:cNvSpPr/>
            <p:nvPr/>
          </p:nvSpPr>
          <p:spPr bwMode="auto">
            <a:xfrm>
              <a:off x="2547" y="4773"/>
              <a:ext cx="12630" cy="423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b="1" dirty="0">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6" name="圆角矩形 15"/>
            <p:cNvSpPr/>
            <p:nvPr/>
          </p:nvSpPr>
          <p:spPr>
            <a:xfrm>
              <a:off x="2395" y="4463"/>
              <a:ext cx="15290" cy="825"/>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5" name="圆角矩形 15"/>
            <p:cNvSpPr/>
            <p:nvPr/>
          </p:nvSpPr>
          <p:spPr>
            <a:xfrm>
              <a:off x="2370" y="5603"/>
              <a:ext cx="15312" cy="825"/>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14" name="圆角矩形 15"/>
            <p:cNvSpPr/>
            <p:nvPr/>
          </p:nvSpPr>
          <p:spPr>
            <a:xfrm>
              <a:off x="2385" y="6788"/>
              <a:ext cx="15312" cy="825"/>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18" name="圆角矩形 15"/>
            <p:cNvSpPr/>
            <p:nvPr/>
          </p:nvSpPr>
          <p:spPr>
            <a:xfrm>
              <a:off x="2370" y="7920"/>
              <a:ext cx="15312" cy="825"/>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75000"/>
                    <a:lumOff val="2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22" name="圆角矩形 15"/>
            <p:cNvSpPr/>
            <p:nvPr/>
          </p:nvSpPr>
          <p:spPr>
            <a:xfrm>
              <a:off x="2385" y="9003"/>
              <a:ext cx="15312" cy="822"/>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7" name="矩形 6"/>
            <p:cNvSpPr/>
            <p:nvPr/>
          </p:nvSpPr>
          <p:spPr>
            <a:xfrm>
              <a:off x="3762" y="4613"/>
              <a:ext cx="12585" cy="630"/>
            </a:xfrm>
            <a:prstGeom prst="rect">
              <a:avLst/>
            </a:prstGeom>
          </p:spPr>
          <p:txBody>
            <a:bodyPr wrap="none">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砾岩类（角砾岩） 颗粒大于2mm，陆源碎屑含量50%以上的沉积岩。</a:t>
              </a:r>
            </a:p>
          </p:txBody>
        </p:sp>
        <p:sp>
          <p:nvSpPr>
            <p:cNvPr id="8" name="矩形 7"/>
            <p:cNvSpPr/>
            <p:nvPr/>
          </p:nvSpPr>
          <p:spPr>
            <a:xfrm>
              <a:off x="3925" y="5745"/>
              <a:ext cx="12240" cy="627"/>
            </a:xfrm>
            <a:prstGeom prst="rect">
              <a:avLst/>
            </a:prstGeom>
          </p:spPr>
          <p:txBody>
            <a:bodyPr wrap="none">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砂岩类  颗粒在2mm-0.063 mm，陆源碎屑含量50%以上的沉积岩。</a:t>
              </a:r>
            </a:p>
          </p:txBody>
        </p:sp>
        <p:sp>
          <p:nvSpPr>
            <p:cNvPr id="11" name="矩形 10"/>
            <p:cNvSpPr/>
            <p:nvPr/>
          </p:nvSpPr>
          <p:spPr>
            <a:xfrm>
              <a:off x="3602" y="6933"/>
              <a:ext cx="12905" cy="627"/>
            </a:xfrm>
            <a:prstGeom prst="rect">
              <a:avLst/>
            </a:prstGeom>
          </p:spPr>
          <p:txBody>
            <a:bodyPr wrap="none">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粉砂岩 颗粒在0.063 mm-0.004mm，陆源碎屑含量50%以上的沉积岩。</a:t>
              </a:r>
            </a:p>
          </p:txBody>
        </p:sp>
        <p:sp>
          <p:nvSpPr>
            <p:cNvPr id="12" name="矩形 11"/>
            <p:cNvSpPr/>
            <p:nvPr/>
          </p:nvSpPr>
          <p:spPr>
            <a:xfrm>
              <a:off x="2825" y="7913"/>
              <a:ext cx="14442" cy="725"/>
            </a:xfrm>
            <a:prstGeom prst="rect">
              <a:avLst/>
            </a:prstGeom>
          </p:spPr>
          <p:txBody>
            <a:bodyPr wrap="none">
              <a:spAutoFit/>
            </a:bodyPr>
            <a:lstStyle/>
            <a:p>
              <a:pPr algn="ctr" fontAlgn="auto">
                <a:spcBef>
                  <a:spcPts val="0"/>
                </a:spcBef>
                <a:spcAft>
                  <a:spcPts val="0"/>
                </a:spcAft>
                <a:defRPr/>
              </a:pPr>
              <a:r>
                <a:rPr lang="zh-CN" altLang="en-US" sz="12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泥质岩类(泥岩页岩) 粒度小于0.004mm颗粒称为泥，泥大于50%的岩石具泥状结构，叫泥岩。若页理发育，可剥开成薄片者叫页岩。</a:t>
              </a:r>
              <a:r>
                <a:rPr lang="zh-CN" altLang="en-US" sz="24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 </a:t>
              </a:r>
            </a:p>
          </p:txBody>
        </p:sp>
        <p:sp>
          <p:nvSpPr>
            <p:cNvPr id="16" name="矩形 15"/>
            <p:cNvSpPr/>
            <p:nvPr/>
          </p:nvSpPr>
          <p:spPr>
            <a:xfrm>
              <a:off x="4112" y="8758"/>
              <a:ext cx="11852" cy="1112"/>
            </a:xfrm>
            <a:prstGeom prst="rect">
              <a:avLst/>
            </a:prstGeom>
          </p:spPr>
          <p:txBody>
            <a:bodyPr wrap="none">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碳酸盐岩类(灰岩，白云岩)  以钙镁碳酸矿物为主组成的沉积岩。</a:t>
              </a:r>
              <a:r>
                <a:rPr lang="zh-CN" altLang="en-US" sz="4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 </a:t>
              </a:r>
            </a:p>
          </p:txBody>
        </p:sp>
      </p:gr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1679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69992"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地质条件与土地利用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一、岩石、矿物和土地特性</a:t>
            </a:r>
          </a:p>
        </p:txBody>
      </p:sp>
      <p:sp>
        <p:nvSpPr>
          <p:cNvPr id="15" name="文本框 14"/>
          <p:cNvSpPr txBox="1">
            <a:spLocks noChangeArrowheads="1"/>
          </p:cNvSpPr>
          <p:nvPr/>
        </p:nvSpPr>
        <p:spPr bwMode="auto">
          <a:xfrm>
            <a:off x="1419225" y="1989138"/>
            <a:ext cx="5421313" cy="4024312"/>
          </a:xfrm>
          <a:prstGeom prst="rect">
            <a:avLst/>
          </a:prstGeom>
          <a:noFill/>
          <a:ln w="9525">
            <a:noFill/>
            <a:miter lim="800000"/>
            <a:headEnd/>
            <a:tailEnd/>
          </a:ln>
        </p:spPr>
        <p:txBody>
          <a:bodyPr>
            <a:spAutoFit/>
          </a:bodyPr>
          <a:lstStyle/>
          <a:p>
            <a:pPr>
              <a:lnSpc>
                <a:spcPct val="150000"/>
              </a:lnSpc>
            </a:pPr>
            <a:r>
              <a:rPr lang="en-US" altLang="zh-CN" sz="2400">
                <a:solidFill>
                  <a:srgbClr val="548235"/>
                </a:solidFill>
                <a:sym typeface="+mn-ea"/>
              </a:rPr>
              <a:t>      </a:t>
            </a:r>
            <a:r>
              <a:rPr lang="en-US" altLang="zh-CN" sz="2800">
                <a:solidFill>
                  <a:srgbClr val="548235"/>
                </a:solidFill>
                <a:sym typeface="+mn-ea"/>
              </a:rPr>
              <a:t> </a:t>
            </a:r>
            <a:r>
              <a:rPr lang="zh-CN" altLang="en-US" sz="2800" b="1">
                <a:solidFill>
                  <a:srgbClr val="548235"/>
                </a:solidFill>
                <a:sym typeface="+mn-ea"/>
              </a:rPr>
              <a:t>（三）变质岩</a:t>
            </a:r>
          </a:p>
          <a:p>
            <a:pPr>
              <a:lnSpc>
                <a:spcPct val="150000"/>
              </a:lnSpc>
            </a:pPr>
            <a:r>
              <a:rPr lang="zh-CN" altLang="en-US" sz="2400">
                <a:solidFill>
                  <a:srgbClr val="548235"/>
                </a:solidFill>
                <a:sym typeface="+mn-ea"/>
              </a:rPr>
              <a:t>        </a:t>
            </a:r>
            <a:r>
              <a:rPr lang="zh-CN" altLang="en-US" sz="2400" b="1">
                <a:solidFill>
                  <a:srgbClr val="548235"/>
                </a:solidFill>
                <a:sym typeface="+mn-ea"/>
              </a:rPr>
              <a:t>1.变质岩</a:t>
            </a:r>
            <a:r>
              <a:rPr lang="zh-CN" altLang="en-US" sz="2000">
                <a:solidFill>
                  <a:srgbClr val="548235"/>
                </a:solidFill>
                <a:sym typeface="+mn-ea"/>
              </a:rPr>
              <a:t> </a:t>
            </a:r>
            <a:r>
              <a:rPr lang="zh-CN" altLang="en-US" sz="2000">
                <a:solidFill>
                  <a:srgbClr val="649B3F"/>
                </a:solidFill>
                <a:sym typeface="+mn-ea"/>
              </a:rPr>
              <a:t>三大岩类的一种，是指受到地球内部力量(温度、压力、应力的变化、化学成分等)改造而成的新型岩石。固态的岩石在地球内部的压力和温度作用下，发生物质成分的迁移和重结晶，形成新的矿物组合，是在高温、高压和矿物质的混合作用下由一种岩石自然变质成的另一种岩石。</a:t>
            </a:r>
          </a:p>
        </p:txBody>
      </p:sp>
      <p:pic>
        <p:nvPicPr>
          <p:cNvPr id="2" name="图片 1" descr="QQ图片20191009130824"/>
          <p:cNvPicPr>
            <a:picLocks noChangeAspect="1"/>
          </p:cNvPicPr>
          <p:nvPr/>
        </p:nvPicPr>
        <p:blipFill>
          <a:blip r:embed="rId3"/>
          <a:srcRect/>
          <a:stretch>
            <a:fillRect/>
          </a:stretch>
        </p:blipFill>
        <p:spPr bwMode="auto">
          <a:xfrm>
            <a:off x="6840538" y="2238375"/>
            <a:ext cx="5253037" cy="3579813"/>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7203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地质条件与土地利用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一、岩石、矿物和土地特性</a:t>
            </a:r>
          </a:p>
        </p:txBody>
      </p:sp>
      <p:sp>
        <p:nvSpPr>
          <p:cNvPr id="15" name="文本框 14"/>
          <p:cNvSpPr txBox="1">
            <a:spLocks noChangeArrowheads="1"/>
          </p:cNvSpPr>
          <p:nvPr/>
        </p:nvSpPr>
        <p:spPr bwMode="auto">
          <a:xfrm>
            <a:off x="1454150" y="1989138"/>
            <a:ext cx="9715500" cy="2012950"/>
          </a:xfrm>
          <a:prstGeom prst="rect">
            <a:avLst/>
          </a:prstGeom>
          <a:noFill/>
          <a:ln w="9525">
            <a:noFill/>
            <a:miter lim="800000"/>
            <a:headEnd/>
            <a:tailEnd/>
          </a:ln>
        </p:spPr>
        <p:txBody>
          <a:bodyPr>
            <a:spAutoFit/>
          </a:bodyPr>
          <a:lstStyle/>
          <a:p>
            <a:pPr>
              <a:lnSpc>
                <a:spcPct val="150000"/>
              </a:lnSpc>
            </a:pPr>
            <a:r>
              <a:rPr lang="en-US" altLang="zh-CN" sz="2400">
                <a:solidFill>
                  <a:srgbClr val="548235"/>
                </a:solidFill>
                <a:sym typeface="+mn-ea"/>
              </a:rPr>
              <a:t>      </a:t>
            </a:r>
            <a:r>
              <a:rPr lang="en-US" altLang="zh-CN" sz="2800">
                <a:solidFill>
                  <a:srgbClr val="548235"/>
                </a:solidFill>
                <a:sym typeface="+mn-ea"/>
              </a:rPr>
              <a:t> </a:t>
            </a:r>
            <a:r>
              <a:rPr lang="zh-CN" altLang="en-US" sz="2400">
                <a:solidFill>
                  <a:srgbClr val="548235"/>
                </a:solidFill>
                <a:sym typeface="+mn-ea"/>
              </a:rPr>
              <a:t>（三）变质岩</a:t>
            </a:r>
          </a:p>
          <a:p>
            <a:pPr>
              <a:lnSpc>
                <a:spcPct val="150000"/>
              </a:lnSpc>
            </a:pPr>
            <a:r>
              <a:rPr lang="zh-CN" altLang="en-US" sz="3200">
                <a:solidFill>
                  <a:srgbClr val="548235"/>
                </a:solidFill>
                <a:sym typeface="+mn-ea"/>
              </a:rPr>
              <a:t>       </a:t>
            </a:r>
            <a:r>
              <a:rPr lang="zh-CN" altLang="en-US" sz="2400" b="1">
                <a:solidFill>
                  <a:srgbClr val="548235"/>
                </a:solidFill>
                <a:sym typeface="+mn-ea"/>
              </a:rPr>
              <a:t>2.变质岩分类利用</a:t>
            </a:r>
            <a:r>
              <a:rPr lang="zh-CN" altLang="en-US" sz="2400">
                <a:solidFill>
                  <a:srgbClr val="548235"/>
                </a:solidFill>
                <a:sym typeface="+mn-ea"/>
              </a:rPr>
              <a:t> 以变质作用产物的特征(变质岩的矿物组成、含量和结构构造)分为16类，列举6类。</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74100"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8161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地质条件与土地利用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一、岩石、矿物和土地特性</a:t>
            </a:r>
          </a:p>
          <a:p>
            <a:pPr>
              <a:defRPr/>
            </a:pPr>
            <a:r>
              <a:rPr lang="zh-CN" altLang="en-US" sz="2800" b="1">
                <a:solidFill>
                  <a:schemeClr val="accent6">
                    <a:lumMod val="75000"/>
                  </a:schemeClr>
                </a:solidFill>
                <a:latin typeface="Arial" panose="020B0604020202020204" pitchFamily="34" charset="0"/>
                <a:ea typeface="宋体" panose="02010600030101010101" pitchFamily="2" charset="-122"/>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（三）变质岩</a:t>
            </a:r>
            <a:endParaRPr lang="zh-CN" altLang="en-US" sz="2400" b="1">
              <a:solidFill>
                <a:schemeClr val="accent6">
                  <a:lumMod val="75000"/>
                </a:schemeClr>
              </a:solidFill>
              <a:latin typeface="Arial" panose="020B0604020202020204" pitchFamily="34" charset="0"/>
              <a:ea typeface="宋体" panose="02010600030101010101" pitchFamily="2" charset="-122"/>
              <a:sym typeface="+mn-ea"/>
            </a:endParaRPr>
          </a:p>
        </p:txBody>
      </p:sp>
      <p:grpSp>
        <p:nvGrpSpPr>
          <p:cNvPr id="174085" name="组合 2"/>
          <p:cNvGrpSpPr>
            <a:grpSpLocks/>
          </p:cNvGrpSpPr>
          <p:nvPr/>
        </p:nvGrpSpPr>
        <p:grpSpPr bwMode="auto">
          <a:xfrm>
            <a:off x="1287463" y="2581275"/>
            <a:ext cx="9802812" cy="4100513"/>
            <a:chOff x="2370" y="3570"/>
            <a:chExt cx="15437" cy="6458"/>
          </a:xfrm>
        </p:grpSpPr>
        <p:sp>
          <p:nvSpPr>
            <p:cNvPr id="4" name="Freeform 5"/>
            <p:cNvSpPr/>
            <p:nvPr/>
          </p:nvSpPr>
          <p:spPr bwMode="auto">
            <a:xfrm>
              <a:off x="2547" y="3880"/>
              <a:ext cx="12630" cy="423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b="1" dirty="0">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6" name="圆角矩形 15"/>
            <p:cNvSpPr/>
            <p:nvPr/>
          </p:nvSpPr>
          <p:spPr>
            <a:xfrm>
              <a:off x="2395" y="3570"/>
              <a:ext cx="15290" cy="825"/>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5" name="圆角矩形 15"/>
            <p:cNvSpPr/>
            <p:nvPr/>
          </p:nvSpPr>
          <p:spPr>
            <a:xfrm>
              <a:off x="2370" y="4710"/>
              <a:ext cx="15312" cy="825"/>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14" name="圆角矩形 15"/>
            <p:cNvSpPr/>
            <p:nvPr/>
          </p:nvSpPr>
          <p:spPr>
            <a:xfrm>
              <a:off x="2385" y="5895"/>
              <a:ext cx="15312" cy="825"/>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18" name="圆角矩形 15"/>
            <p:cNvSpPr/>
            <p:nvPr/>
          </p:nvSpPr>
          <p:spPr>
            <a:xfrm>
              <a:off x="2370" y="7028"/>
              <a:ext cx="15312" cy="823"/>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75000"/>
                    <a:lumOff val="2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22" name="圆角矩形 15"/>
            <p:cNvSpPr/>
            <p:nvPr/>
          </p:nvSpPr>
          <p:spPr>
            <a:xfrm>
              <a:off x="2385" y="8110"/>
              <a:ext cx="15312" cy="823"/>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7" name="矩形 6"/>
            <p:cNvSpPr/>
            <p:nvPr/>
          </p:nvSpPr>
          <p:spPr>
            <a:xfrm>
              <a:off x="6472" y="3720"/>
              <a:ext cx="7165" cy="630"/>
            </a:xfrm>
            <a:prstGeom prst="rect">
              <a:avLst/>
            </a:prstGeom>
          </p:spPr>
          <p:txBody>
            <a:bodyPr wrap="none">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1.板岩类 属低级变质产物。建筑材料。</a:t>
              </a:r>
            </a:p>
          </p:txBody>
        </p:sp>
        <p:sp>
          <p:nvSpPr>
            <p:cNvPr id="8" name="矩形 7"/>
            <p:cNvSpPr/>
            <p:nvPr/>
          </p:nvSpPr>
          <p:spPr>
            <a:xfrm>
              <a:off x="4455" y="4853"/>
              <a:ext cx="11182" cy="628"/>
            </a:xfrm>
            <a:prstGeom prst="rect">
              <a:avLst/>
            </a:prstGeom>
          </p:spPr>
          <p:txBody>
            <a:bodyPr wrap="none">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2.千枚岩类 变质程度较板岩相对较高。建筑材料。饰品材料。</a:t>
              </a:r>
            </a:p>
          </p:txBody>
        </p:sp>
        <p:sp>
          <p:nvSpPr>
            <p:cNvPr id="11" name="矩形 10"/>
            <p:cNvSpPr/>
            <p:nvPr/>
          </p:nvSpPr>
          <p:spPr>
            <a:xfrm>
              <a:off x="5670" y="6040"/>
              <a:ext cx="8772" cy="628"/>
            </a:xfrm>
            <a:prstGeom prst="rect">
              <a:avLst/>
            </a:prstGeom>
          </p:spPr>
          <p:txBody>
            <a:bodyPr wrap="none">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3.片岩类 属低至中高级变质产物。非金属矿物。</a:t>
              </a:r>
            </a:p>
          </p:txBody>
        </p:sp>
        <p:sp>
          <p:nvSpPr>
            <p:cNvPr id="12" name="矩形 11"/>
            <p:cNvSpPr/>
            <p:nvPr/>
          </p:nvSpPr>
          <p:spPr>
            <a:xfrm>
              <a:off x="5537" y="7058"/>
              <a:ext cx="9015" cy="725"/>
            </a:xfrm>
            <a:prstGeom prst="rect">
              <a:avLst/>
            </a:prstGeom>
          </p:spPr>
          <p:txBody>
            <a:bodyPr wrap="none">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4. 片麻岩类 属低一高级变质产物。非金属矿物。</a:t>
              </a:r>
              <a:r>
                <a:rPr lang="zh-CN" altLang="en-US" sz="24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 </a:t>
              </a:r>
            </a:p>
          </p:txBody>
        </p:sp>
        <p:sp>
          <p:nvSpPr>
            <p:cNvPr id="13" name="矩形 12"/>
            <p:cNvSpPr/>
            <p:nvPr/>
          </p:nvSpPr>
          <p:spPr>
            <a:xfrm>
              <a:off x="4115" y="8208"/>
              <a:ext cx="11847" cy="628"/>
            </a:xfrm>
            <a:prstGeom prst="rect">
              <a:avLst/>
            </a:prstGeom>
          </p:spPr>
          <p:txBody>
            <a:bodyPr wrap="none">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5.石英岩类 主要由石英组成(石英含量大于85%)，优质建筑材料。</a:t>
              </a:r>
            </a:p>
          </p:txBody>
        </p:sp>
        <p:sp>
          <p:nvSpPr>
            <p:cNvPr id="16" name="圆角矩形 15"/>
            <p:cNvSpPr/>
            <p:nvPr/>
          </p:nvSpPr>
          <p:spPr>
            <a:xfrm>
              <a:off x="2405" y="9203"/>
              <a:ext cx="15290" cy="825"/>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17" name="矩形 16"/>
            <p:cNvSpPr/>
            <p:nvPr/>
          </p:nvSpPr>
          <p:spPr>
            <a:xfrm>
              <a:off x="2402" y="9338"/>
              <a:ext cx="15405" cy="580"/>
            </a:xfrm>
            <a:prstGeom prst="rect">
              <a:avLst/>
            </a:prstGeom>
          </p:spPr>
          <p:txBody>
            <a:bodyPr wrap="none">
              <a:spAutoFit/>
            </a:bodyPr>
            <a:lstStyle/>
            <a:p>
              <a:pPr algn="ctr" fontAlgn="auto">
                <a:spcBef>
                  <a:spcPts val="0"/>
                </a:spcBef>
                <a:spcAft>
                  <a:spcPts val="0"/>
                </a:spcAft>
                <a:defRPr/>
              </a:pPr>
              <a:r>
                <a:rPr lang="zh-CN" altLang="en-US"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6.大理岩类 碳酸矿物含量大于50%以上的变质岩(主要由方解石和白云石组成)。优质建筑材料。</a:t>
              </a:r>
            </a:p>
          </p:txBody>
        </p:sp>
      </p:gr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1740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7613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地质条件与土地利用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一、岩石、矿物和土地特性</a:t>
            </a:r>
          </a:p>
        </p:txBody>
      </p:sp>
      <p:sp>
        <p:nvSpPr>
          <p:cNvPr id="15" name="文本框 14"/>
          <p:cNvSpPr txBox="1">
            <a:spLocks noChangeArrowheads="1"/>
          </p:cNvSpPr>
          <p:nvPr/>
        </p:nvSpPr>
        <p:spPr bwMode="auto">
          <a:xfrm>
            <a:off x="1454150" y="1989138"/>
            <a:ext cx="9715500" cy="4062412"/>
          </a:xfrm>
          <a:prstGeom prst="rect">
            <a:avLst/>
          </a:prstGeom>
          <a:noFill/>
          <a:ln w="9525">
            <a:noFill/>
            <a:miter lim="800000"/>
            <a:headEnd/>
            <a:tailEnd/>
          </a:ln>
        </p:spPr>
        <p:txBody>
          <a:bodyPr>
            <a:spAutoFit/>
          </a:bodyPr>
          <a:lstStyle/>
          <a:p>
            <a:pPr>
              <a:lnSpc>
                <a:spcPct val="150000"/>
              </a:lnSpc>
            </a:pPr>
            <a:r>
              <a:rPr lang="en-US" altLang="zh-CN" sz="2400">
                <a:solidFill>
                  <a:srgbClr val="548235"/>
                </a:solidFill>
                <a:sym typeface="+mn-ea"/>
              </a:rPr>
              <a:t>      </a:t>
            </a:r>
            <a:r>
              <a:rPr lang="en-US" altLang="zh-CN" sz="2800">
                <a:solidFill>
                  <a:srgbClr val="548235"/>
                </a:solidFill>
                <a:sym typeface="+mn-ea"/>
              </a:rPr>
              <a:t> </a:t>
            </a:r>
            <a:r>
              <a:rPr lang="zh-CN" altLang="en-US" sz="2800" b="1">
                <a:solidFill>
                  <a:srgbClr val="548235"/>
                </a:solidFill>
                <a:sym typeface="+mn-ea"/>
              </a:rPr>
              <a:t>（四）各类岩石的风化物质与土地特性</a:t>
            </a:r>
          </a:p>
          <a:p>
            <a:pPr>
              <a:lnSpc>
                <a:spcPct val="150000"/>
              </a:lnSpc>
            </a:pPr>
            <a:r>
              <a:rPr lang="zh-CN" altLang="en-US" sz="2400">
                <a:solidFill>
                  <a:srgbClr val="548235"/>
                </a:solidFill>
                <a:sym typeface="+mn-ea"/>
              </a:rPr>
              <a:t>         </a:t>
            </a:r>
            <a:r>
              <a:rPr lang="zh-CN" altLang="en-US" sz="2400" b="1">
                <a:solidFill>
                  <a:srgbClr val="548235"/>
                </a:solidFill>
                <a:sym typeface="+mn-ea"/>
              </a:rPr>
              <a:t>1. 岩石矿物风化残积物的土地特性</a:t>
            </a:r>
          </a:p>
          <a:p>
            <a:pPr algn="just">
              <a:lnSpc>
                <a:spcPct val="150000"/>
              </a:lnSpc>
            </a:pPr>
            <a:r>
              <a:rPr lang="zh-CN" altLang="en-US" sz="2400">
                <a:solidFill>
                  <a:srgbClr val="548235"/>
                </a:solidFill>
                <a:sym typeface="+mn-ea"/>
              </a:rPr>
              <a:t>         残积物指地表岩石风化后残留在原地的堆积物。残积物特性：</a:t>
            </a:r>
            <a:endParaRPr lang="en-US" altLang="zh-CN" sz="2400">
              <a:solidFill>
                <a:srgbClr val="548235"/>
              </a:solidFill>
              <a:sym typeface="+mn-ea"/>
            </a:endParaRPr>
          </a:p>
          <a:p>
            <a:pPr algn="just">
              <a:lnSpc>
                <a:spcPct val="150000"/>
              </a:lnSpc>
            </a:pPr>
            <a:r>
              <a:rPr lang="en-US" altLang="zh-CN" sz="2400">
                <a:solidFill>
                  <a:srgbClr val="548235"/>
                </a:solidFill>
                <a:sym typeface="+mn-ea"/>
              </a:rPr>
              <a:t>        </a:t>
            </a:r>
            <a:r>
              <a:rPr lang="zh-CN" altLang="en-US" sz="2400">
                <a:solidFill>
                  <a:srgbClr val="548235"/>
                </a:solidFill>
                <a:sym typeface="+mn-ea"/>
              </a:rPr>
              <a:t>一是残积物中常会有丰富矿产，如贵金属、稀有金属、稀土元素矿床；</a:t>
            </a:r>
            <a:endParaRPr lang="en-US" altLang="zh-CN" sz="2400">
              <a:solidFill>
                <a:srgbClr val="548235"/>
              </a:solidFill>
              <a:sym typeface="+mn-ea"/>
            </a:endParaRPr>
          </a:p>
          <a:p>
            <a:pPr algn="just">
              <a:lnSpc>
                <a:spcPct val="150000"/>
              </a:lnSpc>
            </a:pPr>
            <a:r>
              <a:rPr lang="en-US" altLang="zh-CN" sz="2400">
                <a:solidFill>
                  <a:srgbClr val="548235"/>
                </a:solidFill>
                <a:sym typeface="+mn-ea"/>
              </a:rPr>
              <a:t>        </a:t>
            </a:r>
            <a:r>
              <a:rPr lang="zh-CN" altLang="en-US" sz="2400">
                <a:solidFill>
                  <a:srgbClr val="548235"/>
                </a:solidFill>
                <a:sym typeface="+mn-ea"/>
              </a:rPr>
              <a:t>二是植物对酸碱性的赖受、喜好程度发现最佳的土地利用方式；</a:t>
            </a:r>
            <a:endParaRPr lang="en-US" altLang="zh-CN" sz="2400">
              <a:solidFill>
                <a:srgbClr val="548235"/>
              </a:solidFill>
              <a:sym typeface="+mn-ea"/>
            </a:endParaRPr>
          </a:p>
          <a:p>
            <a:pPr algn="just">
              <a:lnSpc>
                <a:spcPct val="150000"/>
              </a:lnSpc>
            </a:pPr>
            <a:r>
              <a:rPr lang="en-US" altLang="zh-CN" sz="2400">
                <a:solidFill>
                  <a:srgbClr val="548235"/>
                </a:solidFill>
                <a:sym typeface="+mn-ea"/>
              </a:rPr>
              <a:t>        </a:t>
            </a:r>
            <a:r>
              <a:rPr lang="zh-CN" altLang="en-US" sz="2400">
                <a:solidFill>
                  <a:srgbClr val="548235"/>
                </a:solidFill>
                <a:sym typeface="+mn-ea"/>
              </a:rPr>
              <a:t>三是分析古气候、古地形的变迁也具有重要的意义。</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7818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第四节   地质条件与土地利用</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一、岩石、矿物和土地特性</a:t>
            </a:r>
          </a:p>
        </p:txBody>
      </p:sp>
      <p:sp>
        <p:nvSpPr>
          <p:cNvPr id="15" name="文本框 14"/>
          <p:cNvSpPr txBox="1">
            <a:spLocks noChangeArrowheads="1"/>
          </p:cNvSpPr>
          <p:nvPr/>
        </p:nvSpPr>
        <p:spPr bwMode="auto">
          <a:xfrm>
            <a:off x="1454150" y="1989138"/>
            <a:ext cx="9715500" cy="4114800"/>
          </a:xfrm>
          <a:prstGeom prst="rect">
            <a:avLst/>
          </a:prstGeom>
          <a:noFill/>
          <a:ln w="9525">
            <a:noFill/>
            <a:miter lim="800000"/>
            <a:headEnd/>
            <a:tailEnd/>
          </a:ln>
        </p:spPr>
        <p:txBody>
          <a:bodyPr>
            <a:spAutoFit/>
          </a:bodyPr>
          <a:lstStyle/>
          <a:p>
            <a:pPr>
              <a:lnSpc>
                <a:spcPct val="150000"/>
              </a:lnSpc>
            </a:pPr>
            <a:r>
              <a:rPr lang="en-US" altLang="zh-CN" sz="2400">
                <a:solidFill>
                  <a:srgbClr val="548235"/>
                </a:solidFill>
                <a:sym typeface="+mn-ea"/>
              </a:rPr>
              <a:t>      </a:t>
            </a:r>
            <a:r>
              <a:rPr lang="en-US" altLang="zh-CN" sz="2800">
                <a:solidFill>
                  <a:srgbClr val="548235"/>
                </a:solidFill>
                <a:sym typeface="+mn-ea"/>
              </a:rPr>
              <a:t> </a:t>
            </a:r>
            <a:r>
              <a:rPr lang="zh-CN" altLang="en-US" sz="2400">
                <a:solidFill>
                  <a:srgbClr val="548235"/>
                </a:solidFill>
                <a:sym typeface="+mn-ea"/>
              </a:rPr>
              <a:t>（四）各类岩石的风化物质与土地特性</a:t>
            </a:r>
          </a:p>
          <a:p>
            <a:pPr>
              <a:lnSpc>
                <a:spcPct val="150000"/>
              </a:lnSpc>
            </a:pPr>
            <a:r>
              <a:rPr lang="zh-CN" altLang="en-US" sz="2400">
                <a:solidFill>
                  <a:srgbClr val="548235"/>
                </a:solidFill>
                <a:sym typeface="+mn-ea"/>
              </a:rPr>
              <a:t>         </a:t>
            </a:r>
            <a:r>
              <a:rPr lang="zh-CN" altLang="en-US" sz="2400" b="1">
                <a:solidFill>
                  <a:srgbClr val="548235"/>
                </a:solidFill>
                <a:sym typeface="+mn-ea"/>
              </a:rPr>
              <a:t>2. 沉积物与土地特性</a:t>
            </a:r>
          </a:p>
          <a:p>
            <a:pPr>
              <a:lnSpc>
                <a:spcPct val="150000"/>
              </a:lnSpc>
            </a:pPr>
            <a:r>
              <a:rPr lang="zh-CN" altLang="en-US" sz="2400">
                <a:solidFill>
                  <a:srgbClr val="548235"/>
                </a:solidFill>
                <a:sym typeface="+mn-ea"/>
              </a:rPr>
              <a:t>        </a:t>
            </a:r>
            <a:r>
              <a:rPr lang="zh-CN" altLang="en-US" sz="2000" b="1">
                <a:solidFill>
                  <a:srgbClr val="548235"/>
                </a:solidFill>
                <a:sym typeface="+mn-ea"/>
              </a:rPr>
              <a:t>沉积物</a:t>
            </a:r>
            <a:r>
              <a:rPr lang="zh-CN" altLang="en-US" sz="2000">
                <a:solidFill>
                  <a:srgbClr val="548235"/>
                </a:solidFill>
                <a:sym typeface="+mn-ea"/>
              </a:rPr>
              <a:t> 主要来源于先成岩石风化作用和剥蚀作用的破坏产物，包括碎屑物质、溶解物质和新生物质;除此还包括生物遗体、生物碎屑以及火山作用的产物。</a:t>
            </a:r>
          </a:p>
          <a:p>
            <a:pPr>
              <a:lnSpc>
                <a:spcPct val="150000"/>
              </a:lnSpc>
            </a:pPr>
            <a:r>
              <a:rPr lang="zh-CN" altLang="en-US" sz="2000">
                <a:solidFill>
                  <a:srgbClr val="548235"/>
                </a:solidFill>
                <a:sym typeface="+mn-ea"/>
              </a:rPr>
              <a:t>       </a:t>
            </a:r>
            <a:r>
              <a:rPr lang="zh-CN" altLang="en-US" sz="2000" b="1">
                <a:solidFill>
                  <a:srgbClr val="548235"/>
                </a:solidFill>
                <a:sym typeface="+mn-ea"/>
              </a:rPr>
              <a:t>沉积物的沉积形式</a:t>
            </a:r>
            <a:r>
              <a:rPr lang="zh-CN" altLang="en-US" sz="2000">
                <a:solidFill>
                  <a:srgbClr val="548235"/>
                </a:solidFill>
                <a:sym typeface="+mn-ea"/>
              </a:rPr>
              <a:t> 坡积物、洪积物、冲积物、风积物。</a:t>
            </a:r>
          </a:p>
          <a:p>
            <a:pPr>
              <a:lnSpc>
                <a:spcPct val="150000"/>
              </a:lnSpc>
            </a:pPr>
            <a:r>
              <a:rPr lang="zh-CN" altLang="en-US" sz="2000">
                <a:solidFill>
                  <a:srgbClr val="548235"/>
                </a:solidFill>
                <a:sym typeface="+mn-ea"/>
              </a:rPr>
              <a:t>       </a:t>
            </a:r>
            <a:r>
              <a:rPr lang="zh-CN" altLang="en-US" sz="2000" b="1">
                <a:solidFill>
                  <a:srgbClr val="548235"/>
                </a:solidFill>
                <a:sym typeface="+mn-ea"/>
              </a:rPr>
              <a:t>土地特性 </a:t>
            </a:r>
            <a:r>
              <a:rPr lang="zh-CN" altLang="en-US" sz="2000">
                <a:solidFill>
                  <a:srgbClr val="548235"/>
                </a:solidFill>
                <a:sym typeface="+mn-ea"/>
              </a:rPr>
              <a:t>由于搬运动力的差异，造成搬运距离、体量大小，分选程度越来越高，造成沉积物颗粒结构的紧密疏松保水黏性通透等方面的差异，对植物选择土地的适宜性有直接影响，形成赖旱抗涝、赖酸碱盐、融解金属的植物。</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8023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地形与土地利用和保护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一、地形要素与土地特性</a:t>
            </a:r>
          </a:p>
        </p:txBody>
      </p:sp>
      <p:sp>
        <p:nvSpPr>
          <p:cNvPr id="15" name="文本框 14"/>
          <p:cNvSpPr txBox="1"/>
          <p:nvPr/>
        </p:nvSpPr>
        <p:spPr>
          <a:xfrm>
            <a:off x="1454150" y="1989138"/>
            <a:ext cx="9715500" cy="4060825"/>
          </a:xfrm>
          <a:prstGeom prst="rect">
            <a:avLst/>
          </a:prstGeom>
          <a:noFill/>
        </p:spPr>
        <p:txBody>
          <a:bodyPr>
            <a:spAutoFit/>
          </a:bodyPr>
          <a:lstStyle/>
          <a:p>
            <a:pPr>
              <a:lnSpc>
                <a:spcPct val="150000"/>
              </a:lnSpc>
              <a:defRPr/>
            </a:pPr>
            <a:r>
              <a:rPr lang="en-US" altLang="zh-CN" sz="2400">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（一）海拔高度 </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海拔越高, 自然环境越恶劣，气温越低，降水量越少。因为对流层大气的主要直接热源是地面,离地面越远,得到的地面辐射越少,气温也就越低。每上升100米,气温下降0.6摄氏度（气温垂直递减率）。降水量随海拔高度增加在达到降水量之后而下降。</a:t>
            </a:r>
          </a:p>
          <a:p>
            <a:pPr>
              <a:lnSpc>
                <a:spcPct val="150000"/>
              </a:lnSpc>
              <a:defRPr/>
            </a:pPr>
            <a:r>
              <a:rPr lang="zh-CN" altLang="en-US" sz="2400">
                <a:solidFill>
                  <a:schemeClr val="accent6">
                    <a:lumMod val="75000"/>
                  </a:schemeClr>
                </a:solidFill>
                <a:latin typeface="Arial" panose="020B0604020202020204" pitchFamily="34" charset="0"/>
                <a:ea typeface="宋体" panose="02010600030101010101" pitchFamily="2" charset="-122"/>
                <a:sym typeface="+mn-ea"/>
              </a:rPr>
              <a:t>        影响：海拔高度影响人、动、植物的生长适宜高度范围，即适宜的生活区、生长带。</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8227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地形与土地利用和保护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一、地形要素与土地特性</a:t>
            </a:r>
          </a:p>
        </p:txBody>
      </p:sp>
      <p:sp>
        <p:nvSpPr>
          <p:cNvPr id="15" name="文本框 14"/>
          <p:cNvSpPr txBox="1">
            <a:spLocks noChangeArrowheads="1"/>
          </p:cNvSpPr>
          <p:nvPr/>
        </p:nvSpPr>
        <p:spPr bwMode="auto">
          <a:xfrm>
            <a:off x="1454150" y="1989138"/>
            <a:ext cx="9715500" cy="3778250"/>
          </a:xfrm>
          <a:prstGeom prst="rect">
            <a:avLst/>
          </a:prstGeom>
          <a:noFill/>
          <a:ln w="9525">
            <a:noFill/>
            <a:miter lim="800000"/>
            <a:headEnd/>
            <a:tailEnd/>
          </a:ln>
        </p:spPr>
        <p:txBody>
          <a:bodyPr>
            <a:spAutoFit/>
          </a:bodyPr>
          <a:lstStyle/>
          <a:p>
            <a:pPr>
              <a:lnSpc>
                <a:spcPct val="150000"/>
              </a:lnSpc>
            </a:pPr>
            <a:r>
              <a:rPr lang="zh-CN" altLang="en-US" sz="2400" b="1">
                <a:solidFill>
                  <a:srgbClr val="548235"/>
                </a:solidFill>
                <a:sym typeface="+mn-ea"/>
              </a:rPr>
              <a:t>     （二）坡度</a:t>
            </a:r>
          </a:p>
          <a:p>
            <a:pPr>
              <a:lnSpc>
                <a:spcPct val="150000"/>
              </a:lnSpc>
            </a:pPr>
            <a:r>
              <a:rPr lang="zh-CN" altLang="en-US" sz="2400" b="1">
                <a:solidFill>
                  <a:srgbClr val="548235"/>
                </a:solidFill>
                <a:sym typeface="+mn-ea"/>
              </a:rPr>
              <a:t>      </a:t>
            </a:r>
            <a:r>
              <a:rPr lang="zh-CN" altLang="en-US" sz="2000">
                <a:solidFill>
                  <a:srgbClr val="649B3F"/>
                </a:solidFill>
                <a:sym typeface="+mn-ea"/>
              </a:rPr>
              <a:t>坡度是地表单元陡缓的程度，通常把坡面的垂直高度和水平距离的比叫做坡度（或叫做坡比）。</a:t>
            </a:r>
          </a:p>
          <a:p>
            <a:pPr>
              <a:lnSpc>
                <a:spcPct val="150000"/>
              </a:lnSpc>
            </a:pPr>
            <a:r>
              <a:rPr lang="zh-CN" altLang="en-US" sz="2000" b="1">
                <a:solidFill>
                  <a:srgbClr val="548235"/>
                </a:solidFill>
                <a:sym typeface="+mn-ea"/>
              </a:rPr>
              <a:t>        对农业影响 </a:t>
            </a:r>
            <a:r>
              <a:rPr lang="zh-CN" altLang="en-US" sz="2000">
                <a:solidFill>
                  <a:srgbClr val="649B3F"/>
                </a:solidFill>
                <a:sym typeface="+mn-ea"/>
              </a:rPr>
              <a:t>坡度越大，水土流失越严重，农业机械化、农田建设难度越大，我国把坡度2</a:t>
            </a:r>
            <a:r>
              <a:rPr lang="en-US" altLang="zh-CN" sz="2000">
                <a:solidFill>
                  <a:srgbClr val="649B3F"/>
                </a:solidFill>
                <a:sym typeface="+mn-ea"/>
              </a:rPr>
              <a:t>5</a:t>
            </a:r>
            <a:r>
              <a:rPr lang="zh-CN" altLang="en-US" sz="2000">
                <a:solidFill>
                  <a:srgbClr val="649B3F"/>
                </a:solidFill>
                <a:sym typeface="+mn-ea"/>
              </a:rPr>
              <a:t>度作为耕地上限；</a:t>
            </a:r>
            <a:r>
              <a:rPr lang="zh-CN" altLang="en-US" sz="2000" b="1">
                <a:solidFill>
                  <a:srgbClr val="548235"/>
                </a:solidFill>
                <a:sym typeface="+mn-ea"/>
              </a:rPr>
              <a:t> 对建设影响 </a:t>
            </a:r>
            <a:r>
              <a:rPr lang="zh-CN" altLang="en-US" sz="2000">
                <a:solidFill>
                  <a:srgbClr val="649B3F"/>
                </a:solidFill>
                <a:sym typeface="+mn-ea"/>
              </a:rPr>
              <a:t>坡度平缓，建设投入越少，反之越大。</a:t>
            </a:r>
          </a:p>
          <a:p>
            <a:r>
              <a:rPr lang="zh-CN" altLang="en-US" sz="2000" b="1">
                <a:solidFill>
                  <a:srgbClr val="649B3F"/>
                </a:solidFill>
                <a:latin typeface="宋体" charset="-122"/>
                <a:sym typeface="+mn-ea"/>
              </a:rPr>
              <a:t>   （三）坡向 </a:t>
            </a:r>
            <a:r>
              <a:rPr lang="zh-CN" altLang="en-US" sz="2000">
                <a:solidFill>
                  <a:srgbClr val="649B3F"/>
                </a:solidFill>
                <a:latin typeface="宋体" charset="-122"/>
                <a:sym typeface="+mn-ea"/>
              </a:rPr>
              <a:t>是坡面法线在水平面上的投影的方向。坡向方位对日照时数和太阳辐射强度有影响，辐射南坡最多最少是北坡。</a:t>
            </a:r>
            <a:endParaRPr lang="zh-CN" altLang="en-US" sz="2000" b="1">
              <a:solidFill>
                <a:srgbClr val="649B3F"/>
              </a:solidFill>
              <a:latin typeface="宋体" charset="-122"/>
              <a:sym typeface="+mn-ea"/>
            </a:endParaRPr>
          </a:p>
          <a:p>
            <a:r>
              <a:rPr lang="zh-CN" altLang="en-US" sz="2000">
                <a:solidFill>
                  <a:srgbClr val="649B3F"/>
                </a:solidFill>
                <a:latin typeface="宋体" charset="-122"/>
                <a:sym typeface="+mn-ea"/>
              </a:rPr>
              <a:t>    </a:t>
            </a:r>
            <a:r>
              <a:rPr lang="zh-CN" altLang="en-US" sz="2000" b="1">
                <a:solidFill>
                  <a:srgbClr val="548235"/>
                </a:solidFill>
                <a:sym typeface="+mn-ea"/>
              </a:rPr>
              <a:t>影响</a:t>
            </a:r>
            <a:r>
              <a:rPr lang="zh-CN" altLang="en-US" sz="2000">
                <a:solidFill>
                  <a:srgbClr val="649B3F"/>
                </a:solidFill>
                <a:latin typeface="宋体" charset="-122"/>
                <a:sym typeface="+mn-ea"/>
              </a:rPr>
              <a:t> 不同坡向的土地光温生产力不同。阳坡面对太阳接受辐射多，温度高；阴坡相反。一般情况是：农业种植阴坡面要好于阳坡面；人的居住相反，喜阳坡而避阴坡。</a:t>
            </a:r>
            <a:r>
              <a:rPr lang="zh-CN" altLang="en-US">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8432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地形与土地利用和保护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二、地貌类型与土地特性</a:t>
            </a:r>
          </a:p>
        </p:txBody>
      </p:sp>
      <p:sp>
        <p:nvSpPr>
          <p:cNvPr id="15" name="文本框 14"/>
          <p:cNvSpPr txBox="1"/>
          <p:nvPr/>
        </p:nvSpPr>
        <p:spPr>
          <a:xfrm>
            <a:off x="1454150" y="1989138"/>
            <a:ext cx="9715500" cy="4246562"/>
          </a:xfrm>
          <a:prstGeom prst="rect">
            <a:avLst/>
          </a:prstGeom>
          <a:noFill/>
        </p:spPr>
        <p:txBody>
          <a:bodyPr>
            <a:spAutoFit/>
          </a:bodyPr>
          <a:lstStyle/>
          <a:p>
            <a:pPr>
              <a:lnSpc>
                <a:spcPct val="150000"/>
              </a:lnSpc>
              <a:defRPr/>
            </a:pPr>
            <a:r>
              <a:rPr lang="en-US" altLang="zh-CN" sz="2400">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（一）山地丘陵区</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高出海平面500米以下的山地,或比高在300米以内的山地,称为丘陵。山地是指海拔在500米以上的高地,起伏很大,坡度陡峻,沟谷幽深,一般多呈脉状分布。</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影响：</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坡度因素决定土地利用方式；垂直度决定立体农业生产；用水和保水的因素；水土流失的治理。</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土地利用 </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因为海拔较低,地表起伏较小,大多是缓坡,可因地制宜发展种植业;山地海拔较高,地表起伏大,对它的开发要兼顾环境效益和经济效益，开发要求是坡度大于18°不提倡发展种植业，大于25°禁止发展种植业，但可以发展林业和畜牧业。</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8637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第五节   地形与土地利用和保护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二、地貌类型与土地特性</a:t>
            </a:r>
          </a:p>
        </p:txBody>
      </p:sp>
      <p:sp>
        <p:nvSpPr>
          <p:cNvPr id="15" name="文本框 14"/>
          <p:cNvSpPr txBox="1"/>
          <p:nvPr/>
        </p:nvSpPr>
        <p:spPr>
          <a:xfrm>
            <a:off x="1454150" y="1989138"/>
            <a:ext cx="9715500" cy="4154487"/>
          </a:xfrm>
          <a:prstGeom prst="rect">
            <a:avLst/>
          </a:prstGeom>
          <a:noFill/>
        </p:spPr>
        <p:txBody>
          <a:bodyPr>
            <a:spAutoFit/>
          </a:bodyPr>
          <a:lstStyle/>
          <a:p>
            <a:pPr>
              <a:lnSpc>
                <a:spcPct val="150000"/>
              </a:lnSpc>
              <a:defRPr/>
            </a:pPr>
            <a:r>
              <a:rPr lang="en-US" altLang="zh-CN" sz="2400">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（二）平原</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陆地上海拔高度相对比较小的地区称为平原。它的主要特点是地势低平, 起伏和缓,相对高度一般不超过50米, 坡度在5°以下。它以较低的高度区别于高原，以较小的起伏区别于丘陵。平 原是陆地上最平坦的地域，海拔一般在 200米1^。世界平原总面积约占全球陆地总面积的1/4。</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两大类型 </a:t>
            </a:r>
            <a:r>
              <a:rPr lang="zh-CN" altLang="en-US" sz="2000">
                <a:solidFill>
                  <a:schemeClr val="accent6">
                    <a:lumMod val="75000"/>
                  </a:schemeClr>
                </a:solidFill>
                <a:latin typeface="Arial" panose="020B0604020202020204" pitchFamily="34" charset="0"/>
                <a:ea typeface="宋体" panose="02010600030101010101" pitchFamily="2" charset="-122"/>
                <a:sym typeface="+mn-ea"/>
              </a:rPr>
              <a:t>独立型平原，是世界五大陆地基本地形之一，例如长江下游平原。从属型平原，是某种更大地形里的构成单位，盆地平原。例如成都平原(在四川盆地)。平原是土地利用最优最大化的区域。</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0967"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90650" y="671513"/>
            <a:ext cx="85407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1216025"/>
            <a:ext cx="9299575" cy="2260600"/>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第一节  土地的基本概念</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     二、</a:t>
            </a: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土地的基本概念</a:t>
            </a:r>
            <a:endParaRPr lang="zh-CN" altLang="en-US" sz="28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endParaRPr lang="zh-CN" altLang="en-US" sz="20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dirty="0">
                <a:solidFill>
                  <a:schemeClr val="accent6">
                    <a:lumMod val="75000"/>
                  </a:schemeClr>
                </a:solidFill>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3" name="文本框 2"/>
          <p:cNvSpPr txBox="1">
            <a:spLocks noChangeArrowheads="1"/>
          </p:cNvSpPr>
          <p:nvPr/>
        </p:nvSpPr>
        <p:spPr bwMode="auto">
          <a:xfrm>
            <a:off x="1276350" y="2581275"/>
            <a:ext cx="8886825" cy="3925888"/>
          </a:xfrm>
          <a:prstGeom prst="rect">
            <a:avLst/>
          </a:prstGeom>
          <a:noFill/>
          <a:ln w="9525">
            <a:noFill/>
            <a:miter lim="800000"/>
            <a:headEnd/>
            <a:tailEnd/>
          </a:ln>
        </p:spPr>
        <p:txBody>
          <a:bodyPr>
            <a:spAutoFit/>
          </a:bodyPr>
          <a:lstStyle/>
          <a:p>
            <a:pPr algn="just">
              <a:lnSpc>
                <a:spcPct val="150000"/>
              </a:lnSpc>
            </a:pPr>
            <a:r>
              <a:rPr lang="zh-CN" altLang="en-US" sz="2400">
                <a:solidFill>
                  <a:srgbClr val="649B3F"/>
                </a:solidFill>
                <a:sym typeface="+mn-ea"/>
              </a:rPr>
              <a:t>      </a:t>
            </a:r>
            <a:r>
              <a:rPr lang="zh-CN" altLang="en-US" sz="2400" b="1">
                <a:solidFill>
                  <a:srgbClr val="548235"/>
                </a:solidFill>
                <a:sym typeface="+mn-ea"/>
              </a:rPr>
              <a:t>土地：</a:t>
            </a:r>
            <a:r>
              <a:rPr lang="zh-CN" altLang="en-US" sz="2400">
                <a:solidFill>
                  <a:srgbClr val="548235"/>
                </a:solidFill>
                <a:sym typeface="+mn-ea"/>
              </a:rPr>
              <a:t>土地是地球表面上由土壤、岩石、气候、水文、地貌、植被等组成的自然综合体，它包括人类过去和现在的活动结果。</a:t>
            </a:r>
          </a:p>
          <a:p>
            <a:pPr algn="just">
              <a:lnSpc>
                <a:spcPct val="150000"/>
              </a:lnSpc>
            </a:pPr>
            <a:r>
              <a:rPr lang="zh-CN" altLang="en-US" sz="2400">
                <a:solidFill>
                  <a:srgbClr val="548235"/>
                </a:solidFill>
                <a:sym typeface="+mn-ea"/>
              </a:rPr>
              <a:t>      </a:t>
            </a:r>
            <a:r>
              <a:rPr lang="zh-CN" altLang="en-US" sz="2400" b="1">
                <a:solidFill>
                  <a:srgbClr val="548235"/>
                </a:solidFill>
                <a:sym typeface="+mn-ea"/>
              </a:rPr>
              <a:t>土地资源：</a:t>
            </a:r>
            <a:r>
              <a:rPr lang="zh-CN" altLang="en-US" sz="2400">
                <a:solidFill>
                  <a:srgbClr val="548235"/>
                </a:solidFill>
                <a:sym typeface="+mn-ea"/>
              </a:rPr>
              <a:t>指可供农、林、牧业或其它可利用的土地，是人类生存的基本资料和劳动对象具有质和量两个内容，在其利用过程中，可能需要采取不同类别和不同程度的改造措施。</a:t>
            </a:r>
          </a:p>
          <a:p>
            <a:pPr algn="just">
              <a:lnSpc>
                <a:spcPct val="150000"/>
              </a:lnSpc>
            </a:pPr>
            <a:r>
              <a:rPr lang="zh-CN" altLang="en-US" sz="2400">
                <a:solidFill>
                  <a:srgbClr val="548235"/>
                </a:solidFill>
                <a:sym typeface="+mn-ea"/>
              </a:rPr>
              <a:t>      土地资源包括土地的自然属性和经济属性两个方面。</a:t>
            </a:r>
          </a:p>
          <a:p>
            <a:pPr algn="just">
              <a:lnSpc>
                <a:spcPct val="150000"/>
              </a:lnSpc>
            </a:pPr>
            <a:endParaRPr lang="zh-CN" altLang="en-US" sz="2400">
              <a:solidFill>
                <a:srgbClr val="548235"/>
              </a:solidFill>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8842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第六节   土壤与土地利用和保护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一、土壤质地与土地利用管理</a:t>
            </a:r>
          </a:p>
        </p:txBody>
      </p:sp>
      <p:sp>
        <p:nvSpPr>
          <p:cNvPr id="15" name="文本框 14"/>
          <p:cNvSpPr txBox="1"/>
          <p:nvPr/>
        </p:nvSpPr>
        <p:spPr>
          <a:xfrm>
            <a:off x="1454150" y="1989138"/>
            <a:ext cx="9715500" cy="4060825"/>
          </a:xfrm>
          <a:prstGeom prst="rect">
            <a:avLst/>
          </a:prstGeom>
          <a:noFill/>
        </p:spPr>
        <p:txBody>
          <a:bodyPr>
            <a:spAutoFit/>
          </a:bodyPr>
          <a:lstStyle/>
          <a:p>
            <a:pPr>
              <a:lnSpc>
                <a:spcPct val="150000"/>
              </a:lnSpc>
              <a:defRPr/>
            </a:pPr>
            <a:r>
              <a:rPr lang="en-US" altLang="zh-CN" sz="2400">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（一）土壤质地</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1.土壤质地：</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土壤质地是根据土壤的颗粒组成的配合比例划分的土壤类型。</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2.土壤质地分类：</a:t>
            </a:r>
            <a:r>
              <a:rPr lang="zh-CN" altLang="en-US" sz="2400">
                <a:solidFill>
                  <a:schemeClr val="accent6">
                    <a:lumMod val="75000"/>
                  </a:schemeClr>
                </a:solidFill>
                <a:latin typeface="Arial" panose="020B0604020202020204" pitchFamily="34" charset="0"/>
                <a:ea typeface="宋体" panose="02010600030101010101" pitchFamily="2" charset="-122"/>
                <a:sym typeface="+mn-ea"/>
              </a:rPr>
              <a:t>土壤质地一般分为砂土、壤土和粘土三类。我国主要土壤发生类型可概括为红壤、棕壤、褐土、黑土、栗钙土、漠土、潮土(包括砂姜黑土)、灌淤土、水稻土、湿土(草甸、沼泽土)、盐碱土、岩性土和高山土等12系列。</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9253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第六节   土壤与土地利用和保护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一、土壤质地与土地利用管理</a:t>
            </a:r>
          </a:p>
        </p:txBody>
      </p:sp>
      <p:sp>
        <p:nvSpPr>
          <p:cNvPr id="15" name="文本框 14"/>
          <p:cNvSpPr txBox="1"/>
          <p:nvPr/>
        </p:nvSpPr>
        <p:spPr>
          <a:xfrm>
            <a:off x="1454150" y="1989138"/>
            <a:ext cx="9715500" cy="1844675"/>
          </a:xfrm>
          <a:prstGeom prst="rect">
            <a:avLst/>
          </a:prstGeom>
          <a:noFill/>
        </p:spPr>
        <p:txBody>
          <a:bodyPr>
            <a:spAutoFit/>
          </a:bodyPr>
          <a:lstStyle/>
          <a:p>
            <a:pPr>
              <a:lnSpc>
                <a:spcPct val="150000"/>
              </a:lnSpc>
              <a:defRPr/>
            </a:pPr>
            <a:r>
              <a:rPr lang="en-US" altLang="zh-CN" sz="2400">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400" b="1">
                <a:solidFill>
                  <a:schemeClr val="accent6">
                    <a:lumMod val="75000"/>
                  </a:schemeClr>
                </a:solidFill>
                <a:latin typeface="Arial" panose="020B0604020202020204" pitchFamily="34" charset="0"/>
                <a:ea typeface="宋体" panose="02010600030101010101" pitchFamily="2" charset="-122"/>
                <a:sym typeface="+mn-ea"/>
              </a:rPr>
              <a:t>（一）土壤质地</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3. 不同土壤质地对农业生产的影响</a:t>
            </a:r>
          </a:p>
          <a:p>
            <a:pPr>
              <a:lnSpc>
                <a:spcPct val="150000"/>
              </a:lnSpc>
              <a:defRPr/>
            </a:pPr>
            <a:r>
              <a:rPr lang="zh-CN" altLang="en-US" sz="2400" b="1">
                <a:solidFill>
                  <a:schemeClr val="accent6">
                    <a:lumMod val="75000"/>
                  </a:schemeClr>
                </a:solidFill>
                <a:latin typeface="Arial" panose="020B0604020202020204" pitchFamily="34" charset="0"/>
                <a:ea typeface="宋体" panose="02010600030101010101" pitchFamily="2" charset="-122"/>
                <a:sym typeface="+mn-ea"/>
              </a:rPr>
              <a:t>       </a:t>
            </a:r>
            <a:endParaRPr lang="zh-CN" altLang="en-US" sz="2400">
              <a:solidFill>
                <a:schemeClr val="accent6">
                  <a:lumMod val="75000"/>
                </a:schemeClr>
              </a:solidFill>
              <a:latin typeface="Arial" panose="020B0604020202020204" pitchFamily="34" charset="0"/>
              <a:ea typeface="宋体" panose="02010600030101010101" pitchFamily="2" charset="-122"/>
              <a:sym typeface="+mn-ea"/>
            </a:endParaRPr>
          </a:p>
        </p:txBody>
      </p:sp>
      <p:grpSp>
        <p:nvGrpSpPr>
          <p:cNvPr id="34" name="组合 33"/>
          <p:cNvGrpSpPr>
            <a:grpSpLocks/>
          </p:cNvGrpSpPr>
          <p:nvPr/>
        </p:nvGrpSpPr>
        <p:grpSpPr bwMode="auto">
          <a:xfrm>
            <a:off x="1520825" y="3309938"/>
            <a:ext cx="9715500" cy="3267075"/>
            <a:chOff x="2395" y="3103"/>
            <a:chExt cx="15300" cy="5361"/>
          </a:xfrm>
        </p:grpSpPr>
        <p:sp>
          <p:nvSpPr>
            <p:cNvPr id="4" name="Freeform 5"/>
            <p:cNvSpPr/>
            <p:nvPr/>
          </p:nvSpPr>
          <p:spPr bwMode="auto">
            <a:xfrm>
              <a:off x="2548" y="3879"/>
              <a:ext cx="12630" cy="423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b="1" dirty="0">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grpSp>
          <p:nvGrpSpPr>
            <p:cNvPr id="192520" name="组合 1"/>
            <p:cNvGrpSpPr>
              <a:grpSpLocks/>
            </p:cNvGrpSpPr>
            <p:nvPr/>
          </p:nvGrpSpPr>
          <p:grpSpPr bwMode="auto">
            <a:xfrm>
              <a:off x="2395" y="3103"/>
              <a:ext cx="15290" cy="1665"/>
              <a:chOff x="2395" y="2894"/>
              <a:chExt cx="15290" cy="1665"/>
            </a:xfrm>
          </p:grpSpPr>
          <p:sp>
            <p:nvSpPr>
              <p:cNvPr id="6" name="圆角矩形 15"/>
              <p:cNvSpPr/>
              <p:nvPr/>
            </p:nvSpPr>
            <p:spPr>
              <a:xfrm>
                <a:off x="2395" y="2894"/>
                <a:ext cx="15290" cy="1597"/>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17" name="矩形 16"/>
              <p:cNvSpPr/>
              <p:nvPr/>
            </p:nvSpPr>
            <p:spPr>
              <a:xfrm>
                <a:off x="5140" y="2894"/>
                <a:ext cx="12543" cy="1665"/>
              </a:xfrm>
              <a:prstGeom prst="rect">
                <a:avLst/>
              </a:prstGeom>
            </p:spPr>
            <p:txBody>
              <a:bodyPr>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砂土抗旱能力弱，易漏水漏肥，土壤养分少，缺少粘粒和有机质，保肥性能弱，速效肥料易随雨水和灌溉水流失，施用速效肥料效猛而不稳长。因此，砂土上要强调增施有机肥，适时追肥要勤浇薄施。</a:t>
                </a:r>
              </a:p>
            </p:txBody>
          </p:sp>
          <p:sp>
            <p:nvSpPr>
              <p:cNvPr id="7" name="文本框 6"/>
              <p:cNvSpPr txBox="1"/>
              <p:nvPr/>
            </p:nvSpPr>
            <p:spPr>
              <a:xfrm>
                <a:off x="2953" y="3316"/>
                <a:ext cx="1812" cy="852"/>
              </a:xfrm>
              <a:prstGeom prst="rect">
                <a:avLst/>
              </a:prstGeom>
              <a:noFill/>
            </p:spPr>
            <p:txBody>
              <a:bodyPr>
                <a:spAutoFit/>
              </a:bodyPr>
              <a:lstStyle/>
              <a:p>
                <a:pPr>
                  <a:defRPr/>
                </a:pPr>
                <a:r>
                  <a:rPr lang="zh-CN" altLang="en-US" sz="28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砂  土</a:t>
                </a:r>
              </a:p>
            </p:txBody>
          </p:sp>
        </p:grpSp>
        <p:grpSp>
          <p:nvGrpSpPr>
            <p:cNvPr id="192521" name="组合 22"/>
            <p:cNvGrpSpPr>
              <a:grpSpLocks/>
            </p:cNvGrpSpPr>
            <p:nvPr/>
          </p:nvGrpSpPr>
          <p:grpSpPr bwMode="auto">
            <a:xfrm>
              <a:off x="2405" y="5052"/>
              <a:ext cx="15290" cy="1461"/>
              <a:chOff x="2395" y="2534"/>
              <a:chExt cx="15290" cy="1461"/>
            </a:xfrm>
          </p:grpSpPr>
          <p:sp>
            <p:nvSpPr>
              <p:cNvPr id="24" name="圆角矩形 15"/>
              <p:cNvSpPr/>
              <p:nvPr/>
            </p:nvSpPr>
            <p:spPr>
              <a:xfrm>
                <a:off x="2395" y="2534"/>
                <a:ext cx="15290" cy="1461"/>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25" name="矩形 24"/>
              <p:cNvSpPr/>
              <p:nvPr/>
            </p:nvSpPr>
            <p:spPr>
              <a:xfrm>
                <a:off x="5140" y="2742"/>
                <a:ext cx="12543" cy="1151"/>
              </a:xfrm>
              <a:prstGeom prst="rect">
                <a:avLst/>
              </a:prstGeom>
            </p:spPr>
            <p:txBody>
              <a:bodyPr>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壤土兼有砂土和粘土的优点，是较理想的土壤，其耕性优良，适种的农作物种类多。</a:t>
                </a:r>
              </a:p>
            </p:txBody>
          </p:sp>
          <p:sp>
            <p:nvSpPr>
              <p:cNvPr id="3" name="文本框 2"/>
              <p:cNvSpPr txBox="1"/>
              <p:nvPr/>
            </p:nvSpPr>
            <p:spPr>
              <a:xfrm>
                <a:off x="2953" y="2864"/>
                <a:ext cx="1812" cy="854"/>
              </a:xfrm>
              <a:prstGeom prst="rect">
                <a:avLst/>
              </a:prstGeom>
              <a:noFill/>
            </p:spPr>
            <p:txBody>
              <a:bodyPr>
                <a:spAutoFit/>
              </a:bodyPr>
              <a:lstStyle/>
              <a:p>
                <a:pPr>
                  <a:defRPr/>
                </a:pPr>
                <a:r>
                  <a:rPr lang="zh-CN" altLang="en-US" sz="28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壤  土</a:t>
                </a:r>
              </a:p>
            </p:txBody>
          </p:sp>
        </p:grpSp>
        <p:grpSp>
          <p:nvGrpSpPr>
            <p:cNvPr id="192522" name="组合 26"/>
            <p:cNvGrpSpPr>
              <a:grpSpLocks/>
            </p:cNvGrpSpPr>
            <p:nvPr/>
          </p:nvGrpSpPr>
          <p:grpSpPr bwMode="auto">
            <a:xfrm>
              <a:off x="2405" y="6742"/>
              <a:ext cx="15290" cy="1722"/>
              <a:chOff x="2395" y="1925"/>
              <a:chExt cx="15290" cy="1722"/>
            </a:xfrm>
          </p:grpSpPr>
          <p:sp>
            <p:nvSpPr>
              <p:cNvPr id="28" name="圆角矩形 15"/>
              <p:cNvSpPr/>
              <p:nvPr/>
            </p:nvSpPr>
            <p:spPr>
              <a:xfrm>
                <a:off x="2395" y="1925"/>
                <a:ext cx="15290" cy="1722"/>
              </a:xfrm>
              <a:prstGeom prst="roundRect">
                <a:avLst/>
              </a:prstGeom>
              <a:noFill/>
              <a:ln>
                <a:solidFill>
                  <a:schemeClr val="accent6">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29" name="矩形 28"/>
              <p:cNvSpPr/>
              <p:nvPr/>
            </p:nvSpPr>
            <p:spPr>
              <a:xfrm>
                <a:off x="5140" y="1982"/>
                <a:ext cx="12543" cy="1665"/>
              </a:xfrm>
              <a:prstGeom prst="rect">
                <a:avLst/>
              </a:prstGeom>
            </p:spPr>
            <p:txBody>
              <a:bodyPr>
                <a:spAutoFit/>
              </a:bodyPr>
              <a:lstStyle/>
              <a:p>
                <a:pPr algn="ctr" fontAlgn="auto">
                  <a:spcBef>
                    <a:spcPts val="0"/>
                  </a:spcBef>
                  <a:spcAft>
                    <a:spcPts val="0"/>
                  </a:spcAft>
                  <a:defRPr/>
                </a:pPr>
                <a:r>
                  <a:rPr lang="zh-CN" altLang="en-US"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土壤养分丰富，有机质含量较高，土壤养分不易被雨水和灌溉水淋失，故保肥性能好，但遇雨或灌溉时，水分在土体中难以下渗而导致排水困难，影响农作物根系生长，阻碍根系对土壤养分的吸收。</a:t>
                </a:r>
              </a:p>
            </p:txBody>
          </p:sp>
          <p:sp>
            <p:nvSpPr>
              <p:cNvPr id="30" name="文本框 29"/>
              <p:cNvSpPr txBox="1"/>
              <p:nvPr/>
            </p:nvSpPr>
            <p:spPr>
              <a:xfrm>
                <a:off x="2953" y="2386"/>
                <a:ext cx="1812" cy="854"/>
              </a:xfrm>
              <a:prstGeom prst="rect">
                <a:avLst/>
              </a:prstGeom>
              <a:noFill/>
            </p:spPr>
            <p:txBody>
              <a:bodyPr>
                <a:spAutoFit/>
              </a:bodyPr>
              <a:lstStyle/>
              <a:p>
                <a:pPr>
                  <a:defRPr/>
                </a:pPr>
                <a:r>
                  <a:rPr lang="zh-CN" altLang="en-US" sz="28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粘  土</a:t>
                </a:r>
              </a:p>
            </p:txBody>
          </p:sp>
        </p:grpSp>
      </p:gr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1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9456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565150"/>
            <a:ext cx="9299575" cy="1382713"/>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第六节   土壤与土地利用和保护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一、土壤质地与土地利用管理</a:t>
            </a:r>
          </a:p>
        </p:txBody>
      </p:sp>
      <p:sp>
        <p:nvSpPr>
          <p:cNvPr id="15" name="文本框 14"/>
          <p:cNvSpPr txBox="1"/>
          <p:nvPr/>
        </p:nvSpPr>
        <p:spPr>
          <a:xfrm>
            <a:off x="1454150" y="1795463"/>
            <a:ext cx="9715500" cy="5108575"/>
          </a:xfrm>
          <a:prstGeom prst="rect">
            <a:avLst/>
          </a:prstGeom>
          <a:noFill/>
        </p:spPr>
        <p:txBody>
          <a:bodyPr>
            <a:spAutoFit/>
          </a:bodyPr>
          <a:lstStyle/>
          <a:p>
            <a:pPr>
              <a:defRPr/>
            </a:pPr>
            <a:r>
              <a:rPr lang="en-US" altLang="zh-CN" sz="2400">
                <a:solidFill>
                  <a:schemeClr val="accent6">
                    <a:lumMod val="75000"/>
                  </a:schemeClr>
                </a:solidFill>
                <a:latin typeface="Arial" panose="020B0604020202020204" pitchFamily="34" charset="0"/>
                <a:ea typeface="宋体" panose="02010600030101010101" pitchFamily="2" charset="-122"/>
                <a:sym typeface="+mn-ea"/>
              </a:rPr>
              <a:t>       </a:t>
            </a:r>
            <a:r>
              <a:rPr lang="zh-CN" altLang="en-US" sz="2800" b="1">
                <a:solidFill>
                  <a:schemeClr val="accent6">
                    <a:lumMod val="75000"/>
                  </a:schemeClr>
                </a:solidFill>
                <a:latin typeface="Arial" panose="020B0604020202020204" pitchFamily="34" charset="0"/>
                <a:ea typeface="宋体" panose="02010600030101010101" pitchFamily="2" charset="-122"/>
                <a:sym typeface="+mn-ea"/>
              </a:rPr>
              <a:t>（一）土壤质地</a:t>
            </a:r>
          </a:p>
          <a:p>
            <a:pPr>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a:t>
            </a:r>
            <a:r>
              <a:rPr lang="en-US" altLang="zh-CN" sz="2800">
                <a:solidFill>
                  <a:schemeClr val="accent6">
                    <a:lumMod val="75000"/>
                  </a:schemeClr>
                </a:solidFill>
                <a:latin typeface="Arial" panose="020B0604020202020204" pitchFamily="34" charset="0"/>
                <a:ea typeface="宋体" panose="02010600030101010101" pitchFamily="2" charset="-122"/>
                <a:sym typeface="+mn-ea"/>
              </a:rPr>
              <a:t>   </a:t>
            </a:r>
            <a:r>
              <a:rPr sz="2000" b="1">
                <a:solidFill>
                  <a:schemeClr val="accent6">
                    <a:lumMod val="75000"/>
                  </a:schemeClr>
                </a:solidFill>
                <a:latin typeface="Arial" panose="020B0604020202020204" pitchFamily="34" charset="0"/>
                <a:ea typeface="宋体" panose="02010600030101010101" pitchFamily="2" charset="-122"/>
                <a:sym typeface="+mn-ea"/>
              </a:rPr>
              <a:t>4.土壤改良</a:t>
            </a:r>
            <a:endParaRPr sz="20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a:t>
            </a:r>
            <a:r>
              <a:rPr sz="2000" b="1">
                <a:solidFill>
                  <a:schemeClr val="accent6">
                    <a:lumMod val="75000"/>
                  </a:schemeClr>
                </a:solidFill>
                <a:latin typeface="Arial" panose="020B0604020202020204" pitchFamily="34" charset="0"/>
                <a:ea typeface="宋体" panose="02010600030101010101" pitchFamily="2" charset="-122"/>
                <a:sym typeface="+mn-ea"/>
              </a:rPr>
              <a:t>砂土</a:t>
            </a:r>
            <a:r>
              <a:rPr sz="2000">
                <a:solidFill>
                  <a:schemeClr val="accent6">
                    <a:lumMod val="75000"/>
                  </a:schemeClr>
                </a:solidFill>
                <a:latin typeface="Arial" panose="020B0604020202020204" pitchFamily="34" charset="0"/>
                <a:ea typeface="宋体" panose="02010600030101010101" pitchFamily="2" charset="-122"/>
                <a:sym typeface="+mn-ea"/>
              </a:rPr>
              <a:t> 掺入黏土，以改善土质；增施鸡鸭家禽、牛马家畜等粪便有机肥，提高土壤肥力。 </a:t>
            </a:r>
          </a:p>
          <a:p>
            <a:pPr>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a:t>
            </a:r>
            <a:r>
              <a:rPr sz="2000" b="1">
                <a:solidFill>
                  <a:schemeClr val="accent6">
                    <a:lumMod val="75000"/>
                  </a:schemeClr>
                </a:solidFill>
                <a:latin typeface="Arial" panose="020B0604020202020204" pitchFamily="34" charset="0"/>
                <a:ea typeface="宋体" panose="02010600030101010101" pitchFamily="2" charset="-122"/>
                <a:sym typeface="+mn-ea"/>
              </a:rPr>
              <a:t>粘土</a:t>
            </a:r>
            <a:r>
              <a:rPr sz="2000">
                <a:solidFill>
                  <a:schemeClr val="accent6">
                    <a:lumMod val="75000"/>
                  </a:schemeClr>
                </a:solidFill>
                <a:latin typeface="Arial" panose="020B0604020202020204" pitchFamily="34" charset="0"/>
                <a:ea typeface="宋体" panose="02010600030101010101" pitchFamily="2" charset="-122"/>
                <a:sym typeface="+mn-ea"/>
              </a:rPr>
              <a:t> 在粘土中混合蜂窝煤灰、腐殖土等疏松介质，改善颗粒结构；添加土杂肥、农家肥有机质。</a:t>
            </a:r>
          </a:p>
          <a:p>
            <a:pPr>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a:t>
            </a:r>
            <a:r>
              <a:rPr sz="2000" b="1">
                <a:solidFill>
                  <a:schemeClr val="accent6">
                    <a:lumMod val="75000"/>
                  </a:schemeClr>
                </a:solidFill>
                <a:latin typeface="Arial" panose="020B0604020202020204" pitchFamily="34" charset="0"/>
                <a:ea typeface="宋体" panose="02010600030101010101" pitchFamily="2" charset="-122"/>
                <a:sym typeface="+mn-ea"/>
              </a:rPr>
              <a:t>酸性土</a:t>
            </a:r>
            <a:r>
              <a:rPr sz="2000">
                <a:solidFill>
                  <a:schemeClr val="accent6">
                    <a:lumMod val="75000"/>
                  </a:schemeClr>
                </a:solidFill>
                <a:latin typeface="Arial" panose="020B0604020202020204" pitchFamily="34" charset="0"/>
                <a:ea typeface="宋体" panose="02010600030101010101" pitchFamily="2" charset="-122"/>
                <a:sym typeface="+mn-ea"/>
              </a:rPr>
              <a:t> 使用生石灰中和酸性，每亩用量40-50公斤，在整地时均匀施入；种植绿肥，增加有机质；增加灌溉次数，冲洗淋淡酸性物质；种植耐酸作物；施用碱性肥料。</a:t>
            </a:r>
          </a:p>
          <a:p>
            <a:pPr>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a:t>
            </a:r>
            <a:r>
              <a:rPr sz="2000" b="1">
                <a:solidFill>
                  <a:schemeClr val="accent6">
                    <a:lumMod val="75000"/>
                  </a:schemeClr>
                </a:solidFill>
                <a:latin typeface="Arial" panose="020B0604020202020204" pitchFamily="34" charset="0"/>
                <a:ea typeface="宋体" panose="02010600030101010101" pitchFamily="2" charset="-122"/>
                <a:sym typeface="+mn-ea"/>
              </a:rPr>
              <a:t>碱性土</a:t>
            </a:r>
            <a:r>
              <a:rPr sz="2000">
                <a:solidFill>
                  <a:schemeClr val="accent6">
                    <a:lumMod val="75000"/>
                  </a:schemeClr>
                </a:solidFill>
                <a:latin typeface="Arial" panose="020B0604020202020204" pitchFamily="34" charset="0"/>
                <a:ea typeface="宋体" panose="02010600030101010101" pitchFamily="2" charset="-122"/>
                <a:sym typeface="+mn-ea"/>
              </a:rPr>
              <a:t> 使用腐熟的粪肥、泥炭、锯木屑；使用酸性肥料； 盐碱地改良，主要是通过脱盐剂技术进行土壤改良。</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9661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第六节   土壤与土地利用和保护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一、土壤质地与土地利用管理</a:t>
            </a:r>
          </a:p>
        </p:txBody>
      </p:sp>
      <p:sp>
        <p:nvSpPr>
          <p:cNvPr id="15" name="文本框 14"/>
          <p:cNvSpPr txBox="1">
            <a:spLocks noChangeArrowheads="1"/>
          </p:cNvSpPr>
          <p:nvPr/>
        </p:nvSpPr>
        <p:spPr bwMode="auto">
          <a:xfrm>
            <a:off x="1454150" y="2073275"/>
            <a:ext cx="9715500" cy="2282825"/>
          </a:xfrm>
          <a:prstGeom prst="rect">
            <a:avLst/>
          </a:prstGeom>
          <a:noFill/>
          <a:ln w="9525">
            <a:noFill/>
            <a:miter lim="800000"/>
            <a:headEnd/>
            <a:tailEnd/>
          </a:ln>
        </p:spPr>
        <p:txBody>
          <a:bodyPr>
            <a:spAutoFit/>
          </a:bodyPr>
          <a:lstStyle/>
          <a:p>
            <a:pPr>
              <a:lnSpc>
                <a:spcPct val="150000"/>
              </a:lnSpc>
            </a:pPr>
            <a:r>
              <a:rPr lang="en-US" altLang="zh-CN">
                <a:solidFill>
                  <a:srgbClr val="548235"/>
                </a:solidFill>
                <a:sym typeface="+mn-ea"/>
              </a:rPr>
              <a:t>          </a:t>
            </a:r>
            <a:r>
              <a:rPr lang="zh-CN" altLang="en-US" sz="2400" b="1">
                <a:solidFill>
                  <a:srgbClr val="548235"/>
                </a:solidFill>
                <a:sym typeface="+mn-ea"/>
              </a:rPr>
              <a:t>（二）土壤构型与土地管理</a:t>
            </a:r>
            <a:endParaRPr lang="zh-CN" altLang="en-US" sz="2400">
              <a:solidFill>
                <a:srgbClr val="548235"/>
              </a:solidFill>
              <a:sym typeface="+mn-ea"/>
            </a:endParaRPr>
          </a:p>
          <a:p>
            <a:pPr>
              <a:lnSpc>
                <a:spcPct val="150000"/>
              </a:lnSpc>
            </a:pPr>
            <a:r>
              <a:rPr lang="zh-CN" altLang="en-US" sz="2400">
                <a:solidFill>
                  <a:srgbClr val="548235"/>
                </a:solidFill>
                <a:sym typeface="+mn-ea"/>
              </a:rPr>
              <a:t>         </a:t>
            </a:r>
            <a:r>
              <a:rPr lang="en-US" altLang="zh-CN" sz="2400" b="1">
                <a:solidFill>
                  <a:srgbClr val="548235"/>
                </a:solidFill>
                <a:sym typeface="+mn-ea"/>
              </a:rPr>
              <a:t>1.</a:t>
            </a:r>
            <a:r>
              <a:rPr lang="zh-CN" altLang="en-US" sz="2400" b="1">
                <a:solidFill>
                  <a:srgbClr val="548235"/>
                </a:solidFill>
                <a:sym typeface="+mn-ea"/>
              </a:rPr>
              <a:t>土壤构型及形成</a:t>
            </a:r>
            <a:r>
              <a:rPr lang="zh-CN" altLang="en-US" sz="2400">
                <a:solidFill>
                  <a:srgbClr val="548235"/>
                </a:solidFill>
                <a:sym typeface="+mn-ea"/>
              </a:rPr>
              <a:t> 是指各土壤发生层有规律的组合、有序的排列状况</a:t>
            </a:r>
            <a:r>
              <a:rPr lang="en-US" altLang="zh-CN" sz="2400">
                <a:solidFill>
                  <a:srgbClr val="548235"/>
                </a:solidFill>
                <a:sym typeface="+mn-ea"/>
              </a:rPr>
              <a:t>,</a:t>
            </a:r>
            <a:r>
              <a:rPr lang="zh-CN" altLang="en-US" sz="2400">
                <a:solidFill>
                  <a:srgbClr val="548235"/>
                </a:solidFill>
                <a:sym typeface="+mn-ea"/>
              </a:rPr>
              <a:t>也叫土壤剖面构型</a:t>
            </a:r>
            <a:r>
              <a:rPr lang="en-US" altLang="zh-CN" sz="2400">
                <a:solidFill>
                  <a:srgbClr val="548235"/>
                </a:solidFill>
                <a:sym typeface="+mn-ea"/>
              </a:rPr>
              <a:t>,</a:t>
            </a:r>
            <a:r>
              <a:rPr lang="zh-CN" altLang="en-US" sz="2400">
                <a:solidFill>
                  <a:srgbClr val="548235"/>
                </a:solidFill>
                <a:sym typeface="+mn-ea"/>
              </a:rPr>
              <a:t>是土壤剖面最重要特征。形成原因：母质本身排列的层次性；天然形成过程中自然淋溶和淀积；人类耕作管理活动。</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19866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第六节   土壤与土地利用和保护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一、土壤质地与土地利用管理</a:t>
            </a:r>
          </a:p>
        </p:txBody>
      </p:sp>
      <p:sp>
        <p:nvSpPr>
          <p:cNvPr id="15" name="文本框 14"/>
          <p:cNvSpPr txBox="1">
            <a:spLocks noChangeArrowheads="1"/>
          </p:cNvSpPr>
          <p:nvPr/>
        </p:nvSpPr>
        <p:spPr bwMode="auto">
          <a:xfrm>
            <a:off x="1454150" y="2073275"/>
            <a:ext cx="9715500" cy="3930650"/>
          </a:xfrm>
          <a:prstGeom prst="rect">
            <a:avLst/>
          </a:prstGeom>
          <a:noFill/>
          <a:ln w="9525">
            <a:noFill/>
            <a:miter lim="800000"/>
            <a:headEnd/>
            <a:tailEnd/>
          </a:ln>
        </p:spPr>
        <p:txBody>
          <a:bodyPr>
            <a:spAutoFit/>
          </a:bodyPr>
          <a:lstStyle/>
          <a:p>
            <a:pPr>
              <a:lnSpc>
                <a:spcPct val="150000"/>
              </a:lnSpc>
            </a:pPr>
            <a:r>
              <a:rPr lang="en-US" altLang="zh-CN">
                <a:solidFill>
                  <a:srgbClr val="548235"/>
                </a:solidFill>
                <a:sym typeface="+mn-ea"/>
              </a:rPr>
              <a:t>          </a:t>
            </a:r>
            <a:r>
              <a:rPr lang="zh-CN" altLang="en-US" sz="2400" b="1">
                <a:solidFill>
                  <a:srgbClr val="548235"/>
                </a:solidFill>
                <a:sym typeface="+mn-ea"/>
              </a:rPr>
              <a:t>（二）土壤构型与土地管理</a:t>
            </a:r>
            <a:endParaRPr lang="zh-CN" altLang="en-US" sz="2400">
              <a:solidFill>
                <a:srgbClr val="548235"/>
              </a:solidFill>
              <a:sym typeface="+mn-ea"/>
            </a:endParaRPr>
          </a:p>
          <a:p>
            <a:pPr>
              <a:lnSpc>
                <a:spcPct val="150000"/>
              </a:lnSpc>
            </a:pPr>
            <a:r>
              <a:rPr lang="zh-CN" altLang="en-US" sz="2400">
                <a:solidFill>
                  <a:srgbClr val="548235"/>
                </a:solidFill>
                <a:sym typeface="+mn-ea"/>
              </a:rPr>
              <a:t>        </a:t>
            </a:r>
            <a:r>
              <a:rPr lang="zh-CN" altLang="en-US" sz="2000">
                <a:solidFill>
                  <a:srgbClr val="548235"/>
                </a:solidFill>
                <a:sym typeface="+mn-ea"/>
              </a:rPr>
              <a:t> </a:t>
            </a:r>
            <a:r>
              <a:rPr lang="en-US" altLang="zh-CN" sz="2400" b="1">
                <a:solidFill>
                  <a:srgbClr val="548235"/>
                </a:solidFill>
                <a:latin typeface="宋体" charset="-122"/>
                <a:sym typeface="+mn-ea"/>
              </a:rPr>
              <a:t>2.</a:t>
            </a:r>
            <a:r>
              <a:rPr lang="zh-CN" altLang="en-US" sz="2400" b="1">
                <a:solidFill>
                  <a:srgbClr val="548235"/>
                </a:solidFill>
                <a:latin typeface="宋体" charset="-122"/>
                <a:sym typeface="+mn-ea"/>
              </a:rPr>
              <a:t>土壤构型评价</a:t>
            </a:r>
            <a:r>
              <a:rPr lang="zh-CN" altLang="en-US" sz="2000">
                <a:solidFill>
                  <a:srgbClr val="548235"/>
                </a:solidFill>
                <a:sym typeface="+mn-ea"/>
              </a:rPr>
              <a:t> 农业土壤的土体构造状况，是人类长期耕作栽培活动的产物，它是在不同的自然土壤剖面上发育而来的。在农业土壤中旱地和水田反映不同的层次构造，对其利用就是为农作物提供良好的土壤环境。</a:t>
            </a:r>
          </a:p>
          <a:p>
            <a:pPr>
              <a:lnSpc>
                <a:spcPct val="150000"/>
              </a:lnSpc>
            </a:pPr>
            <a:r>
              <a:rPr lang="zh-CN" altLang="en-US" sz="2000">
                <a:solidFill>
                  <a:srgbClr val="548235"/>
                </a:solidFill>
                <a:sym typeface="+mn-ea"/>
              </a:rPr>
              <a:t>         旱地：旱地土壤一般可分为四层：即耕作层（表土层）、犁底层（亚表土层）、心土层和底土层。</a:t>
            </a:r>
          </a:p>
          <a:p>
            <a:pPr>
              <a:lnSpc>
                <a:spcPct val="150000"/>
              </a:lnSpc>
            </a:pPr>
            <a:r>
              <a:rPr lang="zh-CN" altLang="en-US" sz="2000">
                <a:solidFill>
                  <a:srgbClr val="548235"/>
                </a:solidFill>
                <a:sym typeface="+mn-ea"/>
              </a:rPr>
              <a:t>         水田：由于长期种稻，受水浸渍，并经历频繁的水旱交替，形成了不同于旱地的土体构型。一般水田土壤分为：耕作层（水耕熟化层），犁底层、潴育层、潜育层等。</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0071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第六节   土壤与土地利用和保护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一、土壤质地与土地利用管理</a:t>
            </a:r>
          </a:p>
        </p:txBody>
      </p:sp>
      <p:sp>
        <p:nvSpPr>
          <p:cNvPr id="15" name="文本框 14"/>
          <p:cNvSpPr txBox="1">
            <a:spLocks noChangeArrowheads="1"/>
          </p:cNvSpPr>
          <p:nvPr/>
        </p:nvSpPr>
        <p:spPr bwMode="auto">
          <a:xfrm>
            <a:off x="1454150" y="2073275"/>
            <a:ext cx="9715500" cy="3925888"/>
          </a:xfrm>
          <a:prstGeom prst="rect">
            <a:avLst/>
          </a:prstGeom>
          <a:noFill/>
          <a:ln w="9525">
            <a:noFill/>
            <a:miter lim="800000"/>
            <a:headEnd/>
            <a:tailEnd/>
          </a:ln>
        </p:spPr>
        <p:txBody>
          <a:bodyPr>
            <a:spAutoFit/>
          </a:bodyPr>
          <a:lstStyle/>
          <a:p>
            <a:pPr>
              <a:lnSpc>
                <a:spcPct val="150000"/>
              </a:lnSpc>
            </a:pPr>
            <a:r>
              <a:rPr lang="en-US" altLang="zh-CN">
                <a:solidFill>
                  <a:srgbClr val="548235"/>
                </a:solidFill>
                <a:sym typeface="+mn-ea"/>
              </a:rPr>
              <a:t>          </a:t>
            </a:r>
            <a:r>
              <a:rPr lang="zh-CN" altLang="en-US" sz="2400" b="1">
                <a:solidFill>
                  <a:srgbClr val="548235"/>
                </a:solidFill>
                <a:sym typeface="+mn-ea"/>
              </a:rPr>
              <a:t>（二）土壤构型与土地管理</a:t>
            </a:r>
            <a:endParaRPr lang="zh-CN" altLang="en-US" sz="2400">
              <a:solidFill>
                <a:srgbClr val="548235"/>
              </a:solidFill>
              <a:sym typeface="+mn-ea"/>
            </a:endParaRPr>
          </a:p>
          <a:p>
            <a:pPr>
              <a:lnSpc>
                <a:spcPct val="150000"/>
              </a:lnSpc>
            </a:pPr>
            <a:r>
              <a:rPr lang="zh-CN" altLang="en-US" sz="2400">
                <a:solidFill>
                  <a:srgbClr val="548235"/>
                </a:solidFill>
                <a:sym typeface="+mn-ea"/>
              </a:rPr>
              <a:t>        </a:t>
            </a:r>
            <a:r>
              <a:rPr lang="zh-CN" altLang="en-US" sz="2000">
                <a:solidFill>
                  <a:srgbClr val="548235"/>
                </a:solidFill>
                <a:sym typeface="+mn-ea"/>
              </a:rPr>
              <a:t> </a:t>
            </a:r>
            <a:r>
              <a:rPr lang="en-US" altLang="zh-CN" sz="2400" b="1">
                <a:solidFill>
                  <a:srgbClr val="548235"/>
                </a:solidFill>
                <a:sym typeface="+mn-ea"/>
              </a:rPr>
              <a:t>3. </a:t>
            </a:r>
            <a:r>
              <a:rPr lang="zh-CN" altLang="en-US" sz="2400" b="1">
                <a:solidFill>
                  <a:srgbClr val="548235"/>
                </a:solidFill>
                <a:sym typeface="+mn-ea"/>
              </a:rPr>
              <a:t>土层厚度与土地利用管理</a:t>
            </a:r>
          </a:p>
          <a:p>
            <a:pPr>
              <a:lnSpc>
                <a:spcPct val="150000"/>
              </a:lnSpc>
            </a:pPr>
            <a:r>
              <a:rPr lang="zh-CN" altLang="en-US" sz="2400">
                <a:solidFill>
                  <a:srgbClr val="548235"/>
                </a:solidFill>
                <a:sym typeface="+mn-ea"/>
              </a:rPr>
              <a:t>        </a:t>
            </a:r>
            <a:r>
              <a:rPr lang="zh-CN" altLang="en-US" sz="2400" b="1">
                <a:solidFill>
                  <a:srgbClr val="548235"/>
                </a:solidFill>
                <a:sym typeface="+mn-ea"/>
              </a:rPr>
              <a:t> 土层厚度：</a:t>
            </a:r>
            <a:r>
              <a:rPr lang="zh-CN" altLang="en-US" sz="2400">
                <a:solidFill>
                  <a:srgbClr val="548235"/>
                </a:solidFill>
                <a:sym typeface="+mn-ea"/>
              </a:rPr>
              <a:t>包括土壤层次中的覆盖层 淋溶层 淀积层 母质层，在淋溶层中的最上面那层称为腐殖层，是肥力性质最好的一层，植物根系和微生物也集中在这一层，就是我们通常说的土壤厚度，也叫有效土壤厚度，就是能生长植物的实际土层厚度。植物的生长主要在这一土壤厚度</a:t>
            </a:r>
            <a:r>
              <a:rPr lang="en-US" altLang="zh-CN" sz="2400">
                <a:solidFill>
                  <a:srgbClr val="548235"/>
                </a:solidFill>
                <a:sym typeface="+mn-ea"/>
              </a:rPr>
              <a:t>60</a:t>
            </a:r>
            <a:r>
              <a:rPr lang="zh-CN" altLang="en-US" sz="2400">
                <a:solidFill>
                  <a:srgbClr val="548235"/>
                </a:solidFill>
                <a:sym typeface="+mn-ea"/>
              </a:rPr>
              <a:t>厘米。</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0275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第六节   土壤与土地利用和保护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一、土壤质地与土地利用管理</a:t>
            </a:r>
          </a:p>
        </p:txBody>
      </p:sp>
      <p:sp>
        <p:nvSpPr>
          <p:cNvPr id="15" name="文本框 14"/>
          <p:cNvSpPr txBox="1">
            <a:spLocks noChangeArrowheads="1"/>
          </p:cNvSpPr>
          <p:nvPr/>
        </p:nvSpPr>
        <p:spPr bwMode="auto">
          <a:xfrm>
            <a:off x="1454150" y="2036763"/>
            <a:ext cx="9715500" cy="3471862"/>
          </a:xfrm>
          <a:prstGeom prst="rect">
            <a:avLst/>
          </a:prstGeom>
          <a:noFill/>
          <a:ln w="9525">
            <a:noFill/>
            <a:miter lim="800000"/>
            <a:headEnd/>
            <a:tailEnd/>
          </a:ln>
        </p:spPr>
        <p:txBody>
          <a:bodyPr>
            <a:spAutoFit/>
          </a:bodyPr>
          <a:lstStyle/>
          <a:p>
            <a:pPr>
              <a:lnSpc>
                <a:spcPct val="150000"/>
              </a:lnSpc>
            </a:pPr>
            <a:r>
              <a:rPr lang="en-US" altLang="zh-CN">
                <a:solidFill>
                  <a:srgbClr val="548235"/>
                </a:solidFill>
                <a:sym typeface="+mn-ea"/>
              </a:rPr>
              <a:t>          </a:t>
            </a:r>
            <a:r>
              <a:rPr lang="zh-CN" altLang="en-US" sz="2400" b="1">
                <a:solidFill>
                  <a:srgbClr val="548235"/>
                </a:solidFill>
                <a:sym typeface="+mn-ea"/>
              </a:rPr>
              <a:t>（三）可溶盐含量和</a:t>
            </a:r>
            <a:r>
              <a:rPr lang="en-US" altLang="zh-CN" sz="2400" b="1">
                <a:solidFill>
                  <a:srgbClr val="548235"/>
                </a:solidFill>
                <a:sym typeface="+mn-ea"/>
              </a:rPr>
              <a:t>ph</a:t>
            </a:r>
            <a:r>
              <a:rPr lang="zh-CN" altLang="en-US" sz="2400" b="1">
                <a:solidFill>
                  <a:srgbClr val="548235"/>
                </a:solidFill>
                <a:sym typeface="+mn-ea"/>
              </a:rPr>
              <a:t>值与土地利用管理</a:t>
            </a:r>
            <a:endParaRPr lang="zh-CN" altLang="en-US" sz="2400">
              <a:solidFill>
                <a:srgbClr val="548235"/>
              </a:solidFill>
              <a:sym typeface="+mn-ea"/>
            </a:endParaRPr>
          </a:p>
          <a:p>
            <a:pPr>
              <a:lnSpc>
                <a:spcPct val="150000"/>
              </a:lnSpc>
            </a:pPr>
            <a:r>
              <a:rPr lang="zh-CN" altLang="en-US" sz="2400">
                <a:solidFill>
                  <a:srgbClr val="548235"/>
                </a:solidFill>
                <a:sym typeface="+mn-ea"/>
              </a:rPr>
              <a:t>     </a:t>
            </a:r>
            <a:r>
              <a:rPr lang="zh-CN" altLang="en-US" sz="2800">
                <a:solidFill>
                  <a:srgbClr val="548235"/>
                </a:solidFill>
                <a:sym typeface="+mn-ea"/>
              </a:rPr>
              <a:t>  </a:t>
            </a:r>
            <a:r>
              <a:rPr lang="en-US" altLang="zh-CN" sz="2400">
                <a:solidFill>
                  <a:srgbClr val="548235"/>
                </a:solidFill>
                <a:sym typeface="+mn-ea"/>
              </a:rPr>
              <a:t>1</a:t>
            </a:r>
            <a:r>
              <a:rPr lang="en-US" altLang="zh-CN" sz="2800">
                <a:solidFill>
                  <a:srgbClr val="548235"/>
                </a:solidFill>
                <a:sym typeface="+mn-ea"/>
              </a:rPr>
              <a:t>.</a:t>
            </a:r>
            <a:r>
              <a:rPr lang="en-US" altLang="zh-CN" sz="2400">
                <a:solidFill>
                  <a:srgbClr val="548235"/>
                </a:solidFill>
                <a:sym typeface="+mn-ea"/>
              </a:rPr>
              <a:t> </a:t>
            </a:r>
            <a:r>
              <a:rPr lang="zh-CN" altLang="en-US" sz="2400">
                <a:solidFill>
                  <a:srgbClr val="548235"/>
                </a:solidFill>
                <a:sym typeface="+mn-ea"/>
              </a:rPr>
              <a:t>可溶盐危害 高盐渗透作用，影响作物吸收水分；破害土壤的结构；坏死作物。</a:t>
            </a:r>
          </a:p>
          <a:p>
            <a:pPr>
              <a:lnSpc>
                <a:spcPct val="150000"/>
              </a:lnSpc>
            </a:pPr>
            <a:r>
              <a:rPr lang="zh-CN" altLang="en-US" sz="2400">
                <a:solidFill>
                  <a:srgbClr val="548235"/>
                </a:solidFill>
                <a:sym typeface="+mn-ea"/>
              </a:rPr>
              <a:t>利用管理 人为干扰、降低可溶盐含量，改良土壤。</a:t>
            </a:r>
          </a:p>
          <a:p>
            <a:pPr>
              <a:lnSpc>
                <a:spcPct val="150000"/>
              </a:lnSpc>
            </a:pPr>
            <a:r>
              <a:rPr lang="zh-CN" altLang="en-US" sz="2400">
                <a:solidFill>
                  <a:srgbClr val="548235"/>
                </a:solidFill>
                <a:sym typeface="+mn-ea"/>
              </a:rPr>
              <a:t>       </a:t>
            </a:r>
            <a:r>
              <a:rPr lang="en-US" altLang="zh-CN" sz="2400">
                <a:solidFill>
                  <a:srgbClr val="548235"/>
                </a:solidFill>
                <a:sym typeface="+mn-ea"/>
              </a:rPr>
              <a:t>2. </a:t>
            </a:r>
            <a:r>
              <a:rPr lang="zh-CN" altLang="en-US" sz="2400">
                <a:solidFill>
                  <a:srgbClr val="548235"/>
                </a:solidFill>
                <a:sym typeface="+mn-ea"/>
              </a:rPr>
              <a:t>土壤</a:t>
            </a:r>
            <a:r>
              <a:rPr lang="en-US" altLang="zh-CN" sz="2400">
                <a:solidFill>
                  <a:srgbClr val="548235"/>
                </a:solidFill>
                <a:sym typeface="+mn-ea"/>
              </a:rPr>
              <a:t>ph</a:t>
            </a:r>
            <a:r>
              <a:rPr lang="zh-CN" altLang="en-US" sz="2400">
                <a:solidFill>
                  <a:srgbClr val="548235"/>
                </a:solidFill>
                <a:sym typeface="+mn-ea"/>
              </a:rPr>
              <a:t>值对植物生长的影响：大多数植物在</a:t>
            </a:r>
            <a:r>
              <a:rPr lang="en-US" altLang="zh-CN" sz="2400">
                <a:solidFill>
                  <a:srgbClr val="548235"/>
                </a:solidFill>
                <a:sym typeface="+mn-ea"/>
              </a:rPr>
              <a:t>pH&gt;9.0</a:t>
            </a:r>
            <a:r>
              <a:rPr lang="zh-CN" altLang="en-US" sz="2400">
                <a:solidFill>
                  <a:srgbClr val="548235"/>
                </a:solidFill>
                <a:sym typeface="+mn-ea"/>
              </a:rPr>
              <a:t>或</a:t>
            </a:r>
            <a:r>
              <a:rPr lang="en-US" altLang="zh-CN" sz="2400">
                <a:solidFill>
                  <a:srgbClr val="548235"/>
                </a:solidFill>
                <a:sym typeface="+mn-ea"/>
              </a:rPr>
              <a:t>&lt;2.5</a:t>
            </a:r>
            <a:r>
              <a:rPr lang="zh-CN" altLang="en-US" sz="2400">
                <a:solidFill>
                  <a:srgbClr val="548235"/>
                </a:solidFill>
                <a:sym typeface="+mn-ea"/>
              </a:rPr>
              <a:t>的情况下都难以生长。植物适宜在</a:t>
            </a:r>
            <a:r>
              <a:rPr lang="en-US" altLang="zh-CN" sz="2400">
                <a:solidFill>
                  <a:srgbClr val="548235"/>
                </a:solidFill>
                <a:sym typeface="+mn-ea"/>
              </a:rPr>
              <a:t>pH6.0-8.5</a:t>
            </a:r>
            <a:r>
              <a:rPr lang="zh-CN" altLang="en-US" sz="2400">
                <a:solidFill>
                  <a:srgbClr val="548235"/>
                </a:solidFill>
                <a:sym typeface="+mn-ea"/>
              </a:rPr>
              <a:t>的土壤生长。</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0480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第六节   土壤与土地利用和保护</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一、土壤质地与土地利用管理</a:t>
            </a:r>
          </a:p>
        </p:txBody>
      </p:sp>
      <p:sp>
        <p:nvSpPr>
          <p:cNvPr id="15" name="文本框 14"/>
          <p:cNvSpPr txBox="1">
            <a:spLocks noChangeArrowheads="1"/>
          </p:cNvSpPr>
          <p:nvPr/>
        </p:nvSpPr>
        <p:spPr bwMode="auto">
          <a:xfrm>
            <a:off x="1454150" y="2036763"/>
            <a:ext cx="9715500" cy="4019550"/>
          </a:xfrm>
          <a:prstGeom prst="rect">
            <a:avLst/>
          </a:prstGeom>
          <a:noFill/>
          <a:ln w="9525">
            <a:noFill/>
            <a:miter lim="800000"/>
            <a:headEnd/>
            <a:tailEnd/>
          </a:ln>
        </p:spPr>
        <p:txBody>
          <a:bodyPr>
            <a:spAutoFit/>
          </a:bodyPr>
          <a:lstStyle/>
          <a:p>
            <a:pPr>
              <a:lnSpc>
                <a:spcPct val="150000"/>
              </a:lnSpc>
            </a:pPr>
            <a:r>
              <a:rPr lang="en-US" altLang="zh-CN">
                <a:solidFill>
                  <a:srgbClr val="548235"/>
                </a:solidFill>
                <a:sym typeface="+mn-ea"/>
              </a:rPr>
              <a:t>          </a:t>
            </a:r>
            <a:r>
              <a:rPr lang="zh-CN" altLang="en-US" sz="2400" b="1">
                <a:solidFill>
                  <a:srgbClr val="548235"/>
                </a:solidFill>
                <a:sym typeface="+mn-ea"/>
              </a:rPr>
              <a:t>（四）土壤有机质和土壤养分与土地利用管理</a:t>
            </a:r>
            <a:endParaRPr lang="zh-CN" altLang="en-US" sz="2400">
              <a:solidFill>
                <a:srgbClr val="548235"/>
              </a:solidFill>
              <a:sym typeface="+mn-ea"/>
            </a:endParaRPr>
          </a:p>
          <a:p>
            <a:pPr>
              <a:lnSpc>
                <a:spcPct val="150000"/>
              </a:lnSpc>
            </a:pPr>
            <a:r>
              <a:rPr lang="zh-CN" altLang="en-US" sz="2400">
                <a:solidFill>
                  <a:srgbClr val="548235"/>
                </a:solidFill>
                <a:sym typeface="+mn-ea"/>
              </a:rPr>
              <a:t>     </a:t>
            </a:r>
            <a:r>
              <a:rPr lang="zh-CN" altLang="en-US" sz="2800">
                <a:solidFill>
                  <a:srgbClr val="548235"/>
                </a:solidFill>
                <a:sym typeface="+mn-ea"/>
              </a:rPr>
              <a:t>  </a:t>
            </a:r>
            <a:r>
              <a:rPr lang="en-US" altLang="zh-CN" sz="2400">
                <a:solidFill>
                  <a:srgbClr val="548235"/>
                </a:solidFill>
                <a:sym typeface="+mn-ea"/>
              </a:rPr>
              <a:t>1. </a:t>
            </a:r>
            <a:r>
              <a:rPr lang="zh-CN" altLang="en-US" sz="2400">
                <a:solidFill>
                  <a:srgbClr val="548235"/>
                </a:solidFill>
                <a:sym typeface="+mn-ea"/>
              </a:rPr>
              <a:t>土壤有机质的含量、来源及组成 ：土壤有机质是指土壤中含碳的有机化合物。土壤中有机质的来源有各类植物的凋落物、死亡的植物体及根系、土壤动物和非土壤动物的残体、各种微生物的残体，有机化合物主要有碳水化合物、木素、蛋白质、树脂、蜡质等。</a:t>
            </a:r>
          </a:p>
          <a:p>
            <a:pPr>
              <a:lnSpc>
                <a:spcPct val="150000"/>
              </a:lnSpc>
            </a:pPr>
            <a:r>
              <a:rPr lang="zh-CN" altLang="en-US" sz="2400">
                <a:solidFill>
                  <a:srgbClr val="548235"/>
                </a:solidFill>
                <a:sym typeface="+mn-ea"/>
              </a:rPr>
              <a:t>       </a:t>
            </a:r>
            <a:r>
              <a:rPr lang="en-US" altLang="zh-CN" sz="2400">
                <a:solidFill>
                  <a:srgbClr val="548235"/>
                </a:solidFill>
                <a:sym typeface="+mn-ea"/>
              </a:rPr>
              <a:t>2. </a:t>
            </a:r>
            <a:r>
              <a:rPr lang="zh-CN" altLang="en-US" sz="2400">
                <a:solidFill>
                  <a:srgbClr val="548235"/>
                </a:solidFill>
                <a:sym typeface="+mn-ea"/>
              </a:rPr>
              <a:t>土壤有机质的作用 提供植物营养促进生长发育；改善土壤物理环境；增加保持有机物。</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06856"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第七节  中国土地的地域分布规律</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一、土地的地带性分布规律</a:t>
            </a:r>
          </a:p>
        </p:txBody>
      </p:sp>
      <p:sp>
        <p:nvSpPr>
          <p:cNvPr id="212997" name="文本框 14"/>
          <p:cNvSpPr txBox="1">
            <a:spLocks noChangeArrowheads="1"/>
          </p:cNvSpPr>
          <p:nvPr/>
        </p:nvSpPr>
        <p:spPr bwMode="auto">
          <a:xfrm>
            <a:off x="912813" y="2036763"/>
            <a:ext cx="5900737" cy="4162425"/>
          </a:xfrm>
          <a:prstGeom prst="rect">
            <a:avLst/>
          </a:prstGeom>
          <a:noFill/>
          <a:ln w="9525">
            <a:noFill/>
            <a:miter lim="800000"/>
            <a:headEnd/>
            <a:tailEnd/>
          </a:ln>
        </p:spPr>
        <p:txBody>
          <a:bodyPr>
            <a:spAutoFit/>
          </a:bodyPr>
          <a:lstStyle/>
          <a:p>
            <a:pPr>
              <a:lnSpc>
                <a:spcPct val="150000"/>
              </a:lnSpc>
            </a:pPr>
            <a:r>
              <a:rPr lang="en-US" altLang="zh-CN">
                <a:solidFill>
                  <a:srgbClr val="548235"/>
                </a:solidFill>
                <a:sym typeface="+mn-ea"/>
              </a:rPr>
              <a:t>          </a:t>
            </a:r>
            <a:r>
              <a:rPr lang="zh-CN" altLang="en-US" sz="2000" b="1">
                <a:solidFill>
                  <a:srgbClr val="548235"/>
                </a:solidFill>
                <a:sym typeface="+mn-ea"/>
              </a:rPr>
              <a:t>（一）土地的纬向地带性规律</a:t>
            </a:r>
            <a:endParaRPr lang="zh-CN" altLang="en-US" sz="2000">
              <a:solidFill>
                <a:srgbClr val="548235"/>
              </a:solidFill>
              <a:sym typeface="+mn-ea"/>
            </a:endParaRPr>
          </a:p>
          <a:p>
            <a:pPr>
              <a:lnSpc>
                <a:spcPct val="150000"/>
              </a:lnSpc>
            </a:pPr>
            <a:r>
              <a:rPr lang="zh-CN" altLang="en-US" sz="2000">
                <a:solidFill>
                  <a:srgbClr val="548235"/>
                </a:solidFill>
                <a:sym typeface="+mn-ea"/>
              </a:rPr>
              <a:t>          自然地理现象在地球上的分布具有沿着纬线方向</a:t>
            </a:r>
            <a:r>
              <a:rPr lang="en-US" altLang="zh-CN" sz="2000">
                <a:solidFill>
                  <a:srgbClr val="548235"/>
                </a:solidFill>
                <a:sym typeface="+mn-ea"/>
              </a:rPr>
              <a:t>(</a:t>
            </a:r>
            <a:r>
              <a:rPr lang="zh-CN" altLang="en-US" sz="2000">
                <a:solidFill>
                  <a:srgbClr val="548235"/>
                </a:solidFill>
                <a:sym typeface="+mn-ea"/>
              </a:rPr>
              <a:t>东西延伸</a:t>
            </a:r>
            <a:r>
              <a:rPr lang="en-US" altLang="zh-CN" sz="2000">
                <a:solidFill>
                  <a:srgbClr val="548235"/>
                </a:solidFill>
                <a:sym typeface="+mn-ea"/>
              </a:rPr>
              <a:t>)</a:t>
            </a:r>
            <a:r>
              <a:rPr lang="zh-CN" altLang="en-US" sz="2000">
                <a:solidFill>
                  <a:srgbClr val="548235"/>
                </a:solidFill>
                <a:sym typeface="+mn-ea"/>
              </a:rPr>
              <a:t>南北更替的条带状规律性，叫做纬向地带性。变化对象是热量。随纬度升高而降低。</a:t>
            </a:r>
          </a:p>
          <a:p>
            <a:pPr>
              <a:lnSpc>
                <a:spcPct val="150000"/>
              </a:lnSpc>
            </a:pPr>
            <a:r>
              <a:rPr lang="zh-CN" altLang="en-US" sz="2000">
                <a:solidFill>
                  <a:srgbClr val="548235"/>
                </a:solidFill>
                <a:sym typeface="+mn-ea"/>
              </a:rPr>
              <a:t>         </a:t>
            </a:r>
            <a:r>
              <a:rPr lang="zh-CN" altLang="en-US" sz="2000" b="1">
                <a:solidFill>
                  <a:srgbClr val="548235"/>
                </a:solidFill>
                <a:sym typeface="+mn-ea"/>
              </a:rPr>
              <a:t>（二）土地的经向地带性规律</a:t>
            </a:r>
            <a:endParaRPr lang="zh-CN" altLang="en-US" sz="2000">
              <a:solidFill>
                <a:srgbClr val="548235"/>
              </a:solidFill>
              <a:sym typeface="+mn-ea"/>
            </a:endParaRPr>
          </a:p>
          <a:p>
            <a:pPr>
              <a:lnSpc>
                <a:spcPct val="150000"/>
              </a:lnSpc>
            </a:pPr>
            <a:r>
              <a:rPr lang="zh-CN" altLang="en-US" sz="2000">
                <a:solidFill>
                  <a:srgbClr val="548235"/>
                </a:solidFill>
                <a:sym typeface="+mn-ea"/>
              </a:rPr>
              <a:t>          在同一纬度带中，自然地理现象显示呈东西方向更替的规律性。这种自然带的分布大体上与经线平行，并伸展成条带状，称为经向地带性。</a:t>
            </a:r>
            <a:r>
              <a:rPr lang="zh-CN" altLang="en-US">
                <a:solidFill>
                  <a:srgbClr val="548235"/>
                </a:solidFill>
                <a:sym typeface="+mn-ea"/>
              </a:rPr>
              <a:t>变化对象是水分。沿海到内陆由多到少。</a:t>
            </a:r>
          </a:p>
        </p:txBody>
      </p:sp>
      <p:pic>
        <p:nvPicPr>
          <p:cNvPr id="2" name="图片 1" descr="QQ图片20191009150344"/>
          <p:cNvPicPr>
            <a:picLocks noChangeAspect="1"/>
          </p:cNvPicPr>
          <p:nvPr/>
        </p:nvPicPr>
        <p:blipFill>
          <a:blip r:embed="rId3"/>
          <a:srcRect/>
          <a:stretch>
            <a:fillRect/>
          </a:stretch>
        </p:blipFill>
        <p:spPr bwMode="auto">
          <a:xfrm>
            <a:off x="6727825" y="2165350"/>
            <a:ext cx="5178425" cy="3656013"/>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1299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2997"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08904"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第七节  中国土地的地域分布规律</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一、土地的地带性分布规律</a:t>
            </a:r>
          </a:p>
        </p:txBody>
      </p:sp>
      <p:sp>
        <p:nvSpPr>
          <p:cNvPr id="215045" name="文本框 14"/>
          <p:cNvSpPr txBox="1">
            <a:spLocks noChangeArrowheads="1"/>
          </p:cNvSpPr>
          <p:nvPr/>
        </p:nvSpPr>
        <p:spPr bwMode="auto">
          <a:xfrm>
            <a:off x="1104900" y="2254250"/>
            <a:ext cx="5708650" cy="3292475"/>
          </a:xfrm>
          <a:prstGeom prst="rect">
            <a:avLst/>
          </a:prstGeom>
          <a:noFill/>
          <a:ln w="9525">
            <a:noFill/>
            <a:miter lim="800000"/>
            <a:headEnd/>
            <a:tailEnd/>
          </a:ln>
        </p:spPr>
        <p:txBody>
          <a:bodyPr>
            <a:spAutoFit/>
          </a:bodyPr>
          <a:lstStyle/>
          <a:p>
            <a:pPr>
              <a:lnSpc>
                <a:spcPct val="150000"/>
              </a:lnSpc>
            </a:pPr>
            <a:r>
              <a:rPr lang="en-US" altLang="zh-CN">
                <a:solidFill>
                  <a:srgbClr val="548235"/>
                </a:solidFill>
                <a:sym typeface="+mn-ea"/>
              </a:rPr>
              <a:t>          </a:t>
            </a:r>
            <a:r>
              <a:rPr lang="zh-CN" altLang="en-US" sz="2000" b="1">
                <a:solidFill>
                  <a:srgbClr val="548235"/>
                </a:solidFill>
                <a:sym typeface="+mn-ea"/>
              </a:rPr>
              <a:t>（三）土地的垂直地带性规律</a:t>
            </a:r>
            <a:endParaRPr lang="zh-CN" altLang="en-US" sz="2000">
              <a:solidFill>
                <a:srgbClr val="548235"/>
              </a:solidFill>
              <a:sym typeface="+mn-ea"/>
            </a:endParaRPr>
          </a:p>
          <a:p>
            <a:pPr>
              <a:lnSpc>
                <a:spcPct val="150000"/>
              </a:lnSpc>
            </a:pPr>
            <a:r>
              <a:rPr lang="zh-CN" altLang="en-US" sz="2000">
                <a:solidFill>
                  <a:srgbClr val="548235"/>
                </a:solidFill>
                <a:sym typeface="+mn-ea"/>
              </a:rPr>
              <a:t>        在高山地区从山麓到山顶温度、湿度和降水随着高度的增加而变化，这就形成了山地垂直气候带。生物、土壤等受气候影响也相应地有垂直分布的规律性。自然带的这种垂直地带分布，称为山地垂直自然带。对象是温度。变化对象是温度，从山脚到山顶温度由高而降低。</a:t>
            </a:r>
          </a:p>
        </p:txBody>
      </p:sp>
      <p:pic>
        <p:nvPicPr>
          <p:cNvPr id="210950" name="图片 2" descr="timg6"/>
          <p:cNvPicPr>
            <a:picLocks noChangeAspect="1"/>
          </p:cNvPicPr>
          <p:nvPr/>
        </p:nvPicPr>
        <p:blipFill>
          <a:blip r:embed="rId3">
            <a:lum contrast="-6000"/>
          </a:blip>
          <a:srcRect/>
          <a:stretch>
            <a:fillRect/>
          </a:stretch>
        </p:blipFill>
        <p:spPr bwMode="auto">
          <a:xfrm>
            <a:off x="6959600" y="2425700"/>
            <a:ext cx="4867275" cy="2925763"/>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2150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09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50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0020300" y="404813"/>
            <a:ext cx="1095375" cy="522287"/>
          </a:xfrm>
          <a:prstGeom prst="rect">
            <a:avLst/>
          </a:prstGeom>
        </p:spPr>
        <p:txBody>
          <a:bodyPr wrap="none">
            <a:spAutoFit/>
          </a:bodyPr>
          <a:lstStyle/>
          <a:p>
            <a:pPr fontAlgn="auto">
              <a:spcBef>
                <a:spcPts val="0"/>
              </a:spcBef>
              <a:spcAft>
                <a:spcPts val="0"/>
              </a:spcAft>
              <a:defRPr/>
            </a:pPr>
            <a:r>
              <a:rPr lang="zh-CN" altLang="en-US" sz="2800" b="1" dirty="0">
                <a:solidFill>
                  <a:schemeClr val="accent6">
                    <a:lumMod val="50000"/>
                  </a:schemeClr>
                </a:solidFill>
                <a:latin typeface="Arial" panose="020B0604020202020204" pitchFamily="34" charset="0"/>
                <a:ea typeface="DengXian" panose="02010600030101010101" pitchFamily="2" charset="-122"/>
                <a:sym typeface="Arial" panose="020B0604020202020204" pitchFamily="34" charset="0"/>
              </a:rPr>
              <a:t>绪  论</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43015" name="矩形 7"/>
            <p:cNvSpPr>
              <a:spLocks noChangeArrowheads="1"/>
            </p:cNvSpPr>
            <p:nvPr/>
          </p:nvSpPr>
          <p:spPr bwMode="auto">
            <a:xfrm>
              <a:off x="278318" y="77422"/>
              <a:ext cx="461665" cy="78483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第一章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flipV="1">
            <a:off x="1390650" y="671513"/>
            <a:ext cx="8540750" cy="3175"/>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1216025"/>
            <a:ext cx="9299575" cy="2260600"/>
          </a:xfrm>
          <a:prstGeom prst="rect">
            <a:avLst/>
          </a:prstGeom>
          <a:noFill/>
        </p:spPr>
        <p:txBody>
          <a:bodyPr>
            <a:spAutoFit/>
          </a:bodyPr>
          <a:lstStyle/>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第一节  土地的基本概念</a:t>
            </a:r>
          </a:p>
          <a:p>
            <a:pPr>
              <a:lnSpc>
                <a:spcPct val="150000"/>
              </a:lnSpc>
              <a:defRPr/>
            </a:pPr>
            <a:r>
              <a:rPr lang="zh-CN" altLang="en-US" sz="2800" b="1" dirty="0">
                <a:solidFill>
                  <a:schemeClr val="accent6">
                    <a:lumMod val="75000"/>
                  </a:schemeClr>
                </a:solidFill>
                <a:latin typeface="Arial" panose="020B0604020202020204" pitchFamily="34" charset="0"/>
                <a:ea typeface="宋体" panose="02010600030101010101" pitchFamily="2" charset="-122"/>
              </a:rPr>
              <a:t>     二、</a:t>
            </a:r>
            <a:r>
              <a:rPr lang="zh-CN" altLang="en-US" sz="2800" b="1" dirty="0">
                <a:solidFill>
                  <a:schemeClr val="accent6">
                    <a:lumMod val="75000"/>
                  </a:schemeClr>
                </a:solidFill>
                <a:latin typeface="Arial" panose="020B0604020202020204" pitchFamily="34" charset="0"/>
                <a:ea typeface="宋体" panose="02010600030101010101" pitchFamily="2" charset="-122"/>
                <a:sym typeface="+mn-ea"/>
              </a:rPr>
              <a:t>土地的基本概念</a:t>
            </a:r>
            <a:endParaRPr lang="zh-CN" altLang="en-US" sz="2800" b="1"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endParaRPr lang="zh-CN" altLang="en-US" sz="2000" dirty="0">
              <a:solidFill>
                <a:schemeClr val="accent6">
                  <a:lumMod val="75000"/>
                </a:schemeClr>
              </a:solidFill>
              <a:latin typeface="Arial" panose="020B0604020202020204" pitchFamily="34" charset="0"/>
              <a:ea typeface="宋体" panose="02010600030101010101" pitchFamily="2" charset="-122"/>
            </a:endParaRPr>
          </a:p>
          <a:p>
            <a:pPr>
              <a:lnSpc>
                <a:spcPct val="150000"/>
              </a:lnSpc>
              <a:defRPr/>
            </a:pPr>
            <a:r>
              <a:rPr lang="zh-CN" altLang="en-US" dirty="0">
                <a:solidFill>
                  <a:schemeClr val="accent6">
                    <a:lumMod val="75000"/>
                  </a:schemeClr>
                </a:solidFill>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4" name="文本框 3"/>
          <p:cNvSpPr txBox="1">
            <a:spLocks noChangeArrowheads="1"/>
          </p:cNvSpPr>
          <p:nvPr/>
        </p:nvSpPr>
        <p:spPr bwMode="auto">
          <a:xfrm>
            <a:off x="1189038" y="2482850"/>
            <a:ext cx="9386887" cy="3113088"/>
          </a:xfrm>
          <a:prstGeom prst="rect">
            <a:avLst/>
          </a:prstGeom>
          <a:noFill/>
          <a:ln w="9525">
            <a:noFill/>
            <a:miter lim="800000"/>
            <a:headEnd/>
            <a:tailEnd/>
          </a:ln>
        </p:spPr>
        <p:txBody>
          <a:bodyPr>
            <a:spAutoFit/>
          </a:bodyPr>
          <a:lstStyle/>
          <a:p>
            <a:pPr>
              <a:lnSpc>
                <a:spcPct val="150000"/>
              </a:lnSpc>
            </a:pPr>
            <a:r>
              <a:rPr lang="zh-CN" altLang="en-US" sz="2800">
                <a:solidFill>
                  <a:srgbClr val="548235"/>
                </a:solidFill>
                <a:sym typeface="+mn-ea"/>
              </a:rPr>
              <a:t>   </a:t>
            </a:r>
            <a:r>
              <a:rPr lang="zh-CN" altLang="en-US" sz="3200">
                <a:solidFill>
                  <a:srgbClr val="548235"/>
                </a:solidFill>
                <a:sym typeface="+mn-ea"/>
              </a:rPr>
              <a:t>   土地和土地资源</a:t>
            </a:r>
            <a:r>
              <a:rPr lang="zh-CN" altLang="en-US" sz="2800">
                <a:solidFill>
                  <a:srgbClr val="548235"/>
                </a:solidFill>
                <a:sym typeface="+mn-ea"/>
              </a:rPr>
              <a:t>两者的区别在于：</a:t>
            </a:r>
          </a:p>
          <a:p>
            <a:pPr>
              <a:lnSpc>
                <a:spcPct val="150000"/>
              </a:lnSpc>
            </a:pPr>
            <a:r>
              <a:rPr lang="zh-CN" altLang="en-US" sz="2800">
                <a:solidFill>
                  <a:srgbClr val="548235"/>
                </a:solidFill>
                <a:sym typeface="+mn-ea"/>
              </a:rPr>
              <a:t>      </a:t>
            </a:r>
            <a:r>
              <a:rPr lang="zh-CN" altLang="en-US" sz="2800" b="1">
                <a:solidFill>
                  <a:srgbClr val="548235"/>
                </a:solidFill>
                <a:sym typeface="+mn-ea"/>
              </a:rPr>
              <a:t>土地</a:t>
            </a:r>
            <a:r>
              <a:rPr lang="zh-CN" altLang="en-US" sz="2800">
                <a:solidFill>
                  <a:srgbClr val="548235"/>
                </a:solidFill>
                <a:sym typeface="+mn-ea"/>
              </a:rPr>
              <a:t>强调的是自然属性，客观存在；</a:t>
            </a:r>
          </a:p>
          <a:p>
            <a:pPr>
              <a:lnSpc>
                <a:spcPct val="150000"/>
              </a:lnSpc>
            </a:pPr>
            <a:r>
              <a:rPr lang="zh-CN" altLang="en-US" sz="2800">
                <a:solidFill>
                  <a:srgbClr val="548235"/>
                </a:solidFill>
                <a:sym typeface="+mn-ea"/>
              </a:rPr>
              <a:t>      </a:t>
            </a:r>
            <a:r>
              <a:rPr lang="zh-CN" altLang="en-US" sz="2800" b="1">
                <a:solidFill>
                  <a:srgbClr val="548235"/>
                </a:solidFill>
                <a:sym typeface="+mn-ea"/>
              </a:rPr>
              <a:t>土地资源</a:t>
            </a:r>
            <a:r>
              <a:rPr lang="zh-CN" altLang="en-US" sz="2800">
                <a:solidFill>
                  <a:srgbClr val="548235"/>
                </a:solidFill>
                <a:sym typeface="+mn-ea"/>
              </a:rPr>
              <a:t>既具有自然属性，也具有社会属性，强调的是"财富之母"、人类对土地的利用。</a:t>
            </a:r>
            <a:endParaRPr lang="zh-CN" altLang="en-US">
              <a:solidFill>
                <a:srgbClr val="548235"/>
              </a:solidFill>
              <a:sym typeface="+mn-ea"/>
            </a:endParaRPr>
          </a:p>
          <a:p>
            <a:endParaRPr lang="zh-CN" altLang="en-US" sz="2400">
              <a:solidFill>
                <a:srgbClr val="548235"/>
              </a:solidFill>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1095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第七节  中国土地的地域分布规律</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二、中国土地的自然组成要素的分布规律</a:t>
            </a:r>
          </a:p>
        </p:txBody>
      </p:sp>
      <p:sp>
        <p:nvSpPr>
          <p:cNvPr id="15" name="文本框 14"/>
          <p:cNvSpPr txBox="1"/>
          <p:nvPr/>
        </p:nvSpPr>
        <p:spPr>
          <a:xfrm>
            <a:off x="1454150" y="2254250"/>
            <a:ext cx="9691688" cy="3414713"/>
          </a:xfrm>
          <a:prstGeom prst="rect">
            <a:avLst/>
          </a:prstGeom>
          <a:noFill/>
        </p:spPr>
        <p:txBody>
          <a:bodyPr>
            <a:spAutoFit/>
          </a:bodyPr>
          <a:lstStyle/>
          <a:p>
            <a:pPr>
              <a:lnSpc>
                <a:spcPct val="150000"/>
              </a:lnSpc>
              <a:defRPr/>
            </a:pPr>
            <a:r>
              <a:rPr lang="en-US">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（一）水热条件的地域差异</a:t>
            </a:r>
            <a:endParaRPr sz="24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水资源</a:t>
            </a:r>
            <a:r>
              <a:rPr sz="2400">
                <a:solidFill>
                  <a:schemeClr val="accent6">
                    <a:lumMod val="75000"/>
                  </a:schemeClr>
                </a:solidFill>
                <a:latin typeface="Arial" panose="020B0604020202020204" pitchFamily="34" charset="0"/>
                <a:ea typeface="宋体" panose="02010600030101010101" pitchFamily="2" charset="-122"/>
                <a:sym typeface="+mn-ea"/>
              </a:rPr>
              <a:t> 就空间分布来说，长江流域及其以南地区，水资源约占全国水资源总量的80%，</a:t>
            </a:r>
          </a:p>
          <a:p>
            <a:pPr>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热量</a:t>
            </a:r>
            <a:r>
              <a:rPr sz="2400">
                <a:solidFill>
                  <a:schemeClr val="accent6">
                    <a:lumMod val="75000"/>
                  </a:schemeClr>
                </a:solidFill>
                <a:latin typeface="Arial" panose="020B0604020202020204" pitchFamily="34" charset="0"/>
                <a:ea typeface="宋体" panose="02010600030101010101" pitchFamily="2" charset="-122"/>
                <a:sym typeface="+mn-ea"/>
              </a:rPr>
              <a:t> 我国除青藏高原属于高寒气候（占全国土地面积的26.7%）以外，其余地区从北到南可划分为5个热量带：寒温带</a:t>
            </a:r>
            <a:r>
              <a:rPr lang="zh-CN" sz="2400">
                <a:solidFill>
                  <a:schemeClr val="accent6">
                    <a:lumMod val="75000"/>
                  </a:schemeClr>
                </a:solidFill>
                <a:latin typeface="Arial" panose="020B0604020202020204" pitchFamily="34" charset="0"/>
                <a:ea typeface="宋体" panose="02010600030101010101" pitchFamily="2" charset="-122"/>
                <a:sym typeface="+mn-ea"/>
              </a:rPr>
              <a:t>、</a:t>
            </a:r>
            <a:r>
              <a:rPr sz="2400">
                <a:solidFill>
                  <a:schemeClr val="accent6">
                    <a:lumMod val="75000"/>
                  </a:schemeClr>
                </a:solidFill>
                <a:latin typeface="Arial" panose="020B0604020202020204" pitchFamily="34" charset="0"/>
                <a:ea typeface="宋体" panose="02010600030101010101" pitchFamily="2" charset="-122"/>
                <a:sym typeface="+mn-ea"/>
              </a:rPr>
              <a:t>中温带</a:t>
            </a:r>
            <a:r>
              <a:rPr lang="zh-CN" sz="2400">
                <a:solidFill>
                  <a:schemeClr val="accent6">
                    <a:lumMod val="75000"/>
                  </a:schemeClr>
                </a:solidFill>
                <a:latin typeface="Arial" panose="020B0604020202020204" pitchFamily="34" charset="0"/>
                <a:ea typeface="宋体" panose="02010600030101010101" pitchFamily="2" charset="-122"/>
                <a:sym typeface="+mn-ea"/>
              </a:rPr>
              <a:t>、</a:t>
            </a:r>
            <a:r>
              <a:rPr sz="2400">
                <a:solidFill>
                  <a:schemeClr val="accent6">
                    <a:lumMod val="75000"/>
                  </a:schemeClr>
                </a:solidFill>
                <a:latin typeface="Arial" panose="020B0604020202020204" pitchFamily="34" charset="0"/>
                <a:ea typeface="宋体" panose="02010600030101010101" pitchFamily="2" charset="-122"/>
                <a:sym typeface="+mn-ea"/>
              </a:rPr>
              <a:t>暖温带</a:t>
            </a:r>
            <a:r>
              <a:rPr lang="zh-CN" sz="2400">
                <a:solidFill>
                  <a:schemeClr val="accent6">
                    <a:lumMod val="75000"/>
                  </a:schemeClr>
                </a:solidFill>
                <a:latin typeface="Arial" panose="020B0604020202020204" pitchFamily="34" charset="0"/>
                <a:ea typeface="宋体" panose="02010600030101010101" pitchFamily="2" charset="-122"/>
                <a:sym typeface="+mn-ea"/>
              </a:rPr>
              <a:t>、</a:t>
            </a:r>
            <a:r>
              <a:rPr sz="2400">
                <a:solidFill>
                  <a:schemeClr val="accent6">
                    <a:lumMod val="75000"/>
                  </a:schemeClr>
                </a:solidFill>
                <a:latin typeface="Arial" panose="020B0604020202020204" pitchFamily="34" charset="0"/>
                <a:ea typeface="宋体" panose="02010600030101010101" pitchFamily="2" charset="-122"/>
                <a:sym typeface="+mn-ea"/>
              </a:rPr>
              <a:t>亚热带</a:t>
            </a:r>
            <a:r>
              <a:rPr lang="zh-CN" sz="2400">
                <a:solidFill>
                  <a:schemeClr val="accent6">
                    <a:lumMod val="75000"/>
                  </a:schemeClr>
                </a:solidFill>
                <a:latin typeface="Arial" panose="020B0604020202020204" pitchFamily="34" charset="0"/>
                <a:ea typeface="宋体" panose="02010600030101010101" pitchFamily="2" charset="-122"/>
                <a:sym typeface="+mn-ea"/>
              </a:rPr>
              <a:t>、</a:t>
            </a:r>
            <a:r>
              <a:rPr sz="2400">
                <a:solidFill>
                  <a:schemeClr val="accent6">
                    <a:lumMod val="75000"/>
                  </a:schemeClr>
                </a:solidFill>
                <a:latin typeface="Arial" panose="020B0604020202020204" pitchFamily="34" charset="0"/>
                <a:ea typeface="宋体" panose="02010600030101010101" pitchFamily="2" charset="-122"/>
                <a:sym typeface="+mn-ea"/>
              </a:rPr>
              <a:t>温带（中、暖温）、亚热带面积最大，占国土面积60%。</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12999"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第七节  中国土地的地域分布规律</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二、中国土地的自然组成要素的分布规律</a:t>
            </a:r>
          </a:p>
        </p:txBody>
      </p:sp>
      <p:sp>
        <p:nvSpPr>
          <p:cNvPr id="15" name="文本框 14"/>
          <p:cNvSpPr txBox="1"/>
          <p:nvPr/>
        </p:nvSpPr>
        <p:spPr>
          <a:xfrm>
            <a:off x="1454150" y="2097088"/>
            <a:ext cx="9691688" cy="3508375"/>
          </a:xfrm>
          <a:prstGeom prst="rect">
            <a:avLst/>
          </a:prstGeom>
          <a:noFill/>
        </p:spPr>
        <p:txBody>
          <a:bodyPr>
            <a:spAutoFit/>
          </a:bodyPr>
          <a:lstStyle/>
          <a:p>
            <a:pPr>
              <a:lnSpc>
                <a:spcPct val="150000"/>
              </a:lnSpc>
              <a:defRPr/>
            </a:pPr>
            <a:r>
              <a:rPr lang="en-US">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（二）中国植被与土壤的分布规律</a:t>
            </a:r>
          </a:p>
          <a:p>
            <a:pPr>
              <a:lnSpc>
                <a:spcPct val="150000"/>
              </a:lnSpc>
              <a:defRPr/>
            </a:pPr>
            <a:r>
              <a:rPr sz="2400">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 </a:t>
            </a:r>
            <a:r>
              <a:rPr sz="2000" b="1">
                <a:solidFill>
                  <a:schemeClr val="accent6">
                    <a:lumMod val="75000"/>
                  </a:schemeClr>
                </a:solidFill>
                <a:latin typeface="Arial" panose="020B0604020202020204" pitchFamily="34" charset="0"/>
                <a:ea typeface="宋体" panose="02010600030101010101" pitchFamily="2" charset="-122"/>
                <a:sym typeface="+mn-ea"/>
              </a:rPr>
              <a:t>经度地带性分布</a:t>
            </a:r>
            <a:r>
              <a:rPr sz="2000">
                <a:solidFill>
                  <a:schemeClr val="accent6">
                    <a:lumMod val="75000"/>
                  </a:schemeClr>
                </a:solidFill>
                <a:latin typeface="Arial" panose="020B0604020202020204" pitchFamily="34" charset="0"/>
                <a:ea typeface="宋体" panose="02010600030101010101" pitchFamily="2" charset="-122"/>
                <a:sym typeface="+mn-ea"/>
              </a:rPr>
              <a:t>：从沿海到内陆的分布，植被依次是温带森林→温带草原→温带荒漠。土壤依次是森林灰化土或褐土，草原栗钙土，荒漠土。</a:t>
            </a:r>
          </a:p>
          <a:p>
            <a:pPr>
              <a:lnSpc>
                <a:spcPct val="150000"/>
              </a:lnSpc>
              <a:defRPr/>
            </a:pPr>
            <a:r>
              <a:rPr sz="2000">
                <a:solidFill>
                  <a:schemeClr val="accent6">
                    <a:lumMod val="75000"/>
                  </a:schemeClr>
                </a:solidFill>
                <a:latin typeface="Arial" panose="020B0604020202020204" pitchFamily="34" charset="0"/>
                <a:ea typeface="宋体" panose="02010600030101010101" pitchFamily="2" charset="-122"/>
                <a:sym typeface="+mn-ea"/>
              </a:rPr>
              <a:t>           </a:t>
            </a:r>
            <a:r>
              <a:rPr sz="2000" b="1">
                <a:solidFill>
                  <a:schemeClr val="accent6">
                    <a:lumMod val="75000"/>
                  </a:schemeClr>
                </a:solidFill>
                <a:latin typeface="Arial" panose="020B0604020202020204" pitchFamily="34" charset="0"/>
                <a:ea typeface="宋体" panose="02010600030101010101" pitchFamily="2" charset="-122"/>
                <a:sym typeface="+mn-ea"/>
              </a:rPr>
              <a:t>纬度地带性分布：</a:t>
            </a:r>
            <a:r>
              <a:rPr sz="2000">
                <a:solidFill>
                  <a:schemeClr val="accent6">
                    <a:lumMod val="75000"/>
                  </a:schemeClr>
                </a:solidFill>
                <a:latin typeface="Arial" panose="020B0604020202020204" pitchFamily="34" charset="0"/>
                <a:ea typeface="宋体" panose="02010600030101010101" pitchFamily="2" charset="-122"/>
                <a:sym typeface="+mn-ea"/>
              </a:rPr>
              <a:t>从赤道向两级的分异规律，植被和土壤依次是热带雨林带（砖红壤）—热带草原带（红棕壤）—热带荒漠带（荒漠土）—亚热带常绿硬叶林（褐色土）—温带落叶阔叶林（褐土）—亚寒带针叶林（森林灰化土）—苔原带（冰沼土）—冰原带（冰雪盖）。</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15048"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第七节  中国土地的地域分布规律</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二、中国土地的自然组成要素的分布规律</a:t>
            </a:r>
          </a:p>
        </p:txBody>
      </p:sp>
      <p:sp>
        <p:nvSpPr>
          <p:cNvPr id="15" name="文本框 14"/>
          <p:cNvSpPr txBox="1">
            <a:spLocks noChangeArrowheads="1"/>
          </p:cNvSpPr>
          <p:nvPr/>
        </p:nvSpPr>
        <p:spPr bwMode="auto">
          <a:xfrm>
            <a:off x="1454150" y="2000250"/>
            <a:ext cx="5373688" cy="3692525"/>
          </a:xfrm>
          <a:prstGeom prst="rect">
            <a:avLst/>
          </a:prstGeom>
          <a:noFill/>
          <a:ln w="9525">
            <a:noFill/>
            <a:miter lim="800000"/>
            <a:headEnd/>
            <a:tailEnd/>
          </a:ln>
        </p:spPr>
        <p:txBody>
          <a:bodyPr>
            <a:spAutoFit/>
          </a:bodyPr>
          <a:lstStyle/>
          <a:p>
            <a:pPr>
              <a:lnSpc>
                <a:spcPct val="150000"/>
              </a:lnSpc>
            </a:pPr>
            <a:r>
              <a:rPr lang="en-US" altLang="zh-CN">
                <a:solidFill>
                  <a:srgbClr val="548235"/>
                </a:solidFill>
                <a:sym typeface="+mn-ea"/>
              </a:rPr>
              <a:t>          </a:t>
            </a:r>
            <a:r>
              <a:rPr lang="zh-CN" altLang="en-US" sz="2400" b="1">
                <a:solidFill>
                  <a:srgbClr val="548235"/>
                </a:solidFill>
                <a:sym typeface="+mn-ea"/>
              </a:rPr>
              <a:t>（三）地形地貌对水热条件、植被、土壤的影响</a:t>
            </a:r>
          </a:p>
          <a:p>
            <a:pPr>
              <a:lnSpc>
                <a:spcPct val="150000"/>
              </a:lnSpc>
            </a:pPr>
            <a:r>
              <a:rPr lang="zh-CN" altLang="en-US" sz="2400">
                <a:solidFill>
                  <a:srgbClr val="548235"/>
                </a:solidFill>
                <a:sym typeface="+mn-ea"/>
              </a:rPr>
              <a:t>        </a:t>
            </a:r>
            <a:r>
              <a:rPr lang="zh-CN" altLang="en-US" sz="2800" b="1">
                <a:solidFill>
                  <a:srgbClr val="548235"/>
                </a:solidFill>
                <a:sym typeface="+mn-ea"/>
              </a:rPr>
              <a:t> </a:t>
            </a:r>
            <a:r>
              <a:rPr lang="en-US" altLang="zh-CN" sz="2000" b="1">
                <a:solidFill>
                  <a:srgbClr val="548235"/>
                </a:solidFill>
                <a:sym typeface="+mn-ea"/>
              </a:rPr>
              <a:t>1. </a:t>
            </a:r>
            <a:r>
              <a:rPr lang="zh-CN" altLang="en-US" sz="2000" b="1">
                <a:solidFill>
                  <a:srgbClr val="548235"/>
                </a:solidFill>
                <a:sym typeface="+mn-ea"/>
              </a:rPr>
              <a:t>对水热条件的影响</a:t>
            </a:r>
            <a:r>
              <a:rPr lang="zh-CN" altLang="en-US" sz="2000">
                <a:solidFill>
                  <a:srgbClr val="548235"/>
                </a:solidFill>
                <a:sym typeface="+mn-ea"/>
              </a:rPr>
              <a:t> 西部高原多山，东部平原丘陵，水热资源呈由东向西呈递减趋势。</a:t>
            </a:r>
          </a:p>
          <a:p>
            <a:pPr>
              <a:lnSpc>
                <a:spcPct val="150000"/>
              </a:lnSpc>
            </a:pPr>
            <a:r>
              <a:rPr lang="zh-CN" altLang="en-US" sz="2000">
                <a:solidFill>
                  <a:srgbClr val="548235"/>
                </a:solidFill>
                <a:sym typeface="+mn-ea"/>
              </a:rPr>
              <a:t>        </a:t>
            </a:r>
            <a:r>
              <a:rPr lang="zh-CN" altLang="en-US" sz="2000" b="1">
                <a:solidFill>
                  <a:srgbClr val="548235"/>
                </a:solidFill>
                <a:sym typeface="+mn-ea"/>
              </a:rPr>
              <a:t>   </a:t>
            </a:r>
            <a:r>
              <a:rPr lang="en-US" altLang="zh-CN" sz="2000" b="1">
                <a:solidFill>
                  <a:srgbClr val="548235"/>
                </a:solidFill>
                <a:sym typeface="+mn-ea"/>
              </a:rPr>
              <a:t>2. </a:t>
            </a:r>
            <a:r>
              <a:rPr lang="zh-CN" altLang="en-US" sz="2000" b="1">
                <a:solidFill>
                  <a:srgbClr val="548235"/>
                </a:solidFill>
                <a:sym typeface="+mn-ea"/>
              </a:rPr>
              <a:t>对植被的影响</a:t>
            </a:r>
            <a:r>
              <a:rPr lang="zh-CN" altLang="en-US" sz="2000">
                <a:solidFill>
                  <a:srgbClr val="548235"/>
                </a:solidFill>
                <a:sym typeface="+mn-ea"/>
              </a:rPr>
              <a:t> 植被由东向西呈丰富多样变单一稀少、宜农宜林宜牧至荒漠的变化。</a:t>
            </a:r>
          </a:p>
        </p:txBody>
      </p:sp>
      <p:pic>
        <p:nvPicPr>
          <p:cNvPr id="217094" name="图片 2" descr="timg6"/>
          <p:cNvPicPr>
            <a:picLocks noChangeAspect="1"/>
          </p:cNvPicPr>
          <p:nvPr/>
        </p:nvPicPr>
        <p:blipFill>
          <a:blip r:embed="rId3">
            <a:lum contrast="-6000"/>
          </a:blip>
          <a:srcRect/>
          <a:stretch>
            <a:fillRect/>
          </a:stretch>
        </p:blipFill>
        <p:spPr bwMode="auto">
          <a:xfrm>
            <a:off x="6827838" y="2381250"/>
            <a:ext cx="4867275" cy="3187700"/>
          </a:xfrm>
          <a:prstGeom prst="rect">
            <a:avLst/>
          </a:prstGeom>
          <a:noFill/>
          <a:ln w="9525">
            <a:noFill/>
            <a:miter lim="800000"/>
            <a:headEnd/>
            <a:tailEnd/>
          </a:ln>
        </p:spPr>
      </p:pic>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70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1709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第七节  中国土地的地域分布规律</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三、中国土地类型的分布规律</a:t>
            </a:r>
          </a:p>
        </p:txBody>
      </p:sp>
      <p:sp>
        <p:nvSpPr>
          <p:cNvPr id="15" name="文本框 14"/>
          <p:cNvSpPr txBox="1"/>
          <p:nvPr/>
        </p:nvSpPr>
        <p:spPr>
          <a:xfrm>
            <a:off x="1454150" y="2073275"/>
            <a:ext cx="9691688" cy="3414713"/>
          </a:xfrm>
          <a:prstGeom prst="rect">
            <a:avLst/>
          </a:prstGeom>
          <a:noFill/>
        </p:spPr>
        <p:txBody>
          <a:bodyPr>
            <a:spAutoFit/>
          </a:bodyPr>
          <a:lstStyle/>
          <a:p>
            <a:pPr>
              <a:lnSpc>
                <a:spcPct val="150000"/>
              </a:lnSpc>
              <a:defRPr/>
            </a:pPr>
            <a:r>
              <a:rPr lang="en-US" sz="2400" b="1">
                <a:solidFill>
                  <a:schemeClr val="accent6">
                    <a:lumMod val="75000"/>
                  </a:schemeClr>
                </a:solidFill>
                <a:latin typeface="Arial" panose="020B0604020202020204" pitchFamily="34" charset="0"/>
                <a:ea typeface="宋体" panose="02010600030101010101" pitchFamily="2" charset="-122"/>
                <a:sym typeface="+mn-ea"/>
              </a:rPr>
              <a:t>        （一）水田                                        （七）裸岩和石砾地 </a:t>
            </a:r>
          </a:p>
          <a:p>
            <a:pPr>
              <a:lnSpc>
                <a:spcPct val="150000"/>
              </a:lnSpc>
              <a:defRPr/>
            </a:pPr>
            <a:r>
              <a:rPr lang="en-US" sz="2400" b="1">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（二）旱地                                        （八）高寒荒漠地 </a:t>
            </a:r>
          </a:p>
          <a:p>
            <a:pPr>
              <a:lnSpc>
                <a:spcPct val="150000"/>
              </a:lnSpc>
              <a:defRPr/>
            </a:pPr>
            <a:r>
              <a:rPr sz="2400" b="1">
                <a:solidFill>
                  <a:schemeClr val="accent6">
                    <a:lumMod val="75000"/>
                  </a:schemeClr>
                </a:solidFill>
                <a:latin typeface="Arial" panose="020B0604020202020204" pitchFamily="34" charset="0"/>
                <a:ea typeface="宋体" panose="02010600030101010101" pitchFamily="2" charset="-122"/>
                <a:sym typeface="+mn-ea"/>
              </a:rPr>
              <a:t>        （三）森林                                        （九）沙漠 </a:t>
            </a:r>
          </a:p>
          <a:p>
            <a:pPr>
              <a:lnSpc>
                <a:spcPct val="150000"/>
              </a:lnSpc>
              <a:defRPr/>
            </a:pPr>
            <a:r>
              <a:rPr sz="2400" b="1">
                <a:solidFill>
                  <a:schemeClr val="accent6">
                    <a:lumMod val="75000"/>
                  </a:schemeClr>
                </a:solidFill>
                <a:latin typeface="Arial" panose="020B0604020202020204" pitchFamily="34" charset="0"/>
                <a:ea typeface="宋体" panose="02010600030101010101" pitchFamily="2" charset="-122"/>
                <a:sym typeface="+mn-ea"/>
              </a:rPr>
              <a:t>        （四）防护林                                    （十）戈壁</a:t>
            </a:r>
          </a:p>
          <a:p>
            <a:pPr>
              <a:lnSpc>
                <a:spcPct val="150000"/>
              </a:lnSpc>
              <a:defRPr/>
            </a:pPr>
            <a:r>
              <a:rPr sz="2400" b="1">
                <a:solidFill>
                  <a:schemeClr val="accent6">
                    <a:lumMod val="75000"/>
                  </a:schemeClr>
                </a:solidFill>
                <a:latin typeface="Arial" panose="020B0604020202020204" pitchFamily="34" charset="0"/>
                <a:ea typeface="宋体" panose="02010600030101010101" pitchFamily="2" charset="-122"/>
                <a:sym typeface="+mn-ea"/>
              </a:rPr>
              <a:t>        （五）草原和草地                            （十一）湖泊</a:t>
            </a:r>
          </a:p>
          <a:p>
            <a:pPr>
              <a:lnSpc>
                <a:spcPct val="150000"/>
              </a:lnSpc>
              <a:defRPr/>
            </a:pPr>
            <a:r>
              <a:rPr sz="2400" b="1">
                <a:solidFill>
                  <a:schemeClr val="accent6">
                    <a:lumMod val="75000"/>
                  </a:schemeClr>
                </a:solidFill>
                <a:latin typeface="Arial" panose="020B0604020202020204" pitchFamily="34" charset="0"/>
                <a:ea typeface="宋体" panose="02010600030101010101" pitchFamily="2" charset="-122"/>
                <a:sym typeface="+mn-ea"/>
              </a:rPr>
              <a:t>        （六）冰川和永久积雪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1914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第七节  中国土地的地域分布规律</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四、土地利用类型</a:t>
            </a:r>
          </a:p>
        </p:txBody>
      </p:sp>
      <p:sp>
        <p:nvSpPr>
          <p:cNvPr id="15" name="文本框 14"/>
          <p:cNvSpPr txBox="1"/>
          <p:nvPr/>
        </p:nvSpPr>
        <p:spPr>
          <a:xfrm>
            <a:off x="1454150" y="2133600"/>
            <a:ext cx="9691688" cy="2306638"/>
          </a:xfrm>
          <a:prstGeom prst="rect">
            <a:avLst/>
          </a:prstGeom>
          <a:noFill/>
        </p:spPr>
        <p:txBody>
          <a:bodyPr>
            <a:spAutoFit/>
          </a:bodyPr>
          <a:lstStyle/>
          <a:p>
            <a:pPr>
              <a:lnSpc>
                <a:spcPct val="150000"/>
              </a:lnSpc>
              <a:defRPr/>
            </a:pPr>
            <a:r>
              <a:rPr lang="en-US" sz="2400" b="1" dirty="0">
                <a:solidFill>
                  <a:schemeClr val="accent6">
                    <a:lumMod val="75000"/>
                  </a:schemeClr>
                </a:solidFill>
                <a:latin typeface="Arial" panose="020B0604020202020204" pitchFamily="34" charset="0"/>
                <a:ea typeface="宋体" panose="02010600030101010101" pitchFamily="2" charset="-122"/>
                <a:sym typeface="+mn-ea"/>
              </a:rPr>
              <a:t>       （</a:t>
            </a:r>
            <a:r>
              <a:rPr lang="en-US" sz="2400" b="1" dirty="0" err="1">
                <a:solidFill>
                  <a:schemeClr val="accent6">
                    <a:lumMod val="75000"/>
                  </a:schemeClr>
                </a:solidFill>
                <a:latin typeface="Arial" panose="020B0604020202020204" pitchFamily="34" charset="0"/>
                <a:ea typeface="宋体" panose="02010600030101010101" pitchFamily="2" charset="-122"/>
                <a:sym typeface="+mn-ea"/>
              </a:rPr>
              <a:t>一）第三次全国土地调查土地分类标准</a:t>
            </a:r>
            <a:r>
              <a:rPr lang="en-US" sz="2400" b="1" dirty="0">
                <a:solidFill>
                  <a:schemeClr val="accent6">
                    <a:lumMod val="75000"/>
                  </a:schemeClr>
                </a:solidFill>
                <a:latin typeface="Arial" panose="020B0604020202020204" pitchFamily="34" charset="0"/>
                <a:ea typeface="宋体" panose="02010600030101010101" pitchFamily="2" charset="-122"/>
                <a:sym typeface="+mn-ea"/>
              </a:rPr>
              <a:t>。</a:t>
            </a:r>
            <a:r>
              <a:rPr lang="en-US" sz="2400" dirty="0">
                <a:solidFill>
                  <a:schemeClr val="accent6">
                    <a:lumMod val="75000"/>
                  </a:schemeClr>
                </a:solidFill>
                <a:latin typeface="Arial" panose="020B0604020202020204" pitchFamily="34" charset="0"/>
                <a:ea typeface="宋体" panose="02010600030101010101" pitchFamily="2" charset="-122"/>
                <a:sym typeface="+mn-ea"/>
              </a:rPr>
              <a:t>《土地利用现状分类》（GB/T21010-2017）采用一级、二级两个层次的分类体系，分为12个一级类，73个二级类。</a:t>
            </a:r>
          </a:p>
          <a:p>
            <a:pPr>
              <a:lnSpc>
                <a:spcPct val="150000"/>
              </a:lnSpc>
              <a:defRPr/>
            </a:pPr>
            <a:r>
              <a:rPr lang="en-US" sz="2400" b="1" dirty="0">
                <a:solidFill>
                  <a:schemeClr val="accent6">
                    <a:lumMod val="75000"/>
                  </a:schemeClr>
                </a:solidFill>
                <a:latin typeface="Arial" panose="020B0604020202020204" pitchFamily="34" charset="0"/>
                <a:ea typeface="宋体" panose="02010600030101010101" pitchFamily="2" charset="-122"/>
                <a:sym typeface="+mn-ea"/>
              </a:rPr>
              <a:t>       </a:t>
            </a:r>
            <a:r>
              <a:rPr sz="2400" b="1" dirty="0">
                <a:solidFill>
                  <a:schemeClr val="accent6">
                    <a:lumMod val="75000"/>
                  </a:schemeClr>
                </a:solidFill>
                <a:latin typeface="Arial" panose="020B0604020202020204" pitchFamily="34" charset="0"/>
                <a:ea typeface="宋体" panose="02010600030101010101" pitchFamily="2" charset="-122"/>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6"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2119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781050"/>
            <a:ext cx="9299575" cy="1384300"/>
          </a:xfrm>
          <a:prstGeom prst="rect">
            <a:avLst/>
          </a:prstGeom>
          <a:noFill/>
        </p:spPr>
        <p:txBody>
          <a:bodyPr>
            <a:spAutoFit/>
          </a:bodyPr>
          <a:lstStyle/>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第七节  中国土地的地域分布规律</a:t>
            </a:r>
          </a:p>
          <a:p>
            <a:pPr>
              <a:lnSpc>
                <a:spcPct val="150000"/>
              </a:lnSpc>
              <a:defRPr/>
            </a:pPr>
            <a:r>
              <a:rPr lang="zh-CN" altLang="en-US" sz="2800" b="1">
                <a:solidFill>
                  <a:schemeClr val="accent6">
                    <a:lumMod val="75000"/>
                  </a:schemeClr>
                </a:solidFill>
                <a:latin typeface="Arial" panose="020B0604020202020204" pitchFamily="34" charset="0"/>
                <a:ea typeface="宋体" panose="02010600030101010101" pitchFamily="2" charset="-122"/>
              </a:rPr>
              <a:t>          四、土地利用类型</a:t>
            </a:r>
          </a:p>
        </p:txBody>
      </p:sp>
      <p:sp>
        <p:nvSpPr>
          <p:cNvPr id="15" name="文本框 14"/>
          <p:cNvSpPr txBox="1"/>
          <p:nvPr/>
        </p:nvSpPr>
        <p:spPr>
          <a:xfrm>
            <a:off x="1454150" y="1939925"/>
            <a:ext cx="9691688" cy="5400675"/>
          </a:xfrm>
          <a:prstGeom prst="rect">
            <a:avLst/>
          </a:prstGeom>
          <a:noFill/>
        </p:spPr>
        <p:txBody>
          <a:bodyPr>
            <a:spAutoFit/>
          </a:bodyPr>
          <a:lstStyle/>
          <a:p>
            <a:pPr>
              <a:lnSpc>
                <a:spcPct val="150000"/>
              </a:lnSpc>
              <a:defRPr/>
            </a:pPr>
            <a:r>
              <a:rPr lang="en-US" sz="2400" b="1">
                <a:solidFill>
                  <a:schemeClr val="accent6">
                    <a:lumMod val="75000"/>
                  </a:schemeClr>
                </a:solidFill>
                <a:latin typeface="Arial" panose="020B0604020202020204" pitchFamily="34" charset="0"/>
                <a:ea typeface="宋体" panose="02010600030101010101" pitchFamily="2" charset="-122"/>
                <a:sym typeface="+mn-ea"/>
              </a:rPr>
              <a:t>       （二）《土地利用现状分类》（GB/T21010-2017）</a:t>
            </a:r>
            <a:endParaRPr lang="en-US" sz="24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lang="en-US" sz="2000">
                <a:solidFill>
                  <a:schemeClr val="accent6">
                    <a:lumMod val="75000"/>
                  </a:schemeClr>
                </a:solidFill>
                <a:latin typeface="Arial" panose="020B0604020202020204" pitchFamily="34" charset="0"/>
                <a:ea typeface="宋体" panose="02010600030101010101" pitchFamily="2" charset="-122"/>
                <a:sym typeface="+mn-ea"/>
              </a:rPr>
              <a:t>         </a:t>
            </a:r>
            <a:r>
              <a:rPr lang="en-US" sz="2000" b="1">
                <a:solidFill>
                  <a:schemeClr val="accent6">
                    <a:lumMod val="75000"/>
                  </a:schemeClr>
                </a:solidFill>
                <a:latin typeface="Arial" panose="020B0604020202020204" pitchFamily="34" charset="0"/>
                <a:ea typeface="宋体" panose="02010600030101010101" pitchFamily="2" charset="-122"/>
                <a:sym typeface="+mn-ea"/>
              </a:rPr>
              <a:t>  1.《土地管理法》将土地分为农用地，建设用地和未利用地三类。</a:t>
            </a:r>
            <a:endParaRPr lang="en-US" sz="24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lang="en-US">
                <a:solidFill>
                  <a:schemeClr val="accent6">
                    <a:lumMod val="75000"/>
                  </a:schemeClr>
                </a:solidFill>
                <a:latin typeface="Arial" panose="020B0604020202020204" pitchFamily="34" charset="0"/>
                <a:ea typeface="宋体" panose="02010600030101010101" pitchFamily="2" charset="-122"/>
                <a:sym typeface="+mn-ea"/>
              </a:rPr>
              <a:t>          </a:t>
            </a:r>
            <a:r>
              <a:rPr lang="en-US" b="1">
                <a:solidFill>
                  <a:schemeClr val="accent6">
                    <a:lumMod val="75000"/>
                  </a:schemeClr>
                </a:solidFill>
                <a:latin typeface="Arial" panose="020B0604020202020204" pitchFamily="34" charset="0"/>
                <a:ea typeface="宋体" panose="02010600030101010101" pitchFamily="2" charset="-122"/>
                <a:sym typeface="+mn-ea"/>
              </a:rPr>
              <a:t>  农用地</a:t>
            </a:r>
            <a:r>
              <a:rPr lang="en-US">
                <a:solidFill>
                  <a:schemeClr val="accent6">
                    <a:lumMod val="75000"/>
                  </a:schemeClr>
                </a:solidFill>
                <a:latin typeface="Arial" panose="020B0604020202020204" pitchFamily="34" charset="0"/>
                <a:ea typeface="宋体" panose="02010600030101010101" pitchFamily="2" charset="-122"/>
                <a:sym typeface="+mn-ea"/>
              </a:rPr>
              <a:t> 用于农业生产的土地。包括耕地、园地、林地、牧草地、其他农用地。包括：畜禽饲养地、设施农业用地、农村道路、坑塘水面、养殖水面、可调整养殖水面、农田水利用地、田坎、晒谷场等。</a:t>
            </a:r>
          </a:p>
          <a:p>
            <a:pPr>
              <a:lnSpc>
                <a:spcPct val="150000"/>
              </a:lnSpc>
              <a:defRPr/>
            </a:pPr>
            <a:r>
              <a:rPr lang="en-US">
                <a:solidFill>
                  <a:schemeClr val="accent6">
                    <a:lumMod val="75000"/>
                  </a:schemeClr>
                </a:solidFill>
                <a:latin typeface="Arial" panose="020B0604020202020204" pitchFamily="34" charset="0"/>
                <a:ea typeface="宋体" panose="02010600030101010101" pitchFamily="2" charset="-122"/>
                <a:sym typeface="+mn-ea"/>
              </a:rPr>
              <a:t>          </a:t>
            </a:r>
            <a:r>
              <a:rPr lang="en-US" b="1">
                <a:solidFill>
                  <a:schemeClr val="accent6">
                    <a:lumMod val="75000"/>
                  </a:schemeClr>
                </a:solidFill>
                <a:latin typeface="Arial" panose="020B0604020202020204" pitchFamily="34" charset="0"/>
                <a:ea typeface="宋体" panose="02010600030101010101" pitchFamily="2" charset="-122"/>
                <a:sym typeface="+mn-ea"/>
              </a:rPr>
              <a:t> 建设用地</a:t>
            </a:r>
            <a:r>
              <a:rPr lang="en-US">
                <a:solidFill>
                  <a:schemeClr val="accent6">
                    <a:lumMod val="75000"/>
                  </a:schemeClr>
                </a:solidFill>
                <a:latin typeface="Arial" panose="020B0604020202020204" pitchFamily="34" charset="0"/>
                <a:ea typeface="宋体" panose="02010600030101010101" pitchFamily="2" charset="-122"/>
                <a:sym typeface="+mn-ea"/>
              </a:rPr>
              <a:t> 是指建造建筑物、构筑物的土地。包括城乡住宅和公共设施用地；工矿用地，能源、交通、水利、通信等基础设施用地；旅游用地，军事用地等，以付出一定投资（土地开发建设费用），通过工程手段，为各项建设提供的土地。是利用土地的承载能力或建筑空间，不以取得生物产品为主要目的的用地。</a:t>
            </a:r>
          </a:p>
          <a:p>
            <a:pPr>
              <a:lnSpc>
                <a:spcPct val="150000"/>
              </a:lnSpc>
              <a:defRPr/>
            </a:pPr>
            <a:r>
              <a:rPr lang="en-US">
                <a:solidFill>
                  <a:schemeClr val="accent6">
                    <a:lumMod val="75000"/>
                  </a:schemeClr>
                </a:solidFill>
                <a:latin typeface="Arial" panose="020B0604020202020204" pitchFamily="34" charset="0"/>
                <a:ea typeface="宋体" panose="02010600030101010101" pitchFamily="2" charset="-122"/>
                <a:sym typeface="+mn-ea"/>
              </a:rPr>
              <a:t>           </a:t>
            </a:r>
            <a:r>
              <a:rPr lang="en-US" b="1">
                <a:solidFill>
                  <a:schemeClr val="accent6">
                    <a:lumMod val="75000"/>
                  </a:schemeClr>
                </a:solidFill>
                <a:latin typeface="Arial" panose="020B0604020202020204" pitchFamily="34" charset="0"/>
                <a:ea typeface="宋体" panose="02010600030101010101" pitchFamily="2" charset="-122"/>
                <a:sym typeface="+mn-ea"/>
              </a:rPr>
              <a:t>未利用地</a:t>
            </a:r>
            <a:r>
              <a:rPr lang="en-US">
                <a:solidFill>
                  <a:schemeClr val="accent6">
                    <a:lumMod val="75000"/>
                  </a:schemeClr>
                </a:solidFill>
                <a:latin typeface="Arial" panose="020B0604020202020204" pitchFamily="34" charset="0"/>
                <a:ea typeface="宋体" panose="02010600030101010101" pitchFamily="2" charset="-122"/>
                <a:sym typeface="+mn-ea"/>
              </a:rPr>
              <a:t> 是指农用地和建设用地以外的土地，主要包括荒草地、盐碱地、沼泽地、沙地、裸土地、裸岩等 。</a:t>
            </a:r>
            <a:endParaRPr lang="en-US" sz="24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lang="en-US" sz="2400" b="1">
                <a:solidFill>
                  <a:schemeClr val="accent6">
                    <a:lumMod val="75000"/>
                  </a:schemeClr>
                </a:solidFill>
                <a:latin typeface="Arial" panose="020B0604020202020204" pitchFamily="34" charset="0"/>
                <a:ea typeface="宋体" panose="02010600030101010101" pitchFamily="2" charset="-122"/>
                <a:sym typeface="+mn-ea"/>
              </a:rPr>
              <a:t>       </a:t>
            </a:r>
            <a:r>
              <a:rPr sz="2400" b="1">
                <a:solidFill>
                  <a:schemeClr val="accent6">
                    <a:lumMod val="75000"/>
                  </a:schemeClr>
                </a:solidFill>
                <a:latin typeface="Arial" panose="020B0604020202020204" pitchFamily="34" charset="0"/>
                <a:ea typeface="宋体" panose="02010600030101010101" pitchFamily="2" charset="-122"/>
                <a:sym typeface="+mn-ea"/>
              </a:rPr>
              <a:t> </a:t>
            </a: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47"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5"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23234"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23241"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276350" y="649288"/>
            <a:ext cx="9299575" cy="952500"/>
          </a:xfrm>
          <a:prstGeom prst="rect">
            <a:avLst/>
          </a:prstGeom>
          <a:noFill/>
        </p:spPr>
        <p:txBody>
          <a:bodyPr>
            <a:spAutoFit/>
          </a:bodyPr>
          <a:lstStyle/>
          <a:p>
            <a:pPr>
              <a:defRPr/>
            </a:pPr>
            <a:r>
              <a:rPr lang="zh-CN" altLang="en-US" sz="2800" b="1">
                <a:solidFill>
                  <a:schemeClr val="accent6">
                    <a:lumMod val="75000"/>
                  </a:schemeClr>
                </a:solidFill>
                <a:latin typeface="Arial" panose="020B0604020202020204" pitchFamily="34" charset="0"/>
                <a:ea typeface="宋体" panose="02010600030101010101" pitchFamily="2" charset="-122"/>
                <a:sym typeface="+mn-ea"/>
              </a:rPr>
              <a:t> 第七节  中国土地的地域分布规律</a:t>
            </a:r>
          </a:p>
          <a:p>
            <a:pPr>
              <a:defRPr/>
            </a:pPr>
            <a:r>
              <a:rPr lang="zh-CN" altLang="en-US" sz="2800" b="1">
                <a:solidFill>
                  <a:schemeClr val="accent6">
                    <a:lumMod val="75000"/>
                  </a:schemeClr>
                </a:solidFill>
                <a:latin typeface="Arial" panose="020B0604020202020204" pitchFamily="34" charset="0"/>
                <a:ea typeface="宋体" panose="02010600030101010101" pitchFamily="2" charset="-122"/>
              </a:rPr>
              <a:t>          四、土地利用类型</a:t>
            </a:r>
          </a:p>
        </p:txBody>
      </p:sp>
      <p:sp>
        <p:nvSpPr>
          <p:cNvPr id="15" name="文本框 14"/>
          <p:cNvSpPr txBox="1"/>
          <p:nvPr/>
        </p:nvSpPr>
        <p:spPr>
          <a:xfrm>
            <a:off x="1454150" y="1312863"/>
            <a:ext cx="9691688" cy="1106487"/>
          </a:xfrm>
          <a:prstGeom prst="rect">
            <a:avLst/>
          </a:prstGeom>
          <a:noFill/>
        </p:spPr>
        <p:txBody>
          <a:bodyPr>
            <a:spAutoFit/>
          </a:bodyPr>
          <a:lstStyle/>
          <a:p>
            <a:pPr>
              <a:lnSpc>
                <a:spcPct val="150000"/>
              </a:lnSpc>
              <a:defRPr/>
            </a:pPr>
            <a:r>
              <a:rPr lang="en-US" sz="2400" b="1">
                <a:solidFill>
                  <a:schemeClr val="accent6">
                    <a:lumMod val="75000"/>
                  </a:schemeClr>
                </a:solidFill>
                <a:latin typeface="Arial" panose="020B0604020202020204" pitchFamily="34" charset="0"/>
                <a:ea typeface="宋体" panose="02010600030101010101" pitchFamily="2" charset="-122"/>
                <a:sym typeface="+mn-ea"/>
              </a:rPr>
              <a:t>       （二）《土地利用现状分类》（GB/T21010-2017）</a:t>
            </a:r>
            <a:endParaRPr lang="en-US" sz="2400">
              <a:solidFill>
                <a:schemeClr val="accent6">
                  <a:lumMod val="75000"/>
                </a:schemeClr>
              </a:solidFill>
              <a:latin typeface="Arial" panose="020B0604020202020204" pitchFamily="34" charset="0"/>
              <a:ea typeface="宋体" panose="02010600030101010101" pitchFamily="2" charset="-122"/>
              <a:sym typeface="+mn-ea"/>
            </a:endParaRPr>
          </a:p>
          <a:p>
            <a:pPr>
              <a:lnSpc>
                <a:spcPct val="150000"/>
              </a:lnSpc>
              <a:defRPr/>
            </a:pPr>
            <a:r>
              <a:rPr lang="en-US" sz="2000">
                <a:solidFill>
                  <a:schemeClr val="accent6">
                    <a:lumMod val="75000"/>
                  </a:schemeClr>
                </a:solidFill>
                <a:latin typeface="Arial" panose="020B0604020202020204" pitchFamily="34" charset="0"/>
                <a:ea typeface="宋体" panose="02010600030101010101" pitchFamily="2" charset="-122"/>
                <a:sym typeface="+mn-ea"/>
              </a:rPr>
              <a:t>         </a:t>
            </a:r>
            <a:r>
              <a:rPr lang="en-US" sz="2000" b="1">
                <a:solidFill>
                  <a:schemeClr val="accent6">
                    <a:lumMod val="75000"/>
                  </a:schemeClr>
                </a:solidFill>
                <a:latin typeface="Arial" panose="020B0604020202020204" pitchFamily="34" charset="0"/>
                <a:ea typeface="宋体" panose="02010600030101010101" pitchFamily="2" charset="-122"/>
                <a:sym typeface="+mn-ea"/>
              </a:rPr>
              <a:t>  </a:t>
            </a:r>
            <a:endParaRPr sz="2400" b="1">
              <a:solidFill>
                <a:schemeClr val="accent6">
                  <a:lumMod val="75000"/>
                </a:schemeClr>
              </a:solidFill>
              <a:latin typeface="Arial" panose="020B0604020202020204" pitchFamily="34" charset="0"/>
              <a:ea typeface="宋体" panose="02010600030101010101" pitchFamily="2" charset="-122"/>
              <a:sym typeface="+mn-ea"/>
            </a:endParaRPr>
          </a:p>
        </p:txBody>
      </p:sp>
      <p:sp>
        <p:nvSpPr>
          <p:cNvPr id="4" name="Freeform 5"/>
          <p:cNvSpPr/>
          <p:nvPr/>
        </p:nvSpPr>
        <p:spPr bwMode="auto">
          <a:xfrm>
            <a:off x="1617663" y="3308350"/>
            <a:ext cx="8020050" cy="268605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b="1" dirty="0">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55" name="矩形 54"/>
          <p:cNvSpPr/>
          <p:nvPr/>
        </p:nvSpPr>
        <p:spPr>
          <a:xfrm>
            <a:off x="1185863" y="1552575"/>
            <a:ext cx="10133012" cy="5322888"/>
          </a:xfrm>
          <a:prstGeom prst="rect">
            <a:avLst/>
          </a:prstGeom>
        </p:spPr>
        <p:txBody>
          <a:bodyPr>
            <a:spAutoFit/>
          </a:bodyPr>
          <a:lstStyle/>
          <a:p>
            <a:pPr algn="ct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01 耕地 指种植农作物的土地，包括熟地，新开发、复垦、整理地，休闲地（含轮歇地、轮作地）；以种植农作物（含蔬菜）为主，间有零星果树、桑树或其他树木的土地；平均每年能保证收获一季的已垦滩地和海涂。耕地中包括南方宽度&lt;1.0米，北方宽度&lt;2.0米固定的沟、渠、路和地坎(埂)；临时种植药材、草皮、花卉、苗木等的耕地，以及其他临时改变用途的耕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011 水田 指用于种植水稻、莲藕等水生农作物的耕地。包括实行水生、旱生农作物轮种的耕地。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012 水浇地 指有水源保证和灌溉设施，在一般年景能正常灌溉，种植旱生农作物的耕地。包括种植蔬菜等的非工厂化的大棚用地。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013 旱地 指无灌溉设施，主要靠天然降水种植旱生农作物的耕地，包括没有灌溉设施，仅靠引洪淤灌的耕地。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02园地 指种植以采集果、叶、根、茎、汁等为主的集约经营的多年生木本和草本作物，覆盖度大于50%和每亩株数大于合理株数70%的土地。包括用于育苗的土地。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021 果园 指种植果树的园地。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022 茶园 指种植茶树的园地。</a:t>
            </a: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5000" fill="hold">
                                          <p:stCondLst>
                                            <p:cond delay="0"/>
                                          </p:stCondLst>
                                        </p:cTn>
                                        <p:tgtEl>
                                          <p:spTgt spid="55"/>
                                        </p:tgtEl>
                                        <p:attrNameLst>
                                          <p:attrName>style.visibility</p:attrName>
                                        </p:attrNameLst>
                                      </p:cBhvr>
                                      <p:to>
                                        <p:strVal val="visible"/>
                                      </p:to>
                                    </p:set>
                                    <p:animEffect transition="in" filter="fade">
                                      <p:cBhvr>
                                        <p:cTn id="7" dur="5000"/>
                                        <p:tgtEl>
                                          <p:spTgt spid="55"/>
                                        </p:tgtEl>
                                      </p:cBhvr>
                                    </p:animEffect>
                                    <p:anim calcmode="lin" valueType="num">
                                      <p:cBhvr>
                                        <p:cTn id="8" dur="5000" fill="hold"/>
                                        <p:tgtEl>
                                          <p:spTgt spid="55"/>
                                        </p:tgtEl>
                                        <p:attrNameLst>
                                          <p:attrName>ppt_x</p:attrName>
                                        </p:attrNameLst>
                                      </p:cBhvr>
                                      <p:tavLst>
                                        <p:tav tm="0">
                                          <p:val>
                                            <p:strVal val="#ppt_x"/>
                                          </p:val>
                                        </p:tav>
                                        <p:tav tm="100000">
                                          <p:val>
                                            <p:strVal val="#ppt_x"/>
                                          </p:val>
                                        </p:tav>
                                      </p:tavLst>
                                    </p:anim>
                                    <p:anim calcmode="lin" valueType="num">
                                      <p:cBhvr>
                                        <p:cTn id="9" dur="5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25282"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25287"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Freeform 5"/>
          <p:cNvSpPr/>
          <p:nvPr/>
        </p:nvSpPr>
        <p:spPr bwMode="auto">
          <a:xfrm>
            <a:off x="1617663" y="3308350"/>
            <a:ext cx="8020050" cy="268605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b="1" dirty="0">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55" name="矩形 54"/>
          <p:cNvSpPr/>
          <p:nvPr/>
        </p:nvSpPr>
        <p:spPr>
          <a:xfrm>
            <a:off x="1185863" y="930275"/>
            <a:ext cx="10133012" cy="6862763"/>
          </a:xfrm>
          <a:prstGeom prst="rect">
            <a:avLst/>
          </a:prstGeom>
        </p:spPr>
        <p:txBody>
          <a:bodyPr>
            <a:spAutoFit/>
          </a:bodyPr>
          <a:lstStyle/>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023 其它园地 指种植桑树、橡胶、可可、咖啡、油棕、胡椒、药材等其他多年生作物的园地。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03 林地 指生长乔木、竹类、灌木的土地，及沿海生长红树林的土地。</a:t>
            </a:r>
            <a:r>
              <a:rPr sz="2000" b="1" dirty="0" err="1">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包括迹地，不包括居民点内部的绿化林木用地、铁路、公路征地范围内的林木，以及河流、沟渠的护堤林</a:t>
            </a: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031 有林地 指树木郁闭度≥0.2的乔木林地，包括红树林地和竹林地。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032灌木林地指灌木覆盖度≥40%的林地。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033 其它林地 包括疏林地（指树木郁闭度10-19%的疏林地）、未成林地、迹地、苗圃等林地。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04 草地 指生长草本植物为主的土地。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041 天然牧草地 指以天然草本植物为主，用于放牧或割草的草地。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042 人工牧草地 指人工种植牧草的草地。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043 其它草地 指树木郁闭度&lt;0.1，表层为土质，生长草本植物为主，不用于畜牧业的草地。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05 商服用地 指主要用于商业、服务业的土地。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051 批发零售用地 指主要用于商品批发、零售的用地。包括商场、商店、超市、各类批发（零售）市场，加油站等及其附属的小型仓库、车间、工场等的用地。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052 住宿餐饮用地 指主要用于提供住宿、餐饮服务的用地。包括宾馆、酒店、饭店、旅馆、招待所、度假村、餐厅、酒吧等。</a:t>
            </a: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algn="ct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5000" fill="hold">
                                          <p:stCondLst>
                                            <p:cond delay="0"/>
                                          </p:stCondLst>
                                        </p:cTn>
                                        <p:tgtEl>
                                          <p:spTgt spid="55"/>
                                        </p:tgtEl>
                                        <p:attrNameLst>
                                          <p:attrName>style.visibility</p:attrName>
                                        </p:attrNameLst>
                                      </p:cBhvr>
                                      <p:to>
                                        <p:strVal val="visible"/>
                                      </p:to>
                                    </p:set>
                                    <p:animEffect transition="in" filter="fade">
                                      <p:cBhvr>
                                        <p:cTn id="7" dur="5000"/>
                                        <p:tgtEl>
                                          <p:spTgt spid="55"/>
                                        </p:tgtEl>
                                      </p:cBhvr>
                                    </p:animEffect>
                                    <p:anim calcmode="lin" valueType="num">
                                      <p:cBhvr>
                                        <p:cTn id="8" dur="5000" fill="hold"/>
                                        <p:tgtEl>
                                          <p:spTgt spid="55"/>
                                        </p:tgtEl>
                                        <p:attrNameLst>
                                          <p:attrName>ppt_x</p:attrName>
                                        </p:attrNameLst>
                                      </p:cBhvr>
                                      <p:tavLst>
                                        <p:tav tm="0">
                                          <p:val>
                                            <p:strVal val="#ppt_x"/>
                                          </p:val>
                                        </p:tav>
                                        <p:tav tm="100000">
                                          <p:val>
                                            <p:strVal val="#ppt_x"/>
                                          </p:val>
                                        </p:tav>
                                      </p:tavLst>
                                    </p:anim>
                                    <p:anim calcmode="lin" valueType="num">
                                      <p:cBhvr>
                                        <p:cTn id="9" dur="5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27330"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27335"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Freeform 5"/>
          <p:cNvSpPr/>
          <p:nvPr/>
        </p:nvSpPr>
        <p:spPr bwMode="auto">
          <a:xfrm>
            <a:off x="1617663" y="3308350"/>
            <a:ext cx="8020050" cy="268605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b="1" dirty="0">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55" name="矩形 54"/>
          <p:cNvSpPr/>
          <p:nvPr/>
        </p:nvSpPr>
        <p:spPr>
          <a:xfrm>
            <a:off x="1185863" y="917575"/>
            <a:ext cx="10133012" cy="6862763"/>
          </a:xfrm>
          <a:prstGeom prst="rect">
            <a:avLst/>
          </a:prstGeom>
        </p:spPr>
        <p:txBody>
          <a:bodyPr>
            <a:spAutoFit/>
          </a:bodyPr>
          <a:lstStyle/>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053 商务金融用地 指企业、服务业等办公用地，以及经营性的办公场所用地。包括写字楼、商业性办公场所、金融活动场所和企业厂区外独立的办公场所等用地。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054 其它商服用地 指上述用地以外的其他商业、服务业用地。包括洗车场、洗染店、废旧物资回收站、维修网点、照相馆、理发美容店、洗浴场所等用地。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06工矿仓储用地指主要用于工业生产、采矿、物资存放场所的土地。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061 工业用地 指工业生产及直接为工业生产服务的附属设施用地。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062 采矿用地 指采矿、采石、采砂（沙）场，盐田，砖瓦窑等地面生产用地及尾矿堆放地。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063 仓储用地 指用于物资储备、中转的场所用地。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07 住宅用地 指主要用于人们生活居住的房基地及其附属设施的土地。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071 城镇住宅用地 指城镇用于生活居住的各类房屋用地及其附属设施用地。包括普通住宅、公寓、别墅等用地。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072农村宅基地指农村用于生活居住的宅基地。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08公共管理与公共服务用地指用于机关团体、新闻出版、科教文卫、风景名胜、公共设施等的土地。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081 机关团体用地 指用于党政机关、社会团体、群众自治组织等的用地。</a:t>
            </a:r>
          </a:p>
          <a:p>
            <a:pPr fontAlgn="auto">
              <a:spcBef>
                <a:spcPts val="0"/>
              </a:spcBef>
              <a:spcAft>
                <a:spcPts val="0"/>
              </a:spcAft>
              <a:defRPr/>
            </a:pPr>
            <a:r>
              <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rPr>
              <a:t>082 新闻出版用地 指用于广播电台、电视台、电影厂、报社、杂志社、通讯社、出版社等的用地。</a:t>
            </a: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algn="ct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a:p>
            <a:pPr fontAlgn="auto">
              <a:spcBef>
                <a:spcPts val="0"/>
              </a:spcBef>
              <a:spcAft>
                <a:spcPts val="0"/>
              </a:spcAft>
              <a:defRPr/>
            </a:pPr>
            <a:endParaRPr sz="2000" b="1" dirty="0">
              <a:solidFill>
                <a:schemeClr val="accent6">
                  <a:lumMod val="75000"/>
                </a:schemeClr>
              </a:solidFill>
              <a:latin typeface="Arial" panose="020B0604020202020204" pitchFamily="34" charset="0"/>
              <a:ea typeface="DengXian" panose="02010600030101010101" pitchFamily="2" charset="-122"/>
              <a:cs typeface="Arial" panose="020B0604020202020204" pitchFamily="34" charset="0"/>
              <a:sym typeface="Arial" panose="020B0604020202020204" pitchFamily="34" charset="0"/>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5000" fill="hold">
                                          <p:stCondLst>
                                            <p:cond delay="0"/>
                                          </p:stCondLst>
                                        </p:cTn>
                                        <p:tgtEl>
                                          <p:spTgt spid="55"/>
                                        </p:tgtEl>
                                        <p:attrNameLst>
                                          <p:attrName>style.visibility</p:attrName>
                                        </p:attrNameLst>
                                      </p:cBhvr>
                                      <p:to>
                                        <p:strVal val="visible"/>
                                      </p:to>
                                    </p:set>
                                    <p:animEffect transition="in" filter="fade">
                                      <p:cBhvr>
                                        <p:cTn id="7" dur="5000"/>
                                        <p:tgtEl>
                                          <p:spTgt spid="55"/>
                                        </p:tgtEl>
                                      </p:cBhvr>
                                    </p:animEffect>
                                    <p:anim calcmode="lin" valueType="num">
                                      <p:cBhvr>
                                        <p:cTn id="8" dur="5000" fill="hold"/>
                                        <p:tgtEl>
                                          <p:spTgt spid="55"/>
                                        </p:tgtEl>
                                        <p:attrNameLst>
                                          <p:attrName>ppt_x</p:attrName>
                                        </p:attrNameLst>
                                      </p:cBhvr>
                                      <p:tavLst>
                                        <p:tav tm="0">
                                          <p:val>
                                            <p:strVal val="#ppt_x"/>
                                          </p:val>
                                        </p:tav>
                                        <p:tav tm="100000">
                                          <p:val>
                                            <p:strVal val="#ppt_x"/>
                                          </p:val>
                                        </p:tav>
                                      </p:tavLst>
                                    </p:anim>
                                    <p:anim calcmode="lin" valueType="num">
                                      <p:cBhvr>
                                        <p:cTn id="9" dur="5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7826375" y="392113"/>
            <a:ext cx="3856038" cy="460375"/>
          </a:xfrm>
          <a:prstGeom prst="rect">
            <a:avLst/>
          </a:prstGeom>
        </p:spPr>
        <p:txBody>
          <a:bodyPr wrap="none">
            <a:spAutoFit/>
          </a:bodyPr>
          <a:lstStyle/>
          <a:p>
            <a:pPr fontAlgn="auto">
              <a:spcBef>
                <a:spcPts val="0"/>
              </a:spcBef>
              <a:spcAft>
                <a:spcPts val="0"/>
              </a:spcAft>
              <a:defRPr/>
            </a:pPr>
            <a:r>
              <a:rPr lang="zh-CN" altLang="en-US" sz="2400" b="1" dirty="0">
                <a:solidFill>
                  <a:schemeClr val="accent6">
                    <a:lumMod val="50000"/>
                  </a:schemeClr>
                </a:solidFill>
                <a:latin typeface="Arial" panose="020B0604020202020204" pitchFamily="34" charset="0"/>
                <a:ea typeface="DengXian" panose="02010600030101010101" pitchFamily="2" charset="-122"/>
                <a:sym typeface="+mn-ea"/>
              </a:rPr>
              <a:t>自然条件与土地利用和保护</a:t>
            </a:r>
          </a:p>
        </p:txBody>
      </p:sp>
      <p:grpSp>
        <p:nvGrpSpPr>
          <p:cNvPr id="229378" name="组合 25"/>
          <p:cNvGrpSpPr>
            <a:grpSpLocks/>
          </p:cNvGrpSpPr>
          <p:nvPr/>
        </p:nvGrpSpPr>
        <p:grpSpPr bwMode="auto">
          <a:xfrm>
            <a:off x="614363" y="-531813"/>
            <a:ext cx="660400" cy="1657351"/>
            <a:chOff x="168446" y="-559836"/>
            <a:chExt cx="659893" cy="1657116"/>
          </a:xfrm>
        </p:grpSpPr>
        <p:sp>
          <p:nvSpPr>
            <p:cNvPr id="9" name="圆角矩形 8"/>
            <p:cNvSpPr/>
            <p:nvPr/>
          </p:nvSpPr>
          <p:spPr>
            <a:xfrm>
              <a:off x="168446" y="-559836"/>
              <a:ext cx="659893" cy="1657116"/>
            </a:xfrm>
            <a:prstGeom prst="roundRect">
              <a:avLst>
                <a:gd name="adj" fmla="val 50000"/>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Arial" panose="020B0604020202020204" pitchFamily="34" charset="0"/>
                <a:ea typeface="DengXian" panose="02010600030101010101" pitchFamily="2" charset="-122"/>
                <a:sym typeface="Arial" panose="020B0604020202020204" pitchFamily="34" charset="0"/>
              </a:endParaRPr>
            </a:p>
          </p:txBody>
        </p:sp>
        <p:sp>
          <p:nvSpPr>
            <p:cNvPr id="229383" name="矩形 7"/>
            <p:cNvSpPr>
              <a:spLocks noChangeArrowheads="1"/>
            </p:cNvSpPr>
            <p:nvPr/>
          </p:nvSpPr>
          <p:spPr bwMode="auto">
            <a:xfrm>
              <a:off x="280596" y="77422"/>
              <a:ext cx="459387" cy="780940"/>
            </a:xfrm>
            <a:prstGeom prst="rect">
              <a:avLst/>
            </a:prstGeom>
            <a:noFill/>
            <a:ln w="9525">
              <a:noFill/>
              <a:miter lim="800000"/>
              <a:headEnd/>
              <a:tailEnd/>
            </a:ln>
          </p:spPr>
          <p:txBody>
            <a:bodyPr vert="eaVert" wrap="none">
              <a:spAutoFit/>
            </a:bodyPr>
            <a:lstStyle/>
            <a:p>
              <a:r>
                <a:rPr lang="zh-CN" altLang="zh-CN" b="1">
                  <a:solidFill>
                    <a:schemeClr val="bg1"/>
                  </a:solidFill>
                  <a:ea typeface="DengXian"/>
                  <a:cs typeface="DengXian"/>
                  <a:sym typeface="Arial" charset="0"/>
                </a:rPr>
                <a:t>第二章</a:t>
              </a:r>
              <a:endParaRPr lang="zh-CN" altLang="en-US">
                <a:solidFill>
                  <a:schemeClr val="bg1"/>
                </a:solidFill>
                <a:ea typeface="DengXian"/>
                <a:cs typeface="DengXian"/>
                <a:sym typeface="Arial" charset="0"/>
              </a:endParaRPr>
            </a:p>
          </p:txBody>
        </p:sp>
      </p:grpSp>
      <p:cxnSp>
        <p:nvCxnSpPr>
          <p:cNvPr id="21" name="直接连接符 20"/>
          <p:cNvCxnSpPr/>
          <p:nvPr/>
        </p:nvCxnSpPr>
        <p:spPr>
          <a:xfrm>
            <a:off x="1377950" y="668338"/>
            <a:ext cx="6296025" cy="4762"/>
          </a:xfrm>
          <a:prstGeom prst="line">
            <a:avLst/>
          </a:prstGeom>
          <a:ln>
            <a:solidFill>
              <a:schemeClr val="accent6">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 name="Freeform 5"/>
          <p:cNvSpPr/>
          <p:nvPr/>
        </p:nvSpPr>
        <p:spPr bwMode="auto">
          <a:xfrm>
            <a:off x="1617663" y="3308350"/>
            <a:ext cx="8020050" cy="268605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3600" b="1" dirty="0">
              <a:solidFill>
                <a:schemeClr val="accent6">
                  <a:lumMod val="75000"/>
                </a:schemeClr>
              </a:solidFill>
              <a:latin typeface="Arial" panose="020B0604020202020204" pitchFamily="34" charset="0"/>
              <a:ea typeface="DengXian" panose="02010600030101010101" pitchFamily="2" charset="-122"/>
              <a:sym typeface="Arial" panose="020B0604020202020204" pitchFamily="34" charset="0"/>
            </a:endParaRPr>
          </a:p>
        </p:txBody>
      </p:sp>
      <p:sp>
        <p:nvSpPr>
          <p:cNvPr id="55" name="矩形 54"/>
          <p:cNvSpPr>
            <a:spLocks noChangeArrowheads="1"/>
          </p:cNvSpPr>
          <p:nvPr/>
        </p:nvSpPr>
        <p:spPr bwMode="auto">
          <a:xfrm>
            <a:off x="1185863" y="727075"/>
            <a:ext cx="10133012" cy="7477125"/>
          </a:xfrm>
          <a:prstGeom prst="rect">
            <a:avLst/>
          </a:prstGeom>
          <a:noFill/>
          <a:ln w="9525">
            <a:noFill/>
            <a:miter lim="800000"/>
            <a:headEnd/>
            <a:tailEnd/>
          </a:ln>
        </p:spPr>
        <p:txBody>
          <a:bodyPr>
            <a:spAutoFit/>
          </a:bodyPr>
          <a:lstStyle/>
          <a:p>
            <a:r>
              <a:rPr lang="en-US" altLang="zh-CN" sz="2000" b="1">
                <a:solidFill>
                  <a:srgbClr val="548235"/>
                </a:solidFill>
                <a:ea typeface="DengXian"/>
                <a:cs typeface="Arial" charset="0"/>
                <a:sym typeface="Arial" charset="0"/>
              </a:rPr>
              <a:t>083 </a:t>
            </a:r>
            <a:r>
              <a:rPr lang="zh-CN" altLang="en-US" sz="2000" b="1">
                <a:solidFill>
                  <a:srgbClr val="548235"/>
                </a:solidFill>
                <a:ea typeface="DengXian"/>
                <a:cs typeface="Arial" charset="0"/>
                <a:sym typeface="Arial" charset="0"/>
              </a:rPr>
              <a:t>科教用地 指用于各类教育，独立的科研、勘测、设计、技术推广、科普等的用地。</a:t>
            </a:r>
          </a:p>
          <a:p>
            <a:r>
              <a:rPr lang="en-US" altLang="zh-CN" sz="2000" b="1">
                <a:solidFill>
                  <a:srgbClr val="548235"/>
                </a:solidFill>
                <a:ea typeface="DengXian"/>
                <a:cs typeface="Arial" charset="0"/>
                <a:sym typeface="Arial" charset="0"/>
              </a:rPr>
              <a:t>084 </a:t>
            </a:r>
            <a:r>
              <a:rPr lang="zh-CN" altLang="en-US" sz="2000" b="1">
                <a:solidFill>
                  <a:srgbClr val="548235"/>
                </a:solidFill>
                <a:ea typeface="DengXian"/>
                <a:cs typeface="Arial" charset="0"/>
                <a:sym typeface="Arial" charset="0"/>
              </a:rPr>
              <a:t>医卫慈善用地 指用于医疗保健、卫生防疫、急救康复、医检药检、福利救助等的用地。</a:t>
            </a:r>
          </a:p>
          <a:p>
            <a:r>
              <a:rPr lang="en-US" altLang="zh-CN" sz="2000" b="1">
                <a:solidFill>
                  <a:srgbClr val="548235"/>
                </a:solidFill>
                <a:ea typeface="DengXian"/>
                <a:cs typeface="Arial" charset="0"/>
                <a:sym typeface="Arial" charset="0"/>
              </a:rPr>
              <a:t>085 </a:t>
            </a:r>
            <a:r>
              <a:rPr lang="zh-CN" altLang="en-US" sz="2000" b="1">
                <a:solidFill>
                  <a:srgbClr val="548235"/>
                </a:solidFill>
                <a:ea typeface="DengXian"/>
                <a:cs typeface="Arial" charset="0"/>
                <a:sym typeface="Arial" charset="0"/>
              </a:rPr>
              <a:t>文体娱乐用地 指用于各类文化、体育、娱乐及公共广场等的用地。</a:t>
            </a:r>
          </a:p>
          <a:p>
            <a:r>
              <a:rPr lang="en-US" altLang="zh-CN" sz="2000" b="1">
                <a:solidFill>
                  <a:srgbClr val="548235"/>
                </a:solidFill>
                <a:ea typeface="DengXian"/>
                <a:cs typeface="Arial" charset="0"/>
                <a:sym typeface="Arial" charset="0"/>
              </a:rPr>
              <a:t>086 </a:t>
            </a:r>
            <a:r>
              <a:rPr lang="zh-CN" altLang="en-US" sz="2000" b="1">
                <a:solidFill>
                  <a:srgbClr val="548235"/>
                </a:solidFill>
                <a:ea typeface="DengXian"/>
                <a:cs typeface="Arial" charset="0"/>
                <a:sym typeface="Arial" charset="0"/>
              </a:rPr>
              <a:t>公共设施用地 指用于城乡基础设施的用地。包括给排水、供电、供热、供气、邮政、电信、消防、环卫、公用设施维修等用地。</a:t>
            </a:r>
          </a:p>
          <a:p>
            <a:r>
              <a:rPr lang="en-US" altLang="zh-CN" sz="2000" b="1">
                <a:solidFill>
                  <a:srgbClr val="548235"/>
                </a:solidFill>
                <a:ea typeface="DengXian"/>
                <a:cs typeface="Arial" charset="0"/>
                <a:sym typeface="Arial" charset="0"/>
              </a:rPr>
              <a:t>087 </a:t>
            </a:r>
            <a:r>
              <a:rPr lang="zh-CN" altLang="en-US" sz="2000" b="1">
                <a:solidFill>
                  <a:srgbClr val="548235"/>
                </a:solidFill>
                <a:ea typeface="DengXian"/>
                <a:cs typeface="Arial" charset="0"/>
                <a:sym typeface="Arial" charset="0"/>
              </a:rPr>
              <a:t>公园与绿地 指城镇、村庄内部的公园、动物园、植物园、街心花园和用于休憩及美化环境的绿化用地。</a:t>
            </a:r>
          </a:p>
          <a:p>
            <a:r>
              <a:rPr lang="en-US" altLang="zh-CN" sz="2000" b="1">
                <a:solidFill>
                  <a:srgbClr val="548235"/>
                </a:solidFill>
                <a:ea typeface="DengXian"/>
                <a:cs typeface="Arial" charset="0"/>
                <a:sym typeface="Arial" charset="0"/>
              </a:rPr>
              <a:t>088</a:t>
            </a:r>
            <a:r>
              <a:rPr lang="zh-CN" altLang="en-US" sz="2000" b="1">
                <a:solidFill>
                  <a:srgbClr val="548235"/>
                </a:solidFill>
                <a:ea typeface="DengXian"/>
                <a:cs typeface="Arial" charset="0"/>
                <a:sym typeface="Arial" charset="0"/>
              </a:rPr>
              <a:t>风景名胜设施用地 指风景名胜（包括名胜古迹、旅游景点、革命遗址等）景点及管理机构的建筑用地。景区内的其它用地按现状归入相应地类。</a:t>
            </a:r>
          </a:p>
          <a:p>
            <a:r>
              <a:rPr lang="en-US" altLang="zh-CN" sz="2000" b="1">
                <a:solidFill>
                  <a:srgbClr val="548235"/>
                </a:solidFill>
                <a:ea typeface="DengXian"/>
                <a:cs typeface="Arial" charset="0"/>
                <a:sym typeface="Arial" charset="0"/>
              </a:rPr>
              <a:t>09 </a:t>
            </a:r>
            <a:r>
              <a:rPr lang="zh-CN" altLang="en-US" sz="2000" b="1">
                <a:solidFill>
                  <a:srgbClr val="548235"/>
                </a:solidFill>
                <a:ea typeface="DengXian"/>
                <a:cs typeface="Arial" charset="0"/>
                <a:sym typeface="Arial" charset="0"/>
              </a:rPr>
              <a:t>特殊用地 指用于军事设施、涉外、宗教、监教、殡葬等的土地。</a:t>
            </a:r>
          </a:p>
          <a:p>
            <a:r>
              <a:rPr lang="en-US" altLang="zh-CN" sz="2000" b="1">
                <a:solidFill>
                  <a:srgbClr val="548235"/>
                </a:solidFill>
                <a:ea typeface="DengXian"/>
                <a:cs typeface="Arial" charset="0"/>
                <a:sym typeface="Arial" charset="0"/>
              </a:rPr>
              <a:t>091 </a:t>
            </a:r>
            <a:r>
              <a:rPr lang="zh-CN" altLang="en-US" sz="2000" b="1">
                <a:solidFill>
                  <a:srgbClr val="548235"/>
                </a:solidFill>
                <a:ea typeface="DengXian"/>
                <a:cs typeface="Arial" charset="0"/>
                <a:sym typeface="Arial" charset="0"/>
              </a:rPr>
              <a:t>军事设施用地 指直接用于军事目的的设施用地。</a:t>
            </a:r>
          </a:p>
          <a:p>
            <a:r>
              <a:rPr lang="en-US" altLang="zh-CN" sz="2000" b="1">
                <a:solidFill>
                  <a:srgbClr val="548235"/>
                </a:solidFill>
                <a:ea typeface="DengXian"/>
                <a:cs typeface="Arial" charset="0"/>
                <a:sym typeface="Arial" charset="0"/>
              </a:rPr>
              <a:t>092 </a:t>
            </a:r>
            <a:r>
              <a:rPr lang="zh-CN" altLang="en-US" sz="2000" b="1">
                <a:solidFill>
                  <a:srgbClr val="548235"/>
                </a:solidFill>
                <a:ea typeface="DengXian"/>
                <a:cs typeface="Arial" charset="0"/>
                <a:sym typeface="Arial" charset="0"/>
              </a:rPr>
              <a:t>使领馆用地 指用于外国政府及国际组织驻华使领馆、办事处等的用地。</a:t>
            </a:r>
          </a:p>
          <a:p>
            <a:r>
              <a:rPr lang="en-US" altLang="zh-CN" sz="2000" b="1">
                <a:solidFill>
                  <a:srgbClr val="548235"/>
                </a:solidFill>
                <a:ea typeface="DengXian"/>
                <a:cs typeface="Arial" charset="0"/>
                <a:sym typeface="Arial" charset="0"/>
              </a:rPr>
              <a:t>093 </a:t>
            </a:r>
            <a:r>
              <a:rPr lang="zh-CN" altLang="en-US" sz="2000" b="1">
                <a:solidFill>
                  <a:srgbClr val="548235"/>
                </a:solidFill>
                <a:ea typeface="DengXian"/>
                <a:cs typeface="Arial" charset="0"/>
                <a:sym typeface="Arial" charset="0"/>
              </a:rPr>
              <a:t>监教场所用地 指用于监狱、看守所、劳改场、劳教所、戒毒所等的建筑用地。</a:t>
            </a:r>
          </a:p>
          <a:p>
            <a:r>
              <a:rPr lang="en-US" altLang="zh-CN" sz="2000" b="1">
                <a:solidFill>
                  <a:srgbClr val="548235"/>
                </a:solidFill>
                <a:ea typeface="DengXian"/>
                <a:cs typeface="Arial" charset="0"/>
                <a:sym typeface="Arial" charset="0"/>
              </a:rPr>
              <a:t>094 </a:t>
            </a:r>
            <a:r>
              <a:rPr lang="zh-CN" altLang="en-US" sz="2000" b="1">
                <a:solidFill>
                  <a:srgbClr val="548235"/>
                </a:solidFill>
                <a:ea typeface="DengXian"/>
                <a:cs typeface="Arial" charset="0"/>
                <a:sym typeface="Arial" charset="0"/>
              </a:rPr>
              <a:t>宗教用地 指专门用于宗教活动的庙宇、寺院、道观、教堂等宗教自用地。</a:t>
            </a:r>
          </a:p>
          <a:p>
            <a:r>
              <a:rPr lang="en-US" altLang="zh-CN" sz="2000" b="1">
                <a:solidFill>
                  <a:srgbClr val="548235"/>
                </a:solidFill>
                <a:ea typeface="DengXian"/>
                <a:cs typeface="Arial" charset="0"/>
                <a:sym typeface="Arial" charset="0"/>
              </a:rPr>
              <a:t>095 </a:t>
            </a:r>
            <a:r>
              <a:rPr lang="zh-CN" altLang="en-US" sz="2000" b="1">
                <a:solidFill>
                  <a:srgbClr val="548235"/>
                </a:solidFill>
                <a:ea typeface="DengXian"/>
                <a:cs typeface="Arial" charset="0"/>
                <a:sym typeface="Arial" charset="0"/>
              </a:rPr>
              <a:t>殡葬用地 指陵园、墓地、殡葬场所用地。</a:t>
            </a:r>
          </a:p>
          <a:p>
            <a:r>
              <a:rPr lang="en-US" altLang="zh-CN" sz="2000" b="1">
                <a:solidFill>
                  <a:srgbClr val="548235"/>
                </a:solidFill>
                <a:ea typeface="DengXian"/>
                <a:cs typeface="Arial" charset="0"/>
                <a:sym typeface="Arial" charset="0"/>
              </a:rPr>
              <a:t>10</a:t>
            </a:r>
            <a:r>
              <a:rPr lang="zh-CN" altLang="en-US" sz="2000" b="1">
                <a:solidFill>
                  <a:srgbClr val="548235"/>
                </a:solidFill>
                <a:ea typeface="DengXian"/>
                <a:cs typeface="Arial" charset="0"/>
                <a:sym typeface="Arial" charset="0"/>
              </a:rPr>
              <a:t>交通运输用地指用于运输通行的地面线路、场站等的土地。包括民用机场、港口、码头、地面运输管道和各种道路用地。</a:t>
            </a:r>
          </a:p>
          <a:p>
            <a:r>
              <a:rPr lang="en-US" altLang="zh-CN" sz="2000" b="1">
                <a:solidFill>
                  <a:srgbClr val="548235"/>
                </a:solidFill>
                <a:ea typeface="DengXian"/>
                <a:cs typeface="Arial" charset="0"/>
                <a:sym typeface="Arial" charset="0"/>
              </a:rPr>
              <a:t>101 </a:t>
            </a:r>
            <a:r>
              <a:rPr lang="zh-CN" altLang="en-US" sz="2000" b="1">
                <a:solidFill>
                  <a:srgbClr val="548235"/>
                </a:solidFill>
                <a:ea typeface="DengXian"/>
                <a:cs typeface="Arial" charset="0"/>
                <a:sym typeface="Arial" charset="0"/>
              </a:rPr>
              <a:t>铁路用地 指用于铁道线路、轻轨、场站的用地。包括设计内的路堤、路堑、道沟、桥梁、林木等用地。</a:t>
            </a:r>
          </a:p>
          <a:p>
            <a:endParaRPr lang="zh-CN" altLang="en-US" sz="2000" b="1">
              <a:solidFill>
                <a:srgbClr val="548235"/>
              </a:solidFill>
              <a:ea typeface="DengXian"/>
              <a:cs typeface="Arial" charset="0"/>
              <a:sym typeface="Arial" charset="0"/>
            </a:endParaRPr>
          </a:p>
          <a:p>
            <a:endParaRPr lang="zh-CN" altLang="en-US" sz="2000" b="1">
              <a:solidFill>
                <a:srgbClr val="548235"/>
              </a:solidFill>
              <a:ea typeface="DengXian"/>
              <a:cs typeface="Arial" charset="0"/>
              <a:sym typeface="Arial" charset="0"/>
            </a:endParaRPr>
          </a:p>
          <a:p>
            <a:pPr algn="ctr"/>
            <a:endParaRPr lang="zh-CN" altLang="en-US" sz="2000" b="1">
              <a:solidFill>
                <a:srgbClr val="548235"/>
              </a:solidFill>
              <a:ea typeface="DengXian"/>
              <a:cs typeface="Arial" charset="0"/>
              <a:sym typeface="Arial" charset="0"/>
            </a:endParaRPr>
          </a:p>
          <a:p>
            <a:endParaRPr lang="zh-CN" altLang="en-US" sz="2000" b="1">
              <a:solidFill>
                <a:srgbClr val="548235"/>
              </a:solidFill>
              <a:ea typeface="DengXian"/>
              <a:cs typeface="Arial" charset="0"/>
              <a:sym typeface="Arial" charset="0"/>
            </a:endParaRPr>
          </a:p>
        </p:txBody>
      </p:sp>
    </p:spTree>
  </p:cSld>
  <p:clrMapOvr>
    <a:masterClrMapping/>
  </p:clrMapOvr>
  <p:transition spd="slow" advTm="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5000" fill="hold">
                                          <p:stCondLst>
                                            <p:cond delay="0"/>
                                          </p:stCondLst>
                                        </p:cTn>
                                        <p:tgtEl>
                                          <p:spTgt spid="55"/>
                                        </p:tgtEl>
                                        <p:attrNameLst>
                                          <p:attrName>style.visibility</p:attrName>
                                        </p:attrNameLst>
                                      </p:cBhvr>
                                      <p:to>
                                        <p:strVal val="visible"/>
                                      </p:to>
                                    </p:set>
                                    <p:animEffect transition="in" filter="fade">
                                      <p:cBhvr>
                                        <p:cTn id="7" dur="5000"/>
                                        <p:tgtEl>
                                          <p:spTgt spid="55"/>
                                        </p:tgtEl>
                                      </p:cBhvr>
                                    </p:animEffect>
                                    <p:anim calcmode="lin" valueType="num">
                                      <p:cBhvr>
                                        <p:cTn id="8" dur="5000" fill="hold"/>
                                        <p:tgtEl>
                                          <p:spTgt spid="55"/>
                                        </p:tgtEl>
                                        <p:attrNameLst>
                                          <p:attrName>ppt_x</p:attrName>
                                        </p:attrNameLst>
                                      </p:cBhvr>
                                      <p:tavLst>
                                        <p:tav tm="0">
                                          <p:val>
                                            <p:strVal val="#ppt_x"/>
                                          </p:val>
                                        </p:tav>
                                        <p:tav tm="100000">
                                          <p:val>
                                            <p:strVal val="#ppt_x"/>
                                          </p:val>
                                        </p:tav>
                                      </p:tavLst>
                                    </p:anim>
                                    <p:anim calcmode="lin" valueType="num">
                                      <p:cBhvr>
                                        <p:cTn id="9" dur="5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TotalTime>
  <Words>38735</Words>
  <Application>Microsoft Office PowerPoint</Application>
  <PresentationFormat>自定义</PresentationFormat>
  <Paragraphs>2119</Paragraphs>
  <Slides>230</Slides>
  <Notes>230</Notes>
  <HiddenSlides>0</HiddenSlides>
  <MMClips>1</MMClips>
  <ScaleCrop>false</ScaleCrop>
  <HeadingPairs>
    <vt:vector size="6" baseType="variant">
      <vt:variant>
        <vt:lpstr>已用的字体</vt:lpstr>
      </vt:variant>
      <vt:variant>
        <vt:i4>7</vt:i4>
      </vt:variant>
      <vt:variant>
        <vt:lpstr>演示文稿设计模板</vt:lpstr>
      </vt:variant>
      <vt:variant>
        <vt:i4>24</vt:i4>
      </vt:variant>
      <vt:variant>
        <vt:lpstr>幻灯片标题</vt:lpstr>
      </vt:variant>
      <vt:variant>
        <vt:i4>230</vt:i4>
      </vt:variant>
    </vt:vector>
  </HeadingPairs>
  <TitlesOfParts>
    <vt:vector size="261" baseType="lpstr">
      <vt:lpstr>Arial</vt:lpstr>
      <vt:lpstr>宋体</vt:lpstr>
      <vt:lpstr>等线 Light</vt:lpstr>
      <vt:lpstr>等线</vt:lpstr>
      <vt:lpstr>方正楷体_GBK</vt:lpstr>
      <vt:lpstr>DengXian</vt:lpstr>
      <vt:lpstr>+mn-ea</vt:lpstr>
      <vt:lpstr>Office 主题​​</vt:lpstr>
      <vt:lpstr>1_Office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1_Office 主题​​</vt:lpstr>
      <vt:lpstr>1_Office 主题​​</vt:lpstr>
      <vt:lpstr>1_Office 主题​​</vt:lpstr>
      <vt:lpstr>1_Office 主题​​</vt:lpstr>
      <vt:lpstr>1_Office 主题​​</vt:lpstr>
      <vt:lpstr>1_Office 主题​​</vt:lpstr>
      <vt:lpstr>1_Office 主题​​</vt:lpstr>
      <vt:lpstr>1_Office 主题​​</vt:lpstr>
      <vt:lpstr>1_Office 主题​​</vt:lpstr>
      <vt:lpstr>1_Office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wenyinghui</dc:creator>
  <cp:lastModifiedBy>微软用户</cp:lastModifiedBy>
  <cp:revision>236</cp:revision>
  <dcterms:created xsi:type="dcterms:W3CDTF">2018-03-21T02:14:00Z</dcterms:created>
  <dcterms:modified xsi:type="dcterms:W3CDTF">2019-10-19T08:30:29Z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y fmtid="{D5CDD505-2E9C-101B-9397-08002B2CF9AE}" pid="3" name="KSORubyTemplateID">
    <vt:lpwstr>2</vt:lpwstr>
  </property>
</Properties>
</file>